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29.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9"/>
  </p:notesMasterIdLst>
  <p:handoutMasterIdLst>
    <p:handoutMasterId r:id="rId100"/>
  </p:handoutMasterIdLst>
  <p:sldIdLst>
    <p:sldId id="749" r:id="rId2"/>
    <p:sldId id="1467" r:id="rId3"/>
    <p:sldId id="1434" r:id="rId4"/>
    <p:sldId id="798" r:id="rId5"/>
    <p:sldId id="807" r:id="rId6"/>
    <p:sldId id="1429" r:id="rId7"/>
    <p:sldId id="1460" r:id="rId8"/>
    <p:sldId id="601" r:id="rId9"/>
    <p:sldId id="603" r:id="rId10"/>
    <p:sldId id="623" r:id="rId11"/>
    <p:sldId id="621" r:id="rId12"/>
    <p:sldId id="1461" r:id="rId13"/>
    <p:sldId id="744" r:id="rId14"/>
    <p:sldId id="669" r:id="rId15"/>
    <p:sldId id="763" r:id="rId16"/>
    <p:sldId id="609" r:id="rId17"/>
    <p:sldId id="1462" r:id="rId18"/>
    <p:sldId id="1463" r:id="rId19"/>
    <p:sldId id="1464" r:id="rId20"/>
    <p:sldId id="674" r:id="rId21"/>
    <p:sldId id="1465" r:id="rId22"/>
    <p:sldId id="834" r:id="rId23"/>
    <p:sldId id="835" r:id="rId24"/>
    <p:sldId id="839" r:id="rId25"/>
    <p:sldId id="836" r:id="rId26"/>
    <p:sldId id="837" r:id="rId27"/>
    <p:sldId id="838" r:id="rId28"/>
    <p:sldId id="764" r:id="rId29"/>
    <p:sldId id="563" r:id="rId30"/>
    <p:sldId id="564" r:id="rId31"/>
    <p:sldId id="567" r:id="rId32"/>
    <p:sldId id="566" r:id="rId33"/>
    <p:sldId id="1435" r:id="rId34"/>
    <p:sldId id="551" r:id="rId35"/>
    <p:sldId id="794" r:id="rId36"/>
    <p:sldId id="1437" r:id="rId37"/>
    <p:sldId id="795" r:id="rId38"/>
    <p:sldId id="569" r:id="rId39"/>
    <p:sldId id="694" r:id="rId40"/>
    <p:sldId id="671" r:id="rId41"/>
    <p:sldId id="773" r:id="rId42"/>
    <p:sldId id="774" r:id="rId43"/>
    <p:sldId id="775" r:id="rId44"/>
    <p:sldId id="776" r:id="rId45"/>
    <p:sldId id="1456" r:id="rId46"/>
    <p:sldId id="1459" r:id="rId47"/>
    <p:sldId id="672" r:id="rId48"/>
    <p:sldId id="598" r:id="rId49"/>
    <p:sldId id="698" r:id="rId50"/>
    <p:sldId id="699" r:id="rId51"/>
    <p:sldId id="700" r:id="rId52"/>
    <p:sldId id="702" r:id="rId53"/>
    <p:sldId id="703" r:id="rId54"/>
    <p:sldId id="704" r:id="rId55"/>
    <p:sldId id="705" r:id="rId56"/>
    <p:sldId id="711" r:id="rId57"/>
    <p:sldId id="712" r:id="rId58"/>
    <p:sldId id="766" r:id="rId59"/>
    <p:sldId id="713" r:id="rId60"/>
    <p:sldId id="714" r:id="rId61"/>
    <p:sldId id="715" r:id="rId62"/>
    <p:sldId id="716" r:id="rId63"/>
    <p:sldId id="717" r:id="rId64"/>
    <p:sldId id="718" r:id="rId65"/>
    <p:sldId id="719" r:id="rId66"/>
    <p:sldId id="720" r:id="rId67"/>
    <p:sldId id="721" r:id="rId68"/>
    <p:sldId id="723" r:id="rId69"/>
    <p:sldId id="724" r:id="rId70"/>
    <p:sldId id="725" r:id="rId71"/>
    <p:sldId id="727" r:id="rId72"/>
    <p:sldId id="728" r:id="rId73"/>
    <p:sldId id="729" r:id="rId74"/>
    <p:sldId id="730" r:id="rId75"/>
    <p:sldId id="731" r:id="rId76"/>
    <p:sldId id="767" r:id="rId77"/>
    <p:sldId id="768" r:id="rId78"/>
    <p:sldId id="1438" r:id="rId79"/>
    <p:sldId id="1436" r:id="rId80"/>
    <p:sldId id="572" r:id="rId81"/>
    <p:sldId id="559" r:id="rId82"/>
    <p:sldId id="732" r:id="rId83"/>
    <p:sldId id="1468" r:id="rId84"/>
    <p:sldId id="707" r:id="rId85"/>
    <p:sldId id="708" r:id="rId86"/>
    <p:sldId id="627" r:id="rId87"/>
    <p:sldId id="804" r:id="rId88"/>
    <p:sldId id="822" r:id="rId89"/>
    <p:sldId id="821" r:id="rId90"/>
    <p:sldId id="825" r:id="rId91"/>
    <p:sldId id="824" r:id="rId92"/>
    <p:sldId id="1466" r:id="rId93"/>
    <p:sldId id="759" r:id="rId94"/>
    <p:sldId id="812" r:id="rId95"/>
    <p:sldId id="815" r:id="rId96"/>
    <p:sldId id="816" r:id="rId97"/>
    <p:sldId id="817" r:id="rId98"/>
  </p:sldIdLst>
  <p:sldSz cx="9144000" cy="6858000" type="screen4x3"/>
  <p:notesSz cx="6669088" cy="987266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8A54"/>
    <a:srgbClr val="FF8A00"/>
    <a:srgbClr val="6BBD46"/>
    <a:srgbClr val="FFC000"/>
    <a:srgbClr val="7030A0"/>
    <a:srgbClr val="00B0F0"/>
    <a:srgbClr val="08080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793" autoAdjust="0"/>
    <p:restoredTop sz="94477" autoAdjust="0"/>
  </p:normalViewPr>
  <p:slideViewPr>
    <p:cSldViewPr>
      <p:cViewPr>
        <p:scale>
          <a:sx n="75" d="100"/>
          <a:sy n="75" d="100"/>
        </p:scale>
        <p:origin x="528" y="6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36004" cy="36004"/>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9.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890665" cy="494186"/>
          </a:xfrm>
          <a:prstGeom prst="rect">
            <a:avLst/>
          </a:prstGeom>
        </p:spPr>
        <p:txBody>
          <a:bodyPr vert="horz" lIns="90718" tIns="45359" rIns="90718" bIns="45359" rtlCol="0"/>
          <a:lstStyle>
            <a:lvl1pPr algn="l">
              <a:defRPr sz="1200"/>
            </a:lvl1pPr>
          </a:lstStyle>
          <a:p>
            <a:endParaRPr lang="en-GB"/>
          </a:p>
        </p:txBody>
      </p:sp>
      <p:sp>
        <p:nvSpPr>
          <p:cNvPr id="3" name="Date Placeholder 2"/>
          <p:cNvSpPr>
            <a:spLocks noGrp="1"/>
          </p:cNvSpPr>
          <p:nvPr>
            <p:ph type="dt" sz="quarter" idx="1"/>
          </p:nvPr>
        </p:nvSpPr>
        <p:spPr>
          <a:xfrm>
            <a:off x="3776866" y="1"/>
            <a:ext cx="2890665" cy="494186"/>
          </a:xfrm>
          <a:prstGeom prst="rect">
            <a:avLst/>
          </a:prstGeom>
        </p:spPr>
        <p:txBody>
          <a:bodyPr vert="horz" lIns="90718" tIns="45359" rIns="90718" bIns="45359" rtlCol="0"/>
          <a:lstStyle>
            <a:lvl1pPr algn="r">
              <a:defRPr sz="1200"/>
            </a:lvl1pPr>
          </a:lstStyle>
          <a:p>
            <a:fld id="{0CCB9ADB-0C08-49E0-8C87-5312C6091897}" type="datetimeFigureOut">
              <a:rPr lang="en-GB" smtClean="0"/>
              <a:t>20/11/2018</a:t>
            </a:fld>
            <a:endParaRPr lang="en-GB"/>
          </a:p>
        </p:txBody>
      </p:sp>
      <p:sp>
        <p:nvSpPr>
          <p:cNvPr id="4" name="Footer Placeholder 3"/>
          <p:cNvSpPr>
            <a:spLocks noGrp="1"/>
          </p:cNvSpPr>
          <p:nvPr>
            <p:ph type="ftr" sz="quarter" idx="2"/>
          </p:nvPr>
        </p:nvSpPr>
        <p:spPr>
          <a:xfrm>
            <a:off x="1" y="9376899"/>
            <a:ext cx="2890665" cy="494185"/>
          </a:xfrm>
          <a:prstGeom prst="rect">
            <a:avLst/>
          </a:prstGeom>
        </p:spPr>
        <p:txBody>
          <a:bodyPr vert="horz" lIns="90718" tIns="45359" rIns="90718" bIns="45359" rtlCol="0" anchor="b"/>
          <a:lstStyle>
            <a:lvl1pPr algn="l">
              <a:defRPr sz="1200"/>
            </a:lvl1pPr>
          </a:lstStyle>
          <a:p>
            <a:endParaRPr lang="en-GB"/>
          </a:p>
        </p:txBody>
      </p:sp>
      <p:sp>
        <p:nvSpPr>
          <p:cNvPr id="5" name="Slide Number Placeholder 4"/>
          <p:cNvSpPr>
            <a:spLocks noGrp="1"/>
          </p:cNvSpPr>
          <p:nvPr>
            <p:ph type="sldNum" sz="quarter" idx="3"/>
          </p:nvPr>
        </p:nvSpPr>
        <p:spPr>
          <a:xfrm>
            <a:off x="3776866" y="9376899"/>
            <a:ext cx="2890665" cy="494185"/>
          </a:xfrm>
          <a:prstGeom prst="rect">
            <a:avLst/>
          </a:prstGeom>
        </p:spPr>
        <p:txBody>
          <a:bodyPr vert="horz" lIns="90718" tIns="45359" rIns="90718" bIns="45359" rtlCol="0" anchor="b"/>
          <a:lstStyle>
            <a:lvl1pPr algn="r">
              <a:defRPr sz="1200"/>
            </a:lvl1pPr>
          </a:lstStyle>
          <a:p>
            <a:fld id="{19B6B217-4C80-4AE0-A41B-B36EA8DE32FE}" type="slidenum">
              <a:rPr lang="en-GB" smtClean="0"/>
              <a:t>‹#›</a:t>
            </a:fld>
            <a:endParaRPr lang="en-GB"/>
          </a:p>
        </p:txBody>
      </p:sp>
    </p:spTree>
    <p:extLst>
      <p:ext uri="{BB962C8B-B14F-4D97-AF65-F5344CB8AC3E}">
        <p14:creationId xmlns:p14="http://schemas.microsoft.com/office/powerpoint/2010/main" val="2948971988"/>
      </p:ext>
    </p:extLst>
  </p:cSld>
  <p:clrMap bg1="lt1" tx1="dk1" bg2="lt2" tx2="dk2" accent1="accent1" accent2="accent2" accent3="accent3" accent4="accent4" accent5="accent5" accent6="accent6" hlink="hlink" folHlink="folHlink"/>
</p:handoutMaster>
</file>

<file path=ppt/media/image10.jpeg>
</file>

<file path=ppt/media/image11.jpeg>
</file>

<file path=ppt/media/image12.png>
</file>

<file path=ppt/media/image13.png>
</file>

<file path=ppt/media/image14.png>
</file>

<file path=ppt/media/image15.png>
</file>

<file path=ppt/media/image18.png>
</file>

<file path=ppt/media/image19.png>
</file>

<file path=ppt/media/image2.jp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eg>
</file>

<file path=ppt/media/image35.png>
</file>

<file path=ppt/media/image36.png>
</file>

<file path=ppt/media/image37.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jpeg>
</file>

<file path=ppt/media/image50.jpeg>
</file>

<file path=ppt/media/image51.gif>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wmf>
</file>

<file path=ppt/media/image7.jpeg>
</file>

<file path=ppt/media/image70.png>
</file>

<file path=ppt/media/image71.svg>
</file>

<file path=ppt/media/image72.png>
</file>

<file path=ppt/media/image73.svg>
</file>

<file path=ppt/media/image74.png>
</file>

<file path=ppt/media/image75.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890665" cy="494186"/>
          </a:xfrm>
          <a:prstGeom prst="rect">
            <a:avLst/>
          </a:prstGeom>
        </p:spPr>
        <p:txBody>
          <a:bodyPr vert="horz" lIns="90718" tIns="45359" rIns="90718" bIns="45359" rtlCol="0"/>
          <a:lstStyle>
            <a:lvl1pPr algn="l">
              <a:defRPr sz="1200"/>
            </a:lvl1pPr>
          </a:lstStyle>
          <a:p>
            <a:endParaRPr lang="en-GB"/>
          </a:p>
        </p:txBody>
      </p:sp>
      <p:sp>
        <p:nvSpPr>
          <p:cNvPr id="3" name="Date Placeholder 2"/>
          <p:cNvSpPr>
            <a:spLocks noGrp="1"/>
          </p:cNvSpPr>
          <p:nvPr>
            <p:ph type="dt" idx="1"/>
          </p:nvPr>
        </p:nvSpPr>
        <p:spPr>
          <a:xfrm>
            <a:off x="3776866" y="1"/>
            <a:ext cx="2890665" cy="494186"/>
          </a:xfrm>
          <a:prstGeom prst="rect">
            <a:avLst/>
          </a:prstGeom>
        </p:spPr>
        <p:txBody>
          <a:bodyPr vert="horz" lIns="90718" tIns="45359" rIns="90718" bIns="45359" rtlCol="0"/>
          <a:lstStyle>
            <a:lvl1pPr algn="r">
              <a:defRPr sz="1200"/>
            </a:lvl1pPr>
          </a:lstStyle>
          <a:p>
            <a:fld id="{12BCC7C1-15AF-44C8-9096-7148817543E9}" type="datetimeFigureOut">
              <a:rPr lang="en-GB" smtClean="0"/>
              <a:t>20/11/2018</a:t>
            </a:fld>
            <a:endParaRPr lang="en-GB"/>
          </a:p>
        </p:txBody>
      </p:sp>
      <p:sp>
        <p:nvSpPr>
          <p:cNvPr id="4" name="Slide Image Placeholder 3"/>
          <p:cNvSpPr>
            <a:spLocks noGrp="1" noRot="1" noChangeAspect="1"/>
          </p:cNvSpPr>
          <p:nvPr>
            <p:ph type="sldImg" idx="2"/>
          </p:nvPr>
        </p:nvSpPr>
        <p:spPr>
          <a:xfrm>
            <a:off x="866775" y="739775"/>
            <a:ext cx="4935538" cy="3703638"/>
          </a:xfrm>
          <a:prstGeom prst="rect">
            <a:avLst/>
          </a:prstGeom>
          <a:noFill/>
          <a:ln w="12700">
            <a:solidFill>
              <a:prstClr val="black"/>
            </a:solidFill>
          </a:ln>
        </p:spPr>
        <p:txBody>
          <a:bodyPr vert="horz" lIns="90718" tIns="45359" rIns="90718" bIns="45359" rtlCol="0" anchor="ctr"/>
          <a:lstStyle/>
          <a:p>
            <a:endParaRPr lang="en-GB"/>
          </a:p>
        </p:txBody>
      </p:sp>
      <p:sp>
        <p:nvSpPr>
          <p:cNvPr id="5" name="Notes Placeholder 4"/>
          <p:cNvSpPr>
            <a:spLocks noGrp="1"/>
          </p:cNvSpPr>
          <p:nvPr>
            <p:ph type="body" sz="quarter" idx="3"/>
          </p:nvPr>
        </p:nvSpPr>
        <p:spPr>
          <a:xfrm>
            <a:off x="666599" y="4689240"/>
            <a:ext cx="5335893" cy="4442935"/>
          </a:xfrm>
          <a:prstGeom prst="rect">
            <a:avLst/>
          </a:prstGeom>
        </p:spPr>
        <p:txBody>
          <a:bodyPr vert="horz" lIns="90718" tIns="45359" rIns="90718" bIns="4535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1" y="9376899"/>
            <a:ext cx="2890665" cy="494185"/>
          </a:xfrm>
          <a:prstGeom prst="rect">
            <a:avLst/>
          </a:prstGeom>
        </p:spPr>
        <p:txBody>
          <a:bodyPr vert="horz" lIns="90718" tIns="45359" rIns="90718" bIns="45359" rtlCol="0" anchor="b"/>
          <a:lstStyle>
            <a:lvl1pPr algn="l">
              <a:defRPr sz="1200"/>
            </a:lvl1pPr>
          </a:lstStyle>
          <a:p>
            <a:endParaRPr lang="en-GB"/>
          </a:p>
        </p:txBody>
      </p:sp>
      <p:sp>
        <p:nvSpPr>
          <p:cNvPr id="7" name="Slide Number Placeholder 6"/>
          <p:cNvSpPr>
            <a:spLocks noGrp="1"/>
          </p:cNvSpPr>
          <p:nvPr>
            <p:ph type="sldNum" sz="quarter" idx="5"/>
          </p:nvPr>
        </p:nvSpPr>
        <p:spPr>
          <a:xfrm>
            <a:off x="3776866" y="9376899"/>
            <a:ext cx="2890665" cy="494185"/>
          </a:xfrm>
          <a:prstGeom prst="rect">
            <a:avLst/>
          </a:prstGeom>
        </p:spPr>
        <p:txBody>
          <a:bodyPr vert="horz" lIns="90718" tIns="45359" rIns="90718" bIns="45359" rtlCol="0" anchor="b"/>
          <a:lstStyle>
            <a:lvl1pPr algn="r">
              <a:defRPr sz="1200"/>
            </a:lvl1pPr>
          </a:lstStyle>
          <a:p>
            <a:fld id="{1BD0E84C-75B7-4C22-A139-55D1DE75A3C4}" type="slidenum">
              <a:rPr lang="en-GB" smtClean="0"/>
              <a:t>‹#›</a:t>
            </a:fld>
            <a:endParaRPr lang="en-GB"/>
          </a:p>
        </p:txBody>
      </p:sp>
    </p:spTree>
    <p:extLst>
      <p:ext uri="{BB962C8B-B14F-4D97-AF65-F5344CB8AC3E}">
        <p14:creationId xmlns:p14="http://schemas.microsoft.com/office/powerpoint/2010/main" val="14269691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BD0E84C-75B7-4C22-A139-55D1DE75A3C4}" type="slidenum">
              <a:rPr lang="en-GB" smtClean="0"/>
              <a:pPr/>
              <a:t>1</a:t>
            </a:fld>
            <a:endParaRPr lang="en-GB"/>
          </a:p>
        </p:txBody>
      </p:sp>
    </p:spTree>
    <p:extLst>
      <p:ext uri="{BB962C8B-B14F-4D97-AF65-F5344CB8AC3E}">
        <p14:creationId xmlns:p14="http://schemas.microsoft.com/office/powerpoint/2010/main" val="11215186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diagram on this slide illustrates the CAP Theorem visibly.</a:t>
            </a:r>
            <a:r>
              <a:rPr lang="en-US" baseline="0" dirty="0"/>
              <a:t> It also categorizes commercial and open source implementations into one of the three CAP Theorem categories.</a:t>
            </a:r>
            <a:endParaRPr lang="en-US" dirty="0"/>
          </a:p>
        </p:txBody>
      </p:sp>
      <p:sp>
        <p:nvSpPr>
          <p:cNvPr id="4" name="Slide Number Placeholder 3"/>
          <p:cNvSpPr>
            <a:spLocks noGrp="1"/>
          </p:cNvSpPr>
          <p:nvPr>
            <p:ph type="sldNum" sz="quarter" idx="10"/>
          </p:nvPr>
        </p:nvSpPr>
        <p:spPr/>
        <p:txBody>
          <a:bodyPr/>
          <a:lstStyle/>
          <a:p>
            <a:fld id="{1BD0E84C-75B7-4C22-A139-55D1DE75A3C4}" type="slidenum">
              <a:rPr lang="en-GB" smtClean="0"/>
              <a:t>21</a:t>
            </a:fld>
            <a:endParaRPr lang="en-GB"/>
          </a:p>
        </p:txBody>
      </p:sp>
    </p:spTree>
    <p:extLst>
      <p:ext uri="{BB962C8B-B14F-4D97-AF65-F5344CB8AC3E}">
        <p14:creationId xmlns:p14="http://schemas.microsoft.com/office/powerpoint/2010/main" val="2948301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1179513" y="696913"/>
            <a:ext cx="4651375" cy="3487737"/>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4" name="Shape 154"/>
          <p:cNvSpPr txBox="1">
            <a:spLocks noGrp="1"/>
          </p:cNvSpPr>
          <p:nvPr>
            <p:ph type="body" idx="1"/>
          </p:nvPr>
        </p:nvSpPr>
        <p:spPr>
          <a:xfrm>
            <a:off x="701040" y="4415790"/>
            <a:ext cx="5608320" cy="418338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0771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MapReduce</a:t>
            </a:r>
            <a:r>
              <a:rPr lang="en-US" dirty="0"/>
              <a:t> is one of key programming model</a:t>
            </a:r>
            <a:r>
              <a:rPr lang="en-US" baseline="0" dirty="0"/>
              <a:t> for parallel data processing capable of scaling to deal with the Big Data volumes.</a:t>
            </a:r>
          </a:p>
          <a:p>
            <a:endParaRPr lang="en-US" baseline="0" dirty="0"/>
          </a:p>
          <a:p>
            <a:r>
              <a:rPr lang="en-US" baseline="0" dirty="0"/>
              <a:t>Knowing is beneficial for correct evaluation and selection of the Big Data solutions and products.  </a:t>
            </a:r>
            <a:endParaRPr lang="en-US" dirty="0"/>
          </a:p>
        </p:txBody>
      </p:sp>
      <p:sp>
        <p:nvSpPr>
          <p:cNvPr id="4" name="Slide Number Placeholder 3"/>
          <p:cNvSpPr>
            <a:spLocks noGrp="1"/>
          </p:cNvSpPr>
          <p:nvPr>
            <p:ph type="sldNum" sz="quarter" idx="10"/>
          </p:nvPr>
        </p:nvSpPr>
        <p:spPr/>
        <p:txBody>
          <a:bodyPr/>
          <a:lstStyle/>
          <a:p>
            <a:fld id="{1BD0E84C-75B7-4C22-A139-55D1DE75A3C4}" type="slidenum">
              <a:rPr lang="en-GB" smtClean="0"/>
              <a:t>29</a:t>
            </a:fld>
            <a:endParaRPr lang="en-GB"/>
          </a:p>
        </p:txBody>
      </p:sp>
    </p:spTree>
    <p:extLst>
      <p:ext uri="{BB962C8B-B14F-4D97-AF65-F5344CB8AC3E}">
        <p14:creationId xmlns:p14="http://schemas.microsoft.com/office/powerpoint/2010/main" val="1765654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code fragment expresses the two operations map() and reduce() that run in parallel for two strings to execute word count: </a:t>
            </a:r>
          </a:p>
          <a:p>
            <a:r>
              <a:rPr lang="en-US" dirty="0"/>
              <a:t> </a:t>
            </a:r>
          </a:p>
          <a:p>
            <a:r>
              <a:rPr lang="en-US" dirty="0"/>
              <a:t>map (key=line, value=content)</a:t>
            </a:r>
          </a:p>
          <a:p>
            <a:r>
              <a:rPr lang="en-US" dirty="0"/>
              <a:t>	</a:t>
            </a:r>
            <a:r>
              <a:rPr lang="en-US" dirty="0" err="1"/>
              <a:t>map_output</a:t>
            </a:r>
            <a:r>
              <a:rPr lang="en-US" dirty="0"/>
              <a:t> (word, “1”)</a:t>
            </a:r>
          </a:p>
          <a:p>
            <a:r>
              <a:rPr lang="en-US" dirty="0"/>
              <a:t> </a:t>
            </a:r>
          </a:p>
          <a:p>
            <a:r>
              <a:rPr lang="en-US" dirty="0"/>
              <a:t>reduce (key=word, value=</a:t>
            </a:r>
            <a:r>
              <a:rPr lang="en-US" dirty="0" err="1"/>
              <a:t>individual_counts</a:t>
            </a:r>
            <a:r>
              <a:rPr lang="en-US" dirty="0"/>
              <a:t>)</a:t>
            </a:r>
          </a:p>
          <a:p>
            <a:r>
              <a:rPr lang="en-US" dirty="0"/>
              <a:t>	output (word, </a:t>
            </a:r>
            <a:r>
              <a:rPr lang="en-US" dirty="0" err="1"/>
              <a:t>sum_occurances</a:t>
            </a:r>
            <a:r>
              <a:rPr lang="en-US" dirty="0"/>
              <a:t>)</a:t>
            </a:r>
          </a:p>
          <a:p>
            <a:endParaRPr lang="en-US" dirty="0"/>
          </a:p>
        </p:txBody>
      </p:sp>
      <p:sp>
        <p:nvSpPr>
          <p:cNvPr id="4" name="Slide Number Placeholder 3"/>
          <p:cNvSpPr>
            <a:spLocks noGrp="1"/>
          </p:cNvSpPr>
          <p:nvPr>
            <p:ph type="sldNum" sz="quarter" idx="10"/>
          </p:nvPr>
        </p:nvSpPr>
        <p:spPr/>
        <p:txBody>
          <a:bodyPr/>
          <a:lstStyle/>
          <a:p>
            <a:fld id="{1BD0E84C-75B7-4C22-A139-55D1DE75A3C4}" type="slidenum">
              <a:rPr lang="en-GB" smtClean="0"/>
              <a:t>31</a:t>
            </a:fld>
            <a:endParaRPr lang="en-GB"/>
          </a:p>
        </p:txBody>
      </p:sp>
    </p:spTree>
    <p:extLst>
      <p:ext uri="{BB962C8B-B14F-4D97-AF65-F5344CB8AC3E}">
        <p14:creationId xmlns:p14="http://schemas.microsoft.com/office/powerpoint/2010/main" val="15018111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Apache Hadoop is a core component of a modern data architecture that is currently integrated with existing enterprise data management  and in particular Enterprise Data Warehouse</a:t>
            </a:r>
          </a:p>
          <a:p>
            <a:endParaRPr lang="en-US" dirty="0"/>
          </a:p>
          <a:p>
            <a:r>
              <a:rPr lang="en-US" dirty="0"/>
              <a:t>Apache Avro provides important functionality for consistent data management that includes rich data structures</a:t>
            </a:r>
          </a:p>
          <a:p>
            <a:r>
              <a:rPr lang="en-US" dirty="0"/>
              <a:t>JSON based container file for storing persistent data, and </a:t>
            </a:r>
          </a:p>
          <a:p>
            <a:r>
              <a:rPr lang="en-US" dirty="0"/>
              <a:t>Remote Procedure Call (RPC) for low overhead data communication. </a:t>
            </a:r>
          </a:p>
          <a:p>
            <a:r>
              <a:rPr lang="en-US" dirty="0"/>
              <a:t>JSON based schema for data structure description is stored together with data  and easily integrated with the programming platform. </a:t>
            </a:r>
          </a:p>
          <a:p>
            <a:endParaRPr lang="en-US" dirty="0"/>
          </a:p>
        </p:txBody>
      </p:sp>
      <p:sp>
        <p:nvSpPr>
          <p:cNvPr id="4" name="Slide Number Placeholder 3"/>
          <p:cNvSpPr>
            <a:spLocks noGrp="1"/>
          </p:cNvSpPr>
          <p:nvPr>
            <p:ph type="sldNum" sz="quarter" idx="10"/>
          </p:nvPr>
        </p:nvSpPr>
        <p:spPr/>
        <p:txBody>
          <a:bodyPr/>
          <a:lstStyle/>
          <a:p>
            <a:fld id="{1BD0E84C-75B7-4C22-A139-55D1DE75A3C4}" type="slidenum">
              <a:rPr lang="en-GB" smtClean="0"/>
              <a:t>34</a:t>
            </a:fld>
            <a:endParaRPr lang="en-GB"/>
          </a:p>
        </p:txBody>
      </p:sp>
    </p:spTree>
    <p:extLst>
      <p:ext uri="{BB962C8B-B14F-4D97-AF65-F5344CB8AC3E}">
        <p14:creationId xmlns:p14="http://schemas.microsoft.com/office/powerpoint/2010/main" val="36026749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Hadoop cluster defines three kinds of machine roles: Master node, Slave (or Worker) node, and Client machine (not shown)</a:t>
            </a:r>
          </a:p>
        </p:txBody>
      </p:sp>
      <p:sp>
        <p:nvSpPr>
          <p:cNvPr id="4" name="Slide Number Placeholder 3"/>
          <p:cNvSpPr>
            <a:spLocks noGrp="1"/>
          </p:cNvSpPr>
          <p:nvPr>
            <p:ph type="sldNum" sz="quarter" idx="10"/>
          </p:nvPr>
        </p:nvSpPr>
        <p:spPr/>
        <p:txBody>
          <a:bodyPr/>
          <a:lstStyle/>
          <a:p>
            <a:fld id="{1BD0E84C-75B7-4C22-A139-55D1DE75A3C4}" type="slidenum">
              <a:rPr lang="en-GB" smtClean="0"/>
              <a:t>38</a:t>
            </a:fld>
            <a:endParaRPr lang="en-GB"/>
          </a:p>
        </p:txBody>
      </p:sp>
    </p:spTree>
    <p:extLst>
      <p:ext uri="{BB962C8B-B14F-4D97-AF65-F5344CB8AC3E}">
        <p14:creationId xmlns:p14="http://schemas.microsoft.com/office/powerpoint/2010/main" val="501813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Master node includes the Name Node that coordinates the data storage and files namespace in HDFS, and the Job Tracker that coordinates the </a:t>
            </a:r>
            <a:r>
              <a:rPr lang="en-US" dirty="0" err="1"/>
              <a:t>MapReduce</a:t>
            </a:r>
            <a:r>
              <a:rPr lang="en-US" dirty="0"/>
              <a:t> execution on the Worker nodes.  </a:t>
            </a:r>
          </a:p>
          <a:p>
            <a:r>
              <a:rPr lang="en-US" dirty="0"/>
              <a:t>Master node manages the two main processes: storing data in HDFS and running parallel computation that include activities: </a:t>
            </a:r>
          </a:p>
          <a:p>
            <a:pPr lvl="1"/>
            <a:r>
              <a:rPr lang="en-US" dirty="0" err="1"/>
              <a:t>Initialise</a:t>
            </a:r>
            <a:r>
              <a:rPr lang="en-US" dirty="0"/>
              <a:t> the cluster and split data and tasks according to number of available Workers </a:t>
            </a:r>
          </a:p>
          <a:p>
            <a:pPr lvl="1"/>
            <a:r>
              <a:rPr lang="en-US" dirty="0"/>
              <a:t>Send each Worker its part of data</a:t>
            </a:r>
          </a:p>
          <a:p>
            <a:pPr lvl="1"/>
            <a:r>
              <a:rPr lang="en-US" dirty="0"/>
              <a:t>Receive the results from each Worker</a:t>
            </a:r>
          </a:p>
          <a:p>
            <a:pPr lvl="1"/>
            <a:r>
              <a:rPr lang="en-US" dirty="0"/>
              <a:t>Re-execute task in case a Worker failed</a:t>
            </a:r>
          </a:p>
          <a:p>
            <a:r>
              <a:rPr lang="en-US" dirty="0"/>
              <a:t>The initialization process includes such actions as </a:t>
            </a:r>
          </a:p>
          <a:p>
            <a:pPr lvl="1"/>
            <a:r>
              <a:rPr lang="en-US" dirty="0"/>
              <a:t>Split input data into 64 MB sections (as used by GFS and HDFS) and assign to different Worker machines</a:t>
            </a:r>
          </a:p>
          <a:p>
            <a:pPr lvl="1"/>
            <a:r>
              <a:rPr lang="en-US" dirty="0"/>
              <a:t>Fork off (i.e., split) program onto multiple machines</a:t>
            </a:r>
          </a:p>
          <a:p>
            <a:pPr lvl="1"/>
            <a:r>
              <a:rPr lang="en-US" dirty="0"/>
              <a:t>Master assigns available machines to perform ether Map or Reduce tasks</a:t>
            </a:r>
          </a:p>
          <a:p>
            <a:pPr lvl="1"/>
            <a:r>
              <a:rPr lang="en-US" dirty="0"/>
              <a:t>Master coordinates data exchange between Map and Reduce machines.</a:t>
            </a:r>
          </a:p>
          <a:p>
            <a:r>
              <a:rPr lang="en-US" dirty="0"/>
              <a:t>The Slave (or Worker) node stores data and runs assigned map() or reduce() tasks. Each Slave node runs both a Data Node that stores own part of data in HDFS and a Task Tracker daemon that communicates with and receives instructions from the Master node. </a:t>
            </a:r>
          </a:p>
          <a:p>
            <a:r>
              <a:rPr lang="en-US" dirty="0"/>
              <a:t>The Client machine doesn’t run any of </a:t>
            </a:r>
            <a:r>
              <a:rPr lang="en-US" dirty="0" err="1"/>
              <a:t>MapReduce</a:t>
            </a:r>
            <a:r>
              <a:rPr lang="en-US" dirty="0"/>
              <a:t> tasks but it communicates with the Master, loads data into cluster, submits </a:t>
            </a:r>
            <a:r>
              <a:rPr lang="en-US" dirty="0" err="1"/>
              <a:t>MapReduce</a:t>
            </a:r>
            <a:r>
              <a:rPr lang="en-US" dirty="0"/>
              <a:t> jobs, and retrieves results. </a:t>
            </a:r>
          </a:p>
          <a:p>
            <a:r>
              <a:rPr lang="en-US" dirty="0"/>
              <a:t> </a:t>
            </a:r>
          </a:p>
          <a:p>
            <a:r>
              <a:rPr lang="en-US" dirty="0"/>
              <a:t>When preparing the job execution, Hadoop uses partitioning approach to minimize data communication between general HDFS data storage and worker machines, taking into account that Hadoop cluster can occupy few racks and data files can be split between nodes and racks. For Map tasks it can be just contiguous input data partitioning, for Reduce tasks the optimization is done to ensure that intermediate results with the same intermediate key are assigned to the same worker. Additional optimization can be done by grouping links related to same host or domain. </a:t>
            </a:r>
          </a:p>
          <a:p>
            <a:r>
              <a:rPr lang="en-US" dirty="0"/>
              <a:t> </a:t>
            </a:r>
          </a:p>
          <a:p>
            <a:endParaRPr lang="en-US" dirty="0"/>
          </a:p>
          <a:p>
            <a:endParaRPr lang="en-US" dirty="0"/>
          </a:p>
          <a:p>
            <a:r>
              <a:rPr lang="en-US" dirty="0"/>
              <a:t>Hadoop parallel computing model provides a good solution to one of the Big Data dilemma moving computing to data or moving data to computing. </a:t>
            </a:r>
          </a:p>
          <a:p>
            <a:r>
              <a:rPr lang="en-US" dirty="0"/>
              <a:t> </a:t>
            </a:r>
          </a:p>
          <a:p>
            <a:r>
              <a:rPr lang="en-US" dirty="0"/>
              <a:t>Essential to mention that Hadoop doesn’t use </a:t>
            </a:r>
            <a:r>
              <a:rPr lang="en-US" dirty="0" err="1"/>
              <a:t>virtualisation</a:t>
            </a:r>
            <a:r>
              <a:rPr lang="en-US" dirty="0"/>
              <a:t> in production operation. </a:t>
            </a:r>
            <a:r>
              <a:rPr lang="en-US" dirty="0" err="1"/>
              <a:t>MapReduce</a:t>
            </a:r>
            <a:r>
              <a:rPr lang="en-US" dirty="0"/>
              <a:t> is a synchronous parallel computing model and is critical to delays and overhead.</a:t>
            </a:r>
          </a:p>
          <a:p>
            <a:endParaRPr lang="en-US" dirty="0"/>
          </a:p>
        </p:txBody>
      </p:sp>
      <p:sp>
        <p:nvSpPr>
          <p:cNvPr id="4" name="Slide Number Placeholder 3"/>
          <p:cNvSpPr>
            <a:spLocks noGrp="1"/>
          </p:cNvSpPr>
          <p:nvPr>
            <p:ph type="sldNum" sz="quarter" idx="10"/>
          </p:nvPr>
        </p:nvSpPr>
        <p:spPr/>
        <p:txBody>
          <a:bodyPr/>
          <a:lstStyle/>
          <a:p>
            <a:fld id="{1BD0E84C-75B7-4C22-A139-55D1DE75A3C4}" type="slidenum">
              <a:rPr lang="en-GB" smtClean="0"/>
              <a:t>39</a:t>
            </a:fld>
            <a:endParaRPr lang="en-GB"/>
          </a:p>
        </p:txBody>
      </p:sp>
    </p:spTree>
    <p:extLst>
      <p:ext uri="{BB962C8B-B14F-4D97-AF65-F5344CB8AC3E}">
        <p14:creationId xmlns:p14="http://schemas.microsoft.com/office/powerpoint/2010/main" val="28330263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07176">
              <a:defRPr/>
            </a:pPr>
            <a:r>
              <a:rPr lang="en-US" altLang="zh-TW" dirty="0"/>
              <a:t>HDFS is a basis of the Hadoop cluster</a:t>
            </a:r>
          </a:p>
          <a:p>
            <a:endParaRPr lang="en-US" dirty="0"/>
          </a:p>
          <a:p>
            <a:r>
              <a:rPr lang="en-US" dirty="0"/>
              <a:t>HDFS cluster consists of a single master node/server that runs </a:t>
            </a:r>
            <a:r>
              <a:rPr lang="en-US" dirty="0" err="1"/>
              <a:t>NameNode</a:t>
            </a:r>
            <a:r>
              <a:rPr lang="en-US" dirty="0"/>
              <a:t> and multiple </a:t>
            </a:r>
            <a:r>
              <a:rPr lang="en-US" dirty="0" err="1"/>
              <a:t>DataNodes</a:t>
            </a:r>
            <a:r>
              <a:rPr lang="en-US" dirty="0"/>
              <a:t>, usually one per physical node in the Hadoop cluster. User data are stored in the files, externally they are exposed through namespace managed by the </a:t>
            </a:r>
            <a:r>
              <a:rPr lang="en-US" dirty="0" err="1"/>
              <a:t>NameNode</a:t>
            </a:r>
            <a:r>
              <a:rPr lang="en-US" dirty="0"/>
              <a:t>. To access a file, a user client needs to request a file location or metadata from the </a:t>
            </a:r>
            <a:r>
              <a:rPr lang="en-US" dirty="0" err="1"/>
              <a:t>NameNode</a:t>
            </a:r>
            <a:r>
              <a:rPr lang="en-US" dirty="0"/>
              <a:t>, and after that it can send read or write request to the </a:t>
            </a:r>
            <a:r>
              <a:rPr lang="en-US" dirty="0" err="1"/>
              <a:t>DataNode</a:t>
            </a:r>
            <a:r>
              <a:rPr lang="en-US" dirty="0"/>
              <a:t> directly. </a:t>
            </a:r>
            <a:r>
              <a:rPr lang="en-US" dirty="0" err="1"/>
              <a:t>DataNodes</a:t>
            </a:r>
            <a:r>
              <a:rPr lang="en-US" dirty="0"/>
              <a:t> create data blocks and do replication based on instructions from </a:t>
            </a:r>
            <a:r>
              <a:rPr lang="en-US" dirty="0" err="1"/>
              <a:t>NameNode</a:t>
            </a:r>
            <a:r>
              <a:rPr lang="en-US" dirty="0"/>
              <a:t>. </a:t>
            </a:r>
          </a:p>
          <a:p>
            <a:r>
              <a:rPr lang="en-US" dirty="0"/>
              <a:t>HDFS support a simple hierarchical file system that allows creating directories, subdirectories and hierarchies. </a:t>
            </a:r>
            <a:r>
              <a:rPr lang="en-US" dirty="0" err="1"/>
              <a:t>NameNode</a:t>
            </a:r>
            <a:r>
              <a:rPr lang="en-US" dirty="0"/>
              <a:t> maintains the file system namespace and records all changes to the namespace or file properties, including the number of replicas maintained by HDFS. </a:t>
            </a:r>
          </a:p>
          <a:p>
            <a:r>
              <a:rPr lang="en-US" dirty="0"/>
              <a:t> </a:t>
            </a:r>
          </a:p>
          <a:p>
            <a:r>
              <a:rPr lang="en-US" dirty="0"/>
              <a:t>To achieve high reliability, availability and fault tolerance, HDFS maintains a few replicas of the data stored data. The replication approach is node and rack aware. For example, if the replication factor is 3, then HDFS puts two replicas on different nodes in the same rack, and one replica in a different rack. When selecting replicas for computation, the system selects closest replica from the same rack to minimize data transition time. </a:t>
            </a:r>
          </a:p>
          <a:p>
            <a:endParaRPr lang="en-GB" dirty="0"/>
          </a:p>
        </p:txBody>
      </p:sp>
      <p:sp>
        <p:nvSpPr>
          <p:cNvPr id="4" name="Slide Number Placeholder 3"/>
          <p:cNvSpPr>
            <a:spLocks noGrp="1"/>
          </p:cNvSpPr>
          <p:nvPr>
            <p:ph type="sldNum" sz="quarter" idx="10"/>
          </p:nvPr>
        </p:nvSpPr>
        <p:spPr/>
        <p:txBody>
          <a:bodyPr/>
          <a:lstStyle/>
          <a:p>
            <a:fld id="{1BD0E84C-75B7-4C22-A139-55D1DE75A3C4}" type="slidenum">
              <a:rPr lang="en-GB" smtClean="0"/>
              <a:t>40</a:t>
            </a:fld>
            <a:endParaRPr lang="en-GB"/>
          </a:p>
        </p:txBody>
      </p:sp>
    </p:spTree>
    <p:extLst>
      <p:ext uri="{BB962C8B-B14F-4D97-AF65-F5344CB8AC3E}">
        <p14:creationId xmlns:p14="http://schemas.microsoft.com/office/powerpoint/2010/main" val="25477451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D0E84C-75B7-4C22-A139-55D1DE75A3C4}" type="slidenum">
              <a:rPr lang="en-GB" smtClean="0"/>
              <a:t>47</a:t>
            </a:fld>
            <a:endParaRPr lang="en-GB"/>
          </a:p>
        </p:txBody>
      </p:sp>
    </p:spTree>
    <p:extLst>
      <p:ext uri="{BB962C8B-B14F-4D97-AF65-F5344CB8AC3E}">
        <p14:creationId xmlns:p14="http://schemas.microsoft.com/office/powerpoint/2010/main" val="11698553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Lesson</a:t>
            </a:r>
            <a:r>
              <a:rPr lang="en-US" baseline="0" dirty="0"/>
              <a:t> we covered</a:t>
            </a:r>
          </a:p>
        </p:txBody>
      </p:sp>
      <p:sp>
        <p:nvSpPr>
          <p:cNvPr id="4" name="Slide Number Placeholder 3"/>
          <p:cNvSpPr>
            <a:spLocks noGrp="1"/>
          </p:cNvSpPr>
          <p:nvPr>
            <p:ph type="sldNum" sz="quarter" idx="10"/>
          </p:nvPr>
        </p:nvSpPr>
        <p:spPr/>
        <p:txBody>
          <a:bodyPr/>
          <a:lstStyle/>
          <a:p>
            <a:fld id="{1BD0E84C-75B7-4C22-A139-55D1DE75A3C4}" type="slidenum">
              <a:rPr lang="en-GB" smtClean="0"/>
              <a:t>48</a:t>
            </a:fld>
            <a:endParaRPr lang="en-GB"/>
          </a:p>
        </p:txBody>
      </p:sp>
    </p:spTree>
    <p:extLst>
      <p:ext uri="{BB962C8B-B14F-4D97-AF65-F5344CB8AC3E}">
        <p14:creationId xmlns:p14="http://schemas.microsoft.com/office/powerpoint/2010/main" val="17781758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1BD0E84C-75B7-4C22-A139-55D1DE75A3C4}" type="slidenum">
              <a:rPr lang="en-GB" smtClean="0"/>
              <a:t>2</a:t>
            </a:fld>
            <a:endParaRPr lang="en-GB"/>
          </a:p>
        </p:txBody>
      </p:sp>
    </p:spTree>
    <p:extLst>
      <p:ext uri="{BB962C8B-B14F-4D97-AF65-F5344CB8AC3E}">
        <p14:creationId xmlns:p14="http://schemas.microsoft.com/office/powerpoint/2010/main" val="461120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2D37DD-B0D5-45AB-B7D5-15E7BE5DE23B}" type="slidenum">
              <a:rPr lang="en-US" smtClean="0"/>
              <a:t>50</a:t>
            </a:fld>
            <a:endParaRPr lang="en-US" dirty="0"/>
          </a:p>
        </p:txBody>
      </p:sp>
    </p:spTree>
    <p:extLst>
      <p:ext uri="{BB962C8B-B14F-4D97-AF65-F5344CB8AC3E}">
        <p14:creationId xmlns:p14="http://schemas.microsoft.com/office/powerpoint/2010/main" val="2091773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a:t>
            </a:r>
            <a:r>
              <a:rPr lang="en-US" dirty="0"/>
              <a:t>Hadoop Distributed File System (HDFS) is a very different sort of</a:t>
            </a:r>
            <a:r>
              <a:rPr lang="en-US" baseline="0" dirty="0"/>
              <a:t> “</a:t>
            </a:r>
            <a:r>
              <a:rPr lang="en-US" baseline="0" dirty="0" err="1"/>
              <a:t>filesystem</a:t>
            </a:r>
            <a:r>
              <a:rPr lang="en-US" baseline="0" dirty="0"/>
              <a:t>” optimized for a specific class of applications, those are Map Reduce and similar “Big Data” systems like “no-SQL” databases.</a:t>
            </a:r>
          </a:p>
          <a:p>
            <a:endParaRPr lang="en-US" baseline="0" dirty="0"/>
          </a:p>
          <a:p>
            <a:r>
              <a:rPr lang="en-US" baseline="0" dirty="0"/>
              <a:t>It is a </a:t>
            </a:r>
            <a:r>
              <a:rPr lang="en-US" altLang="zh-TW" dirty="0"/>
              <a:t>scalable distributed file system for large scale data analysis</a:t>
            </a:r>
          </a:p>
          <a:p>
            <a:endParaRPr lang="en-US" baseline="0" dirty="0"/>
          </a:p>
          <a:p>
            <a:r>
              <a:rPr lang="en-US" altLang="zh-TW" dirty="0"/>
              <a:t>A part of the Open Source Apache Hadoop suite</a:t>
            </a:r>
          </a:p>
          <a:p>
            <a:pPr lvl="1"/>
            <a:r>
              <a:rPr lang="en-US" altLang="zh-TW" dirty="0"/>
              <a:t>The primary storage used by Hadoop </a:t>
            </a:r>
            <a:r>
              <a:rPr lang="en-US" altLang="zh-TW" dirty="0" err="1"/>
              <a:t>MapReduce</a:t>
            </a:r>
            <a:r>
              <a:rPr lang="en-US" altLang="zh-TW" dirty="0"/>
              <a:t> applications</a:t>
            </a:r>
          </a:p>
          <a:p>
            <a:pPr lvl="1"/>
            <a:endParaRPr lang="en-GB" dirty="0"/>
          </a:p>
          <a:p>
            <a:r>
              <a:rPr lang="en-US" altLang="zh-TW" dirty="0"/>
              <a:t>Can run on commodity hardware assuring high fault-tolerant</a:t>
            </a:r>
          </a:p>
          <a:p>
            <a:endParaRPr lang="en-US" baseline="0" dirty="0"/>
          </a:p>
        </p:txBody>
      </p:sp>
      <p:sp>
        <p:nvSpPr>
          <p:cNvPr id="4" name="Slide Number Placeholder 3"/>
          <p:cNvSpPr>
            <a:spLocks noGrp="1"/>
          </p:cNvSpPr>
          <p:nvPr>
            <p:ph type="sldNum" sz="quarter" idx="10"/>
          </p:nvPr>
        </p:nvSpPr>
        <p:spPr/>
        <p:txBody>
          <a:bodyPr/>
          <a:lstStyle/>
          <a:p>
            <a:fld id="{1BD0E84C-75B7-4C22-A139-55D1DE75A3C4}" type="slidenum">
              <a:rPr lang="en-GB" smtClean="0"/>
              <a:t>51</a:t>
            </a:fld>
            <a:endParaRPr lang="en-GB"/>
          </a:p>
        </p:txBody>
      </p:sp>
    </p:spTree>
    <p:extLst>
      <p:ext uri="{BB962C8B-B14F-4D97-AF65-F5344CB8AC3E}">
        <p14:creationId xmlns:p14="http://schemas.microsoft.com/office/powerpoint/2010/main" val="10875583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D0E84C-75B7-4C22-A139-55D1DE75A3C4}" type="slidenum">
              <a:rPr lang="en-GB" smtClean="0"/>
              <a:t>54</a:t>
            </a:fld>
            <a:endParaRPr lang="en-GB"/>
          </a:p>
        </p:txBody>
      </p:sp>
    </p:spTree>
    <p:extLst>
      <p:ext uri="{BB962C8B-B14F-4D97-AF65-F5344CB8AC3E}">
        <p14:creationId xmlns:p14="http://schemas.microsoft.com/office/powerpoint/2010/main" val="6248214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Objective: </a:t>
            </a:r>
            <a:r>
              <a:rPr lang="en-US" dirty="0"/>
              <a:t>This slide shows that </a:t>
            </a:r>
            <a:r>
              <a:rPr lang="en-US" b="0" dirty="0"/>
              <a:t>Azure </a:t>
            </a:r>
            <a:r>
              <a:rPr lang="en-US" dirty="0"/>
              <a:t>Data Lake is a key part of Cortana Analytics Suite for Big Data Applications with a centralized repository of structured and unstructured data with elastic scale for enterprise-wide analytics.</a:t>
            </a:r>
            <a:endParaRPr lang="en-US" b="1" dirty="0"/>
          </a:p>
          <a:p>
            <a:endParaRPr lang="en-US" b="1" dirty="0"/>
          </a:p>
          <a:p>
            <a:r>
              <a:rPr lang="en-US" b="1" dirty="0"/>
              <a:t>Talking Points</a:t>
            </a:r>
            <a:r>
              <a:rPr lang="en-US" dirty="0"/>
              <a:t>: </a:t>
            </a:r>
          </a:p>
          <a:p>
            <a:pPr marL="170096" indent="-170096">
              <a:buFont typeface="Arial" panose="020B0604020202020204" pitchFamily="34" charset="0"/>
              <a:buChar char="•"/>
            </a:pPr>
            <a:r>
              <a:rPr lang="en-US" dirty="0"/>
              <a:t>Cortana Analytics is a fully managed big data and advanced analytics suite that enables you to transform your data into intelligent action. </a:t>
            </a:r>
          </a:p>
          <a:p>
            <a:pPr marL="170096" indent="-170096">
              <a:buFont typeface="Arial" panose="020B0604020202020204" pitchFamily="34" charset="0"/>
              <a:buChar char="•"/>
            </a:pPr>
            <a:r>
              <a:rPr lang="en-US" dirty="0"/>
              <a:t>Data Lake Analytics is also a key part of Cortana Analytics Suite and works with Azure SQL Data Warehouse, Power BI, and Data Factory. </a:t>
            </a:r>
          </a:p>
          <a:p>
            <a:pPr marL="170096" indent="-170096">
              <a:buFont typeface="Arial" panose="020B0604020202020204" pitchFamily="34" charset="0"/>
              <a:buChar char="•"/>
            </a:pPr>
            <a:r>
              <a:rPr lang="en-US" dirty="0"/>
              <a:t>This gives you a complete cloud big data and advanced analytics platform to help you with everything from preparing data to doing interactive analytics on large-scale datasets.</a:t>
            </a:r>
          </a:p>
        </p:txBody>
      </p:sp>
    </p:spTree>
    <p:extLst>
      <p:ext uri="{BB962C8B-B14F-4D97-AF65-F5344CB8AC3E}">
        <p14:creationId xmlns:p14="http://schemas.microsoft.com/office/powerpoint/2010/main" val="20665506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803275" y="739775"/>
            <a:ext cx="4937125" cy="3703638"/>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54294" y="4688761"/>
            <a:ext cx="5234346" cy="4441984"/>
          </a:xfrm>
          <a:prstGeom prst="rect">
            <a:avLst/>
          </a:prstGeom>
        </p:spPr>
        <p:txBody>
          <a:bodyPr spcFirstLastPara="1" wrap="square" lIns="90703" tIns="90703" rIns="90703" bIns="90703" anchor="t" anchorCtr="0">
            <a:noAutofit/>
          </a:bodyPr>
          <a:lstStyle/>
          <a:p>
            <a:endParaRPr/>
          </a:p>
        </p:txBody>
      </p:sp>
    </p:spTree>
    <p:extLst>
      <p:ext uri="{BB962C8B-B14F-4D97-AF65-F5344CB8AC3E}">
        <p14:creationId xmlns:p14="http://schemas.microsoft.com/office/powerpoint/2010/main" val="41976125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defTabSz="907176">
              <a:defRPr/>
            </a:pPr>
            <a:fld id="{A305278E-5E87-46DA-836C-231A3458D216}" type="slidenum">
              <a:rPr lang="en-US" sz="1800" kern="0">
                <a:solidFill>
                  <a:sysClr val="windowText" lastClr="000000"/>
                </a:solidFill>
              </a:rPr>
              <a:pPr defTabSz="907176">
                <a:defRPr/>
              </a:pPr>
              <a:t>66</a:t>
            </a:fld>
            <a:endParaRPr lang="en-US" sz="1800" kern="0" dirty="0">
              <a:solidFill>
                <a:sysClr val="windowText" lastClr="000000"/>
              </a:solidFill>
            </a:endParaRPr>
          </a:p>
        </p:txBody>
      </p:sp>
    </p:spTree>
    <p:extLst>
      <p:ext uri="{BB962C8B-B14F-4D97-AF65-F5344CB8AC3E}">
        <p14:creationId xmlns:p14="http://schemas.microsoft.com/office/powerpoint/2010/main" val="6756570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defTabSz="907176">
              <a:defRPr/>
            </a:pPr>
            <a:fld id="{A305278E-5E87-46DA-836C-231A3458D216}" type="slidenum">
              <a:rPr lang="en-US" sz="1800" kern="0">
                <a:solidFill>
                  <a:sysClr val="windowText" lastClr="000000"/>
                </a:solidFill>
              </a:rPr>
              <a:pPr defTabSz="907176">
                <a:defRPr/>
              </a:pPr>
              <a:t>67</a:t>
            </a:fld>
            <a:endParaRPr lang="en-US" sz="1800" kern="0" dirty="0">
              <a:solidFill>
                <a:sysClr val="windowText" lastClr="000000"/>
              </a:solidFill>
            </a:endParaRPr>
          </a:p>
        </p:txBody>
      </p:sp>
    </p:spTree>
    <p:extLst>
      <p:ext uri="{BB962C8B-B14F-4D97-AF65-F5344CB8AC3E}">
        <p14:creationId xmlns:p14="http://schemas.microsoft.com/office/powerpoint/2010/main" val="39553223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Objective</a:t>
            </a:r>
            <a:r>
              <a:rPr lang="en-US" dirty="0"/>
              <a:t>: This slide shows the two approaches to</a:t>
            </a:r>
            <a:r>
              <a:rPr lang="en-US" baseline="0" dirty="0"/>
              <a:t> information management for analytics.</a:t>
            </a:r>
          </a:p>
          <a:p>
            <a:endParaRPr lang="en-US" b="1" baseline="0" dirty="0"/>
          </a:p>
          <a:p>
            <a:r>
              <a:rPr lang="en-US" b="1" baseline="0" dirty="0"/>
              <a:t>Talking Points</a:t>
            </a:r>
            <a:r>
              <a:rPr lang="en-US" baseline="0" dirty="0"/>
              <a:t>: </a:t>
            </a:r>
          </a:p>
          <a:p>
            <a:r>
              <a:rPr lang="en-US" dirty="0"/>
              <a:t>There are two approaches</a:t>
            </a:r>
            <a:r>
              <a:rPr lang="en-US" baseline="0" dirty="0"/>
              <a:t> to doing information management for analytics:</a:t>
            </a:r>
          </a:p>
          <a:p>
            <a:pPr marL="226794" indent="-226794" defTabSz="924501" eaLnBrk="0" fontAlgn="base" hangingPunct="0">
              <a:spcBef>
                <a:spcPct val="30000"/>
              </a:spcBef>
              <a:spcAft>
                <a:spcPct val="0"/>
              </a:spcAft>
              <a:buFontTx/>
              <a:buAutoNum type="arabicParenR"/>
              <a:defRPr/>
            </a:pPr>
            <a:r>
              <a:rPr lang="en-US" baseline="0" dirty="0"/>
              <a:t>Top-down (deductive approach). This is where analytics is done, starting with a clear understanding of corporate strategy where theories and hypothesis are made up front. The right data model is then designed and implemented prior to any data collection. Oftentimes, the top-down approach is good for descriptive and diagnostic analytics. What happened in the past and why did it happen?</a:t>
            </a:r>
          </a:p>
          <a:p>
            <a:pPr marL="226794" indent="-226794" defTabSz="924501" eaLnBrk="0" fontAlgn="base" hangingPunct="0">
              <a:spcBef>
                <a:spcPct val="30000"/>
              </a:spcBef>
              <a:spcAft>
                <a:spcPct val="0"/>
              </a:spcAft>
              <a:buFontTx/>
              <a:buAutoNum type="arabicParenR"/>
              <a:defRPr/>
            </a:pPr>
            <a:r>
              <a:rPr lang="en-US" baseline="0" dirty="0"/>
              <a:t>Bottom-up (inductive approach). This is the approach where data is collected up front before any theories and hypothesis are made. All data is kept so that patterns and conclusions can be derived from the data itself. This type of analysis allows for more advanced analytics such as doing predictive or prescriptive analytics: what will happen and/or how can we make it happen?</a:t>
            </a:r>
          </a:p>
          <a:p>
            <a:pPr defTabSz="924501" eaLnBrk="0" fontAlgn="base" hangingPunct="0">
              <a:spcBef>
                <a:spcPct val="30000"/>
              </a:spcBef>
              <a:spcAft>
                <a:spcPct val="0"/>
              </a:spcAft>
              <a:defRPr/>
            </a:pPr>
            <a:r>
              <a:rPr lang="en-US" baseline="0" dirty="0"/>
              <a:t>In Gartner’s 2013 study, “Big Data Business Benefits Are Hampered by ‘Culture Clash,’” they make the argument that both approaches are needed for innovation to be successful. Oftentimes what happens in the bottom-up approach becomes part of the top-down approach.</a:t>
            </a:r>
            <a:endParaRPr lang="en-US" dirty="0"/>
          </a:p>
          <a:p>
            <a:pPr defTabSz="907176">
              <a:defRPr/>
            </a:pPr>
            <a:endParaRPr lang="en-US" b="0" dirty="0"/>
          </a:p>
        </p:txBody>
      </p:sp>
    </p:spTree>
    <p:extLst>
      <p:ext uri="{BB962C8B-B14F-4D97-AF65-F5344CB8AC3E}">
        <p14:creationId xmlns:p14="http://schemas.microsoft.com/office/powerpoint/2010/main" val="34277871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07176">
              <a:defRPr/>
            </a:pPr>
            <a:endParaRPr lang="en-US" dirty="0"/>
          </a:p>
        </p:txBody>
      </p:sp>
    </p:spTree>
    <p:extLst>
      <p:ext uri="{BB962C8B-B14F-4D97-AF65-F5344CB8AC3E}">
        <p14:creationId xmlns:p14="http://schemas.microsoft.com/office/powerpoint/2010/main" val="17936171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07176">
              <a:defRPr/>
            </a:pPr>
            <a:r>
              <a:rPr lang="en-US" b="1" dirty="0"/>
              <a:t>Objective</a:t>
            </a:r>
            <a:r>
              <a:rPr lang="en-US" dirty="0"/>
              <a:t>: This slide shows how the data lake uses a bottoms-up approach for analytics.</a:t>
            </a:r>
            <a:endParaRPr lang="en-US" baseline="0" dirty="0"/>
          </a:p>
          <a:p>
            <a:pPr defTabSz="924501" eaLnBrk="0" fontAlgn="base" hangingPunct="0">
              <a:spcBef>
                <a:spcPct val="30000"/>
              </a:spcBef>
              <a:spcAft>
                <a:spcPct val="0"/>
              </a:spcAft>
              <a:defRPr/>
            </a:pPr>
            <a:endParaRPr lang="en-US" b="1" baseline="0" dirty="0"/>
          </a:p>
          <a:p>
            <a:pPr defTabSz="924501" eaLnBrk="0" fontAlgn="base" hangingPunct="0">
              <a:spcBef>
                <a:spcPct val="30000"/>
              </a:spcBef>
              <a:spcAft>
                <a:spcPct val="0"/>
              </a:spcAft>
              <a:defRPr/>
            </a:pPr>
            <a:r>
              <a:rPr lang="en-US" b="1" baseline="0" dirty="0"/>
              <a:t>Talking Points</a:t>
            </a:r>
            <a:r>
              <a:rPr lang="en-US" baseline="0" dirty="0"/>
              <a:t>: </a:t>
            </a:r>
          </a:p>
          <a:p>
            <a:pPr marL="170096" indent="-170096" defTabSz="924501" eaLnBrk="0" fontAlgn="base" hangingPunct="0">
              <a:spcBef>
                <a:spcPct val="30000"/>
              </a:spcBef>
              <a:spcAft>
                <a:spcPct val="0"/>
              </a:spcAft>
              <a:buFont typeface="Arial" panose="020B0604020202020204" pitchFamily="34" charset="0"/>
              <a:buChar char="•"/>
              <a:defRPr/>
            </a:pPr>
            <a:r>
              <a:rPr lang="en-US" dirty="0"/>
              <a:t>The data lake, on the other hand, leverages a bottom-up approach. </a:t>
            </a:r>
          </a:p>
          <a:p>
            <a:pPr marL="170096" indent="-170096" defTabSz="924501" eaLnBrk="0" fontAlgn="base" hangingPunct="0">
              <a:spcBef>
                <a:spcPct val="30000"/>
              </a:spcBef>
              <a:spcAft>
                <a:spcPct val="0"/>
              </a:spcAft>
              <a:buFont typeface="Arial" panose="020B0604020202020204" pitchFamily="34" charset="0"/>
              <a:buChar char="•"/>
              <a:defRPr/>
            </a:pPr>
            <a:r>
              <a:rPr lang="en-US" dirty="0"/>
              <a:t>A</a:t>
            </a:r>
            <a:r>
              <a:rPr lang="en-US" baseline="0" dirty="0"/>
              <a:t> d</a:t>
            </a:r>
            <a:r>
              <a:rPr lang="en-US" dirty="0"/>
              <a:t>ata lake is an enterprise-wide repository of every type of data collected in a single place. </a:t>
            </a:r>
          </a:p>
          <a:p>
            <a:pPr marL="170096" indent="-170096" defTabSz="924501" eaLnBrk="0" fontAlgn="base" hangingPunct="0">
              <a:spcBef>
                <a:spcPct val="30000"/>
              </a:spcBef>
              <a:spcAft>
                <a:spcPct val="0"/>
              </a:spcAft>
              <a:buFont typeface="Arial" panose="020B0604020202020204" pitchFamily="34" charset="0"/>
              <a:buChar char="•"/>
              <a:defRPr/>
            </a:pPr>
            <a:r>
              <a:rPr lang="en-US" dirty="0"/>
              <a:t>Data of all types can be arbitrarily stored in the data lake prior to any formal definition of requirements or schema for the purposes of operational and exploratory analytics. </a:t>
            </a:r>
          </a:p>
          <a:p>
            <a:pPr marL="170096" indent="-170096" defTabSz="924501" eaLnBrk="0" fontAlgn="base" hangingPunct="0">
              <a:spcBef>
                <a:spcPct val="30000"/>
              </a:spcBef>
              <a:spcAft>
                <a:spcPct val="0"/>
              </a:spcAft>
              <a:buFont typeface="Arial" panose="020B0604020202020204" pitchFamily="34" charset="0"/>
              <a:buChar char="•"/>
              <a:defRPr/>
            </a:pPr>
            <a:r>
              <a:rPr lang="en-US" dirty="0"/>
              <a:t>Advanced analytics can be done using Hadoop, Machine Learning tools, or </a:t>
            </a:r>
            <a:r>
              <a:rPr lang="en-US" dirty="0">
                <a:ea typeface="MS PGothic" panose="020B0600070205080204" pitchFamily="34" charset="-128"/>
                <a:cs typeface="ＭＳ Ｐゴシック" charset="0"/>
              </a:rPr>
              <a:t>act as a lower cost data preparation location prior to moving curated data into a data warehouse. In these cases, customers would load data into the data lake prior to defining any transformation logic. </a:t>
            </a:r>
            <a:endParaRPr lang="en-US" dirty="0"/>
          </a:p>
          <a:p>
            <a:pPr marL="170096" indent="-170096" defTabSz="924501" eaLnBrk="0" fontAlgn="base" hangingPunct="0">
              <a:spcBef>
                <a:spcPct val="30000"/>
              </a:spcBef>
              <a:spcAft>
                <a:spcPct val="0"/>
              </a:spcAft>
              <a:buFont typeface="Arial" panose="020B0604020202020204" pitchFamily="34" charset="0"/>
              <a:buChar char="•"/>
              <a:defRPr/>
            </a:pPr>
            <a:r>
              <a:rPr lang="en-US" dirty="0"/>
              <a:t>This is bottom-up because data is collected first and the data itself gives you the insight and helps derive conclusions or predictive models.</a:t>
            </a:r>
          </a:p>
          <a:p>
            <a:endParaRPr lang="en-US" dirty="0"/>
          </a:p>
          <a:p>
            <a:endParaRPr lang="en-US" baseline="0" dirty="0"/>
          </a:p>
        </p:txBody>
      </p:sp>
    </p:spTree>
    <p:extLst>
      <p:ext uri="{BB962C8B-B14F-4D97-AF65-F5344CB8AC3E}">
        <p14:creationId xmlns:p14="http://schemas.microsoft.com/office/powerpoint/2010/main" val="38091185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 is widely used metaphor to represent Big Data properties as 3V or 5V</a:t>
            </a:r>
            <a:r>
              <a:rPr lang="en-GB" baseline="0" dirty="0"/>
              <a:t> properties.</a:t>
            </a:r>
          </a:p>
          <a:p>
            <a:r>
              <a:rPr lang="en-GB" baseline="0" dirty="0"/>
              <a:t>We will brig to the Big Data definition more structure approach.</a:t>
            </a:r>
          </a:p>
          <a:p>
            <a:endParaRPr lang="en-GB" baseline="0" dirty="0"/>
          </a:p>
          <a:p>
            <a:r>
              <a:rPr lang="en-GB" baseline="0" dirty="0"/>
              <a:t>We can admit that the famous 3V of Big Data are generic Big Data properties: </a:t>
            </a:r>
          </a:p>
          <a:p>
            <a:r>
              <a:rPr lang="en-US" sz="2000" dirty="0">
                <a:solidFill>
                  <a:schemeClr val="tx2">
                    <a:lumMod val="60000"/>
                    <a:lumOff val="40000"/>
                  </a:schemeClr>
                </a:solidFill>
              </a:rPr>
              <a:t>Volume</a:t>
            </a:r>
          </a:p>
          <a:p>
            <a:r>
              <a:rPr lang="en-US" sz="2000" dirty="0">
                <a:solidFill>
                  <a:schemeClr val="tx2">
                    <a:lumMod val="60000"/>
                    <a:lumOff val="40000"/>
                  </a:schemeClr>
                </a:solidFill>
              </a:rPr>
              <a:t>Variety</a:t>
            </a:r>
          </a:p>
          <a:p>
            <a:r>
              <a:rPr lang="en-US" sz="2000" dirty="0">
                <a:solidFill>
                  <a:schemeClr val="tx2">
                    <a:lumMod val="60000"/>
                    <a:lumOff val="40000"/>
                  </a:schemeClr>
                </a:solidFill>
              </a:rPr>
              <a:t>Velocity</a:t>
            </a:r>
          </a:p>
          <a:p>
            <a:pPr lvl="2"/>
            <a:endParaRPr lang="en-US" dirty="0">
              <a:solidFill>
                <a:schemeClr val="tx2">
                  <a:lumMod val="60000"/>
                  <a:lumOff val="40000"/>
                </a:schemeClr>
              </a:solidFill>
            </a:endParaRPr>
          </a:p>
          <a:p>
            <a:r>
              <a:rPr lang="en-US" sz="2000" dirty="0">
                <a:solidFill>
                  <a:schemeClr val="accent3">
                    <a:lumMod val="75000"/>
                  </a:schemeClr>
                </a:solidFill>
              </a:rPr>
              <a:t>However the Big Data after entering the system will acquire a number of new properties of which another 3V are </a:t>
            </a:r>
            <a:r>
              <a:rPr lang="en-US" sz="2000" dirty="0" err="1">
                <a:solidFill>
                  <a:schemeClr val="accent3">
                    <a:lumMod val="75000"/>
                  </a:schemeClr>
                </a:solidFill>
              </a:rPr>
              <a:t>commponly</a:t>
            </a:r>
            <a:r>
              <a:rPr lang="en-US" sz="2000" dirty="0">
                <a:solidFill>
                  <a:schemeClr val="accent3">
                    <a:lumMod val="75000"/>
                  </a:schemeClr>
                </a:solidFill>
              </a:rPr>
              <a:t> accepted </a:t>
            </a:r>
          </a:p>
          <a:p>
            <a:r>
              <a:rPr lang="en-US" sz="2000" dirty="0">
                <a:solidFill>
                  <a:schemeClr val="accent3">
                    <a:lumMod val="75000"/>
                  </a:schemeClr>
                </a:solidFill>
              </a:rPr>
              <a:t>Value</a:t>
            </a:r>
          </a:p>
          <a:p>
            <a:r>
              <a:rPr lang="en-US" sz="2000" dirty="0">
                <a:solidFill>
                  <a:schemeClr val="accent3">
                    <a:lumMod val="75000"/>
                  </a:schemeClr>
                </a:solidFill>
              </a:rPr>
              <a:t>Veracity</a:t>
            </a:r>
          </a:p>
          <a:p>
            <a:r>
              <a:rPr lang="en-US" sz="2000" dirty="0">
                <a:solidFill>
                  <a:schemeClr val="accent3">
                    <a:lumMod val="75000"/>
                  </a:schemeClr>
                </a:solidFill>
              </a:rPr>
              <a:t>Variability</a:t>
            </a:r>
          </a:p>
          <a:p>
            <a:endParaRPr lang="en-GB" dirty="0"/>
          </a:p>
          <a:p>
            <a:r>
              <a:rPr lang="en-GB" dirty="0"/>
              <a:t>The similar model is proposed in the</a:t>
            </a:r>
            <a:r>
              <a:rPr lang="en-GB" baseline="0" dirty="0"/>
              <a:t> NIST Big Data standards group published by the </a:t>
            </a:r>
            <a:r>
              <a:rPr lang="en-US" dirty="0"/>
              <a:t>NIST Big Data Working </a:t>
            </a:r>
          </a:p>
          <a:p>
            <a:r>
              <a:rPr lang="en-US" dirty="0"/>
              <a:t>Group (NBD-WG) </a:t>
            </a:r>
            <a:endParaRPr lang="en-GB" dirty="0"/>
          </a:p>
        </p:txBody>
      </p:sp>
      <p:sp>
        <p:nvSpPr>
          <p:cNvPr id="4" name="Slide Number Placeholder 3"/>
          <p:cNvSpPr>
            <a:spLocks noGrp="1"/>
          </p:cNvSpPr>
          <p:nvPr>
            <p:ph type="sldNum" sz="quarter" idx="10"/>
          </p:nvPr>
        </p:nvSpPr>
        <p:spPr/>
        <p:txBody>
          <a:bodyPr/>
          <a:lstStyle/>
          <a:p>
            <a:fld id="{1BD0E84C-75B7-4C22-A139-55D1DE75A3C4}" type="slidenum">
              <a:rPr lang="en-GB" smtClean="0"/>
              <a:pPr/>
              <a:t>8</a:t>
            </a:fld>
            <a:endParaRPr lang="en-GB"/>
          </a:p>
        </p:txBody>
      </p:sp>
    </p:spTree>
    <p:extLst>
      <p:ext uri="{BB962C8B-B14F-4D97-AF65-F5344CB8AC3E}">
        <p14:creationId xmlns:p14="http://schemas.microsoft.com/office/powerpoint/2010/main" val="41522470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0096" indent="-170096">
              <a:buFont typeface="Arial" panose="020B0604020202020204" pitchFamily="34" charset="0"/>
              <a:buChar char="•"/>
            </a:pPr>
            <a:endParaRPr lang="en-GB" dirty="0"/>
          </a:p>
        </p:txBody>
      </p:sp>
      <p:sp>
        <p:nvSpPr>
          <p:cNvPr id="4" name="Slide Number Placeholder 3"/>
          <p:cNvSpPr>
            <a:spLocks noGrp="1"/>
          </p:cNvSpPr>
          <p:nvPr>
            <p:ph type="sldNum" sz="quarter" idx="10"/>
          </p:nvPr>
        </p:nvSpPr>
        <p:spPr>
          <a:xfrm>
            <a:off x="3811131" y="8683818"/>
            <a:ext cx="2915584" cy="458713"/>
          </a:xfrm>
          <a:prstGeom prst="rect">
            <a:avLst/>
          </a:prstGeom>
        </p:spPr>
        <p:txBody>
          <a:bodyPr/>
          <a:lstStyle/>
          <a:p>
            <a:pPr defTabSz="907176">
              <a:defRPr/>
            </a:pPr>
            <a:fld id="{A305278E-5E87-46DA-836C-231A3458D216}" type="slidenum">
              <a:rPr lang="en-US" sz="1800" kern="0">
                <a:solidFill>
                  <a:sysClr val="windowText" lastClr="000000"/>
                </a:solidFill>
              </a:rPr>
              <a:pPr defTabSz="907176">
                <a:defRPr/>
              </a:pPr>
              <a:t>71</a:t>
            </a:fld>
            <a:endParaRPr lang="en-US" sz="1800" kern="0" dirty="0">
              <a:solidFill>
                <a:sysClr val="windowText" lastClr="000000"/>
              </a:solidFill>
            </a:endParaRPr>
          </a:p>
        </p:txBody>
      </p:sp>
    </p:spTree>
    <p:extLst>
      <p:ext uri="{BB962C8B-B14F-4D97-AF65-F5344CB8AC3E}">
        <p14:creationId xmlns:p14="http://schemas.microsoft.com/office/powerpoint/2010/main" val="27432393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Objective: </a:t>
            </a:r>
            <a:r>
              <a:rPr lang="en-US" dirty="0"/>
              <a:t>This slide shows that </a:t>
            </a:r>
            <a:r>
              <a:rPr lang="en-US" b="0" dirty="0"/>
              <a:t>Azure </a:t>
            </a:r>
            <a:r>
              <a:rPr lang="en-US" dirty="0"/>
              <a:t>Data Lake is a key part of Cortana Analytics Suite for Big Data Applications with a centralized repository of structured and unstructured data with elastic scale for enterprise-wide analytics.</a:t>
            </a:r>
            <a:endParaRPr lang="en-US" b="1" dirty="0"/>
          </a:p>
          <a:p>
            <a:endParaRPr lang="en-US" b="1" dirty="0"/>
          </a:p>
          <a:p>
            <a:r>
              <a:rPr lang="en-US" b="1" dirty="0"/>
              <a:t>Talking Points</a:t>
            </a:r>
            <a:r>
              <a:rPr lang="en-US" dirty="0"/>
              <a:t>: </a:t>
            </a:r>
          </a:p>
          <a:p>
            <a:pPr marL="170096" indent="-170096">
              <a:buFont typeface="Arial" panose="020B0604020202020204" pitchFamily="34" charset="0"/>
              <a:buChar char="•"/>
            </a:pPr>
            <a:r>
              <a:rPr lang="en-US" dirty="0"/>
              <a:t>Cortana Analytics is a fully managed big data and advanced analytics suite that enables you to transform your data into intelligent action. </a:t>
            </a:r>
          </a:p>
          <a:p>
            <a:pPr marL="170096" indent="-170096">
              <a:buFont typeface="Arial" panose="020B0604020202020204" pitchFamily="34" charset="0"/>
              <a:buChar char="•"/>
            </a:pPr>
            <a:r>
              <a:rPr lang="en-US" dirty="0"/>
              <a:t>Data Lake Analytics is also a key part of Cortana Analytics Suite and works with Azure SQL Data Warehouse, Power BI, and Data Factory. </a:t>
            </a:r>
          </a:p>
          <a:p>
            <a:pPr marL="170096" indent="-170096">
              <a:buFont typeface="Arial" panose="020B0604020202020204" pitchFamily="34" charset="0"/>
              <a:buChar char="•"/>
            </a:pPr>
            <a:r>
              <a:rPr lang="en-US" dirty="0"/>
              <a:t>This gives you a complete cloud big data and advanced analytics platform to help you with everything from preparing data to doing interactive analytics on large-scale datasets.</a:t>
            </a:r>
          </a:p>
        </p:txBody>
      </p:sp>
    </p:spTree>
    <p:extLst>
      <p:ext uri="{BB962C8B-B14F-4D97-AF65-F5344CB8AC3E}">
        <p14:creationId xmlns:p14="http://schemas.microsoft.com/office/powerpoint/2010/main" val="15481518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Objective: </a:t>
            </a:r>
            <a:r>
              <a:rPr lang="en-US" dirty="0"/>
              <a:t>This slide discusses the concepts of data lakes in the three areas: On-Premises Hadoop Cluster, Azure HDInsight, and Azure Data Lake.</a:t>
            </a:r>
            <a:endParaRPr lang="en-US" b="1" dirty="0"/>
          </a:p>
          <a:p>
            <a:endParaRPr lang="en-US" b="1" dirty="0"/>
          </a:p>
          <a:p>
            <a:r>
              <a:rPr lang="en-US" b="1" dirty="0"/>
              <a:t>Talking Points</a:t>
            </a:r>
            <a:r>
              <a:rPr lang="en-US" dirty="0"/>
              <a:t>: </a:t>
            </a:r>
          </a:p>
          <a:p>
            <a:pPr marL="170096" indent="-170096">
              <a:buFont typeface="Arial" panose="020B0604020202020204" pitchFamily="34" charset="0"/>
              <a:buChar char="•"/>
            </a:pPr>
            <a:r>
              <a:rPr lang="en-US" dirty="0"/>
              <a:t>Hadoop Clusters: The core of Apache Hadoop consists of a storage part, known as Hadoop Distributed File System (HDFS), and a processing part called MapReduce. Hadoop splits files into large blocks and distributes them across nodes in a cluster. Upon these clusters, there is an assortment of features and tools such as Apache Hive, Apache </a:t>
            </a:r>
            <a:r>
              <a:rPr lang="en-US" dirty="0" err="1"/>
              <a:t>Hbase</a:t>
            </a:r>
            <a:r>
              <a:rPr lang="en-US" dirty="0"/>
              <a:t>, and Apache Storm, which encompasses a data warehouse infrastructure</a:t>
            </a:r>
          </a:p>
          <a:p>
            <a:pPr marL="170096" indent="-170096">
              <a:buFont typeface="Arial" panose="020B0604020202020204" pitchFamily="34" charset="0"/>
              <a:buChar char="•"/>
            </a:pPr>
            <a:r>
              <a:rPr lang="en-US" dirty="0"/>
              <a:t>Azure HDInsight: A full stack Hadoop platform as a service from Azure. Built on top of Apache YARN core library, the next generation of the MapReduce software framework will enable Hive, Pig, </a:t>
            </a:r>
            <a:r>
              <a:rPr lang="en-US" dirty="0" err="1"/>
              <a:t>Hbase</a:t>
            </a:r>
            <a:r>
              <a:rPr lang="en-US" dirty="0"/>
              <a:t>, and Storm.</a:t>
            </a:r>
          </a:p>
          <a:p>
            <a:pPr marL="170096" indent="-170096">
              <a:buFont typeface="Arial" panose="020B0604020202020204" pitchFamily="34" charset="0"/>
              <a:buChar char="•"/>
            </a:pPr>
            <a:r>
              <a:rPr lang="en-US" dirty="0"/>
              <a:t>Azure Data Lake: An Apache Hadoop file system compatible with Hadoop Distributed File System (HDFS) that works with the Hadoop ecosystem. Your existing HDInsight applications or services that use the </a:t>
            </a:r>
            <a:r>
              <a:rPr lang="en-US" dirty="0" err="1"/>
              <a:t>WebHDFS</a:t>
            </a:r>
            <a:r>
              <a:rPr lang="en-US" dirty="0"/>
              <a:t> API can easily integrate with Data Lake Store. Data Lake Store also exposes a </a:t>
            </a:r>
            <a:r>
              <a:rPr lang="en-US" dirty="0" err="1"/>
              <a:t>WebHDFS</a:t>
            </a:r>
            <a:r>
              <a:rPr lang="en-US" dirty="0"/>
              <a:t>-compatible REST interface for applications. Data stored in Data Lake Store can be easily analyzed using Hadoop analytic frameworks such as MapReduce or Hive. Microsoft Azure HDInsight clusters can be provisioned and configured to directly access data stored in Data Lake Store. </a:t>
            </a:r>
          </a:p>
          <a:p>
            <a:endParaRPr lang="en-US" dirty="0"/>
          </a:p>
        </p:txBody>
      </p:sp>
    </p:spTree>
    <p:extLst>
      <p:ext uri="{BB962C8B-B14F-4D97-AF65-F5344CB8AC3E}">
        <p14:creationId xmlns:p14="http://schemas.microsoft.com/office/powerpoint/2010/main" val="22728035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2D37DD-B0D5-45AB-B7D5-15E7BE5DE23B}" type="slidenum">
              <a:rPr lang="en-US" smtClean="0"/>
              <a:t>74</a:t>
            </a:fld>
            <a:endParaRPr lang="en-US" dirty="0"/>
          </a:p>
        </p:txBody>
      </p:sp>
    </p:spTree>
    <p:extLst>
      <p:ext uri="{BB962C8B-B14F-4D97-AF65-F5344CB8AC3E}">
        <p14:creationId xmlns:p14="http://schemas.microsoft.com/office/powerpoint/2010/main" val="20225772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77913"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C7738D-585F-44E8-BC09-82BBE838E7E1}" type="slidenum">
              <a:rPr lang="en-US" smtClean="0">
                <a:solidFill>
                  <a:prstClr val="black"/>
                </a:solidFill>
              </a:rPr>
              <a:pPr/>
              <a:t>75</a:t>
            </a:fld>
            <a:endParaRPr lang="en-US" dirty="0">
              <a:solidFill>
                <a:prstClr val="black"/>
              </a:solidFill>
            </a:endParaRPr>
          </a:p>
        </p:txBody>
      </p:sp>
    </p:spTree>
    <p:extLst>
      <p:ext uri="{BB962C8B-B14F-4D97-AF65-F5344CB8AC3E}">
        <p14:creationId xmlns:p14="http://schemas.microsoft.com/office/powerpoint/2010/main" val="20963676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To add at the end</a:t>
            </a:r>
          </a:p>
          <a:p>
            <a:endParaRPr lang="en-US" dirty="0"/>
          </a:p>
          <a:p>
            <a:r>
              <a:rPr lang="en-US" dirty="0"/>
              <a:t>The Sandbox package also offers a number of tutorials that allow users to execute Hadoop data analysis tasks</a:t>
            </a:r>
          </a:p>
        </p:txBody>
      </p:sp>
      <p:sp>
        <p:nvSpPr>
          <p:cNvPr id="4" name="Slide Number Placeholder 3"/>
          <p:cNvSpPr>
            <a:spLocks noGrp="1"/>
          </p:cNvSpPr>
          <p:nvPr>
            <p:ph type="sldNum" sz="quarter" idx="10"/>
          </p:nvPr>
        </p:nvSpPr>
        <p:spPr/>
        <p:txBody>
          <a:bodyPr/>
          <a:lstStyle/>
          <a:p>
            <a:fld id="{1BD0E84C-75B7-4C22-A139-55D1DE75A3C4}" type="slidenum">
              <a:rPr lang="en-GB" smtClean="0"/>
              <a:t>76</a:t>
            </a:fld>
            <a:endParaRPr lang="en-GB"/>
          </a:p>
        </p:txBody>
      </p:sp>
    </p:spTree>
    <p:extLst>
      <p:ext uri="{BB962C8B-B14F-4D97-AF65-F5344CB8AC3E}">
        <p14:creationId xmlns:p14="http://schemas.microsoft.com/office/powerpoint/2010/main" val="114352918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Lesson</a:t>
            </a:r>
            <a:r>
              <a:rPr lang="en-US" baseline="0" dirty="0"/>
              <a:t> </a:t>
            </a:r>
            <a:r>
              <a:rPr lang="en-US" baseline="0"/>
              <a:t>we covered</a:t>
            </a:r>
            <a:endParaRPr lang="en-US" baseline="0" dirty="0"/>
          </a:p>
          <a:p>
            <a:endParaRPr lang="en-US" baseline="0" dirty="0"/>
          </a:p>
          <a:p>
            <a:r>
              <a:rPr lang="en-US" dirty="0"/>
              <a:t>Multiple data types require different types of data stores or databases</a:t>
            </a:r>
          </a:p>
          <a:p>
            <a:endParaRPr lang="en-US" dirty="0"/>
          </a:p>
          <a:p>
            <a:r>
              <a:rPr lang="en-US" dirty="0"/>
              <a:t>SQL or Relational databases serve majority of current business and enterprise purposes</a:t>
            </a:r>
          </a:p>
          <a:p>
            <a:endParaRPr lang="en-US" dirty="0"/>
          </a:p>
          <a:p>
            <a:r>
              <a:rPr lang="en-US" dirty="0"/>
              <a:t>Abrupt data growth and advent of Big Data technologies motivates new type of databases NoSQL (Not only SQL) to serve different types of data: key-value, columnar, document, graph</a:t>
            </a:r>
          </a:p>
          <a:p>
            <a:endParaRPr lang="en-US" dirty="0"/>
          </a:p>
          <a:p>
            <a:r>
              <a:rPr lang="en-US" dirty="0"/>
              <a:t>CAP Theorem provides a basis for defining properties of the distributed system i.e. storage and databases such as Consistency, Availability and Partitioning tolerance</a:t>
            </a:r>
          </a:p>
          <a:p>
            <a:endParaRPr lang="en-US" dirty="0"/>
          </a:p>
          <a:p>
            <a:r>
              <a:rPr lang="en-US" dirty="0"/>
              <a:t>Columnar databases </a:t>
            </a:r>
            <a:r>
              <a:rPr lang="en-US" dirty="0" err="1"/>
              <a:t>BigTable</a:t>
            </a:r>
            <a:r>
              <a:rPr lang="en-US" dirty="0"/>
              <a:t>, </a:t>
            </a:r>
            <a:r>
              <a:rPr lang="en-US" dirty="0" err="1"/>
              <a:t>HBase</a:t>
            </a:r>
            <a:r>
              <a:rPr lang="en-US" dirty="0"/>
              <a:t>, Cassandra are designed to handle web scale data volume</a:t>
            </a:r>
          </a:p>
          <a:p>
            <a:r>
              <a:rPr lang="en-US" dirty="0"/>
              <a:t>They are specifically adopted to work with such scalable parallel processing systems as Hadoop</a:t>
            </a:r>
          </a:p>
          <a:p>
            <a:endParaRPr lang="en-US" dirty="0"/>
          </a:p>
          <a:p>
            <a:r>
              <a:rPr lang="en-US" dirty="0" err="1"/>
              <a:t>MongoDB</a:t>
            </a:r>
            <a:r>
              <a:rPr lang="en-US" dirty="0"/>
              <a:t> is a highly scalable schema free document oriented databases where the each record can have own schema or structure that can be defined by the XML schema or JSON script</a:t>
            </a:r>
          </a:p>
          <a:p>
            <a:endParaRPr lang="en-US" dirty="0"/>
          </a:p>
          <a:p>
            <a:r>
              <a:rPr lang="en-US" dirty="0"/>
              <a:t>Neo4j is an example of the Graph databases that have growing use for social network and business relations analysis</a:t>
            </a:r>
          </a:p>
          <a:p>
            <a:endParaRPr lang="en-US" baseline="0" dirty="0"/>
          </a:p>
        </p:txBody>
      </p:sp>
      <p:sp>
        <p:nvSpPr>
          <p:cNvPr id="4" name="Slide Number Placeholder 3"/>
          <p:cNvSpPr>
            <a:spLocks noGrp="1"/>
          </p:cNvSpPr>
          <p:nvPr>
            <p:ph type="sldNum" sz="quarter" idx="10"/>
          </p:nvPr>
        </p:nvSpPr>
        <p:spPr/>
        <p:txBody>
          <a:bodyPr/>
          <a:lstStyle/>
          <a:p>
            <a:fld id="{1BD0E84C-75B7-4C22-A139-55D1DE75A3C4}" type="slidenum">
              <a:rPr lang="en-GB" smtClean="0"/>
              <a:t>82</a:t>
            </a:fld>
            <a:endParaRPr lang="en-GB"/>
          </a:p>
        </p:txBody>
      </p:sp>
    </p:spTree>
    <p:extLst>
      <p:ext uri="{BB962C8B-B14F-4D97-AF65-F5344CB8AC3E}">
        <p14:creationId xmlns:p14="http://schemas.microsoft.com/office/powerpoint/2010/main" val="26089701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Cloud-powered Software Development Lifecycle is one of </a:t>
            </a:r>
            <a:r>
              <a:rPr lang="en-US" sz="1200" dirty="0"/>
              <a:t>Continuous integration, as the slide illustrates</a:t>
            </a:r>
          </a:p>
          <a:p>
            <a:endParaRPr lang="en-US" sz="1200" dirty="0"/>
          </a:p>
          <a:p>
            <a:r>
              <a:rPr lang="en-US" sz="1200" dirty="0"/>
              <a:t>Allows</a:t>
            </a:r>
            <a:r>
              <a:rPr lang="en-US" sz="1200" baseline="0" dirty="0"/>
              <a:t> testing close to the real environment</a:t>
            </a:r>
          </a:p>
          <a:p>
            <a:endParaRPr lang="en-US" sz="1200" baseline="0" dirty="0"/>
          </a:p>
          <a:p>
            <a:r>
              <a:rPr lang="en-US" sz="1200" baseline="0" dirty="0"/>
              <a:t>CloudFormation helps in automating deployment, modification, and  making snapshot of working configuration/stack</a:t>
            </a:r>
            <a:endParaRPr lang="en-US" dirty="0"/>
          </a:p>
        </p:txBody>
      </p:sp>
      <p:sp>
        <p:nvSpPr>
          <p:cNvPr id="4" name="Slide Number Placeholder 3"/>
          <p:cNvSpPr>
            <a:spLocks noGrp="1"/>
          </p:cNvSpPr>
          <p:nvPr>
            <p:ph type="sldNum" sz="quarter" idx="10"/>
          </p:nvPr>
        </p:nvSpPr>
        <p:spPr/>
        <p:txBody>
          <a:bodyPr/>
          <a:lstStyle/>
          <a:p>
            <a:fld id="{1BD0E84C-75B7-4C22-A139-55D1DE75A3C4}" type="slidenum">
              <a:rPr lang="en-GB" smtClean="0"/>
              <a:t>86</a:t>
            </a:fld>
            <a:endParaRPr lang="en-GB"/>
          </a:p>
        </p:txBody>
      </p:sp>
    </p:spTree>
    <p:extLst>
      <p:ext uri="{BB962C8B-B14F-4D97-AF65-F5344CB8AC3E}">
        <p14:creationId xmlns:p14="http://schemas.microsoft.com/office/powerpoint/2010/main" val="4212600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make better link to the current</a:t>
            </a:r>
            <a:r>
              <a:rPr lang="en-US" baseline="0" dirty="0"/>
              <a:t> practice and trends in Big Data technologies and platforms definition we will use/propose the more structured Big Data definition that includes the 5 parts addressing different aspects of the Big Data technology domain.</a:t>
            </a:r>
          </a:p>
          <a:p>
            <a:r>
              <a:rPr lang="en-US" dirty="0">
                <a:solidFill>
                  <a:srgbClr val="FF0000"/>
                </a:solidFill>
              </a:rPr>
              <a:t>(1) Big Data Properties: 5V</a:t>
            </a:r>
          </a:p>
          <a:p>
            <a:r>
              <a:rPr lang="en-US" dirty="0">
                <a:solidFill>
                  <a:srgbClr val="FFC000"/>
                </a:solidFill>
              </a:rPr>
              <a:t>(2) New Data Models</a:t>
            </a:r>
          </a:p>
          <a:p>
            <a:r>
              <a:rPr lang="en-US" dirty="0">
                <a:solidFill>
                  <a:srgbClr val="0070C0"/>
                </a:solidFill>
              </a:rPr>
              <a:t>(3) New Analytics</a:t>
            </a:r>
          </a:p>
          <a:p>
            <a:r>
              <a:rPr lang="en-US" dirty="0">
                <a:solidFill>
                  <a:schemeClr val="bg2">
                    <a:lumMod val="50000"/>
                  </a:schemeClr>
                </a:solidFill>
              </a:rPr>
              <a:t>(4) New Infrastructure and Tools</a:t>
            </a:r>
          </a:p>
          <a:p>
            <a:r>
              <a:rPr lang="en-US" dirty="0">
                <a:solidFill>
                  <a:srgbClr val="00B050"/>
                </a:solidFill>
              </a:rPr>
              <a:t>(5) Source and Target</a:t>
            </a:r>
          </a:p>
          <a:p>
            <a:endParaRPr lang="en-US" baseline="0" dirty="0"/>
          </a:p>
          <a:p>
            <a:r>
              <a:rPr lang="en-US" baseline="0" dirty="0"/>
              <a:t>Importance of including Data Source and Target is explained by the specific of Big Data technologies where technical solutions strongly depend on the data types, data properties collected and the form and method how the data need to delivered to consumer or target system.</a:t>
            </a:r>
          </a:p>
          <a:p>
            <a:r>
              <a:rPr lang="en-US" baseline="0" dirty="0"/>
              <a:t> </a:t>
            </a:r>
            <a:endParaRPr lang="en-US" dirty="0"/>
          </a:p>
        </p:txBody>
      </p:sp>
      <p:sp>
        <p:nvSpPr>
          <p:cNvPr id="4" name="Slide Number Placeholder 3"/>
          <p:cNvSpPr>
            <a:spLocks noGrp="1"/>
          </p:cNvSpPr>
          <p:nvPr>
            <p:ph type="sldNum" sz="quarter" idx="10"/>
          </p:nvPr>
        </p:nvSpPr>
        <p:spPr/>
        <p:txBody>
          <a:bodyPr/>
          <a:lstStyle/>
          <a:p>
            <a:fld id="{1BD0E84C-75B7-4C22-A139-55D1DE75A3C4}" type="slidenum">
              <a:rPr lang="en-GB" smtClean="0"/>
              <a:t>9</a:t>
            </a:fld>
            <a:endParaRPr lang="en-GB"/>
          </a:p>
        </p:txBody>
      </p:sp>
    </p:spTree>
    <p:extLst>
      <p:ext uri="{BB962C8B-B14F-4D97-AF65-F5344CB8AC3E}">
        <p14:creationId xmlns:p14="http://schemas.microsoft.com/office/powerpoint/2010/main" val="1857638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NIST</a:t>
            </a:r>
            <a:r>
              <a:rPr lang="en-US" baseline="0" dirty="0"/>
              <a:t> BD-WG </a:t>
            </a:r>
            <a:r>
              <a:rPr lang="en-US" dirty="0"/>
              <a:t>is leading the development of a Big Data Technology Roadmap. </a:t>
            </a:r>
          </a:p>
          <a:p>
            <a:r>
              <a:rPr lang="en-US" dirty="0"/>
              <a:t>This roadmap will define and prioritize requirements for </a:t>
            </a:r>
            <a:r>
              <a:rPr lang="en-US" b="1" i="1" dirty="0"/>
              <a:t>interoperability</a:t>
            </a:r>
            <a:r>
              <a:rPr lang="en-US" dirty="0"/>
              <a:t>, </a:t>
            </a:r>
            <a:r>
              <a:rPr lang="en-US" b="1" i="1" dirty="0"/>
              <a:t>portability</a:t>
            </a:r>
            <a:r>
              <a:rPr lang="en-US" dirty="0"/>
              <a:t>, </a:t>
            </a:r>
            <a:r>
              <a:rPr lang="en-US" b="1" i="1" dirty="0"/>
              <a:t>reusability</a:t>
            </a:r>
            <a:r>
              <a:rPr lang="en-US" dirty="0"/>
              <a:t>, and </a:t>
            </a:r>
            <a:r>
              <a:rPr lang="en-US" b="1" i="1" dirty="0"/>
              <a:t>extendibility</a:t>
            </a:r>
            <a:r>
              <a:rPr lang="en-US" dirty="0"/>
              <a:t> for big data analytic techniques and technology infrastructure in order to support secure and effective adoption of Big Data.</a:t>
            </a:r>
          </a:p>
          <a:p>
            <a:endParaRPr lang="en-US" dirty="0"/>
          </a:p>
          <a:p>
            <a:pPr marL="0" lvl="1" defTabSz="943191">
              <a:defRPr/>
            </a:pPr>
            <a:r>
              <a:rPr lang="en-US" sz="1700" dirty="0"/>
              <a:t>Wide involvement from industry, academia, research and government  </a:t>
            </a:r>
          </a:p>
          <a:p>
            <a:endParaRPr lang="en-US" dirty="0"/>
          </a:p>
        </p:txBody>
      </p:sp>
      <p:sp>
        <p:nvSpPr>
          <p:cNvPr id="4" name="Slide Number Placeholder 3"/>
          <p:cNvSpPr>
            <a:spLocks noGrp="1"/>
          </p:cNvSpPr>
          <p:nvPr>
            <p:ph type="sldNum" sz="quarter" idx="10"/>
          </p:nvPr>
        </p:nvSpPr>
        <p:spPr/>
        <p:txBody>
          <a:bodyPr/>
          <a:lstStyle/>
          <a:p>
            <a:fld id="{1BD0E84C-75B7-4C22-A139-55D1DE75A3C4}" type="slidenum">
              <a:rPr lang="en-GB" smtClean="0"/>
              <a:t>13</a:t>
            </a:fld>
            <a:endParaRPr lang="en-GB"/>
          </a:p>
        </p:txBody>
      </p:sp>
    </p:spTree>
    <p:extLst>
      <p:ext uri="{BB962C8B-B14F-4D97-AF65-F5344CB8AC3E}">
        <p14:creationId xmlns:p14="http://schemas.microsoft.com/office/powerpoint/2010/main" val="3765029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07176">
              <a:defRPr/>
            </a:pPr>
            <a:endParaRPr lang="en-US" dirty="0"/>
          </a:p>
          <a:p>
            <a:pPr defTabSz="907176">
              <a:defRPr/>
            </a:pPr>
            <a:r>
              <a:rPr lang="en-US" dirty="0"/>
              <a:t>Important to mention that NIST BD-WG recognizes the environment in which the Big Data are collected, processed and consumed as Ecosystem.</a:t>
            </a:r>
          </a:p>
          <a:p>
            <a:pPr defTabSz="907176">
              <a:defRPr/>
            </a:pPr>
            <a:endParaRPr lang="en-US" dirty="0"/>
          </a:p>
          <a:p>
            <a:pPr defTabSz="907176">
              <a:defRPr/>
            </a:pPr>
            <a:r>
              <a:rPr lang="en-US" dirty="0"/>
              <a:t>Data Provider is the role of introducing new data or information feeds into the big data system for discovery, access, and transformation by the big data system.</a:t>
            </a:r>
          </a:p>
          <a:p>
            <a:endParaRPr lang="en-US" dirty="0"/>
          </a:p>
          <a:p>
            <a:r>
              <a:rPr lang="en-US" dirty="0"/>
              <a:t>Big Data Application Provider is the role of executing a specific set of data life cycle to meet the requirements established by the System Orchestrator, as well as the Security and Privacy requirements. </a:t>
            </a:r>
          </a:p>
          <a:p>
            <a:r>
              <a:rPr lang="en-US" dirty="0"/>
              <a:t>Big Data Application Provider includes activities related to the Big Data Lifecycle </a:t>
            </a:r>
          </a:p>
          <a:p>
            <a:r>
              <a:rPr lang="en-US" dirty="0"/>
              <a:t>Collection </a:t>
            </a:r>
          </a:p>
          <a:p>
            <a:r>
              <a:rPr lang="en-US" dirty="0"/>
              <a:t>Preparation </a:t>
            </a:r>
          </a:p>
          <a:p>
            <a:r>
              <a:rPr lang="en-US" dirty="0"/>
              <a:t>Analysis and Analytics </a:t>
            </a:r>
          </a:p>
          <a:p>
            <a:r>
              <a:rPr lang="en-US" dirty="0"/>
              <a:t>Visualization</a:t>
            </a:r>
          </a:p>
          <a:p>
            <a:r>
              <a:rPr lang="en-US" dirty="0"/>
              <a:t>Access</a:t>
            </a:r>
          </a:p>
          <a:p>
            <a:endParaRPr lang="en-US" dirty="0"/>
          </a:p>
          <a:p>
            <a:pPr defTabSz="907176">
              <a:defRPr/>
            </a:pPr>
            <a:r>
              <a:rPr lang="en-US" dirty="0"/>
              <a:t>As the data propagates through the ecosystem, it is being processed and transformed in different ways in order to extract the value from the information. Each activity within the Big Data Application Provider can be implemented by independent stakeholders and deployed as stand-alone services. As such, the "Application Provider" can be a single or a collection of more granulate "Application Providers", each implementing different steps in the "data lifecycle".</a:t>
            </a:r>
          </a:p>
          <a:p>
            <a:endParaRPr lang="en-US" dirty="0"/>
          </a:p>
          <a:p>
            <a:r>
              <a:rPr lang="en-US" dirty="0"/>
              <a:t>Data Provider activities include:</a:t>
            </a:r>
          </a:p>
          <a:p>
            <a:pPr lvl="0"/>
            <a:r>
              <a:rPr lang="en-US" dirty="0"/>
              <a:t>Collecting the data</a:t>
            </a:r>
          </a:p>
          <a:p>
            <a:pPr lvl="0"/>
            <a:r>
              <a:rPr lang="en-US" dirty="0"/>
              <a:t>Creating the metadata describing the data source(s), usage policies/access rights, and other relevant attributes</a:t>
            </a:r>
          </a:p>
          <a:p>
            <a:pPr lvl="0"/>
            <a:r>
              <a:rPr lang="en-US" dirty="0"/>
              <a:t>Publishing the availability of the information and the means to access it</a:t>
            </a:r>
          </a:p>
        </p:txBody>
      </p:sp>
      <p:sp>
        <p:nvSpPr>
          <p:cNvPr id="4" name="Slide Number Placeholder 3"/>
          <p:cNvSpPr>
            <a:spLocks noGrp="1"/>
          </p:cNvSpPr>
          <p:nvPr>
            <p:ph type="sldNum" sz="quarter" idx="10"/>
          </p:nvPr>
        </p:nvSpPr>
        <p:spPr/>
        <p:txBody>
          <a:bodyPr/>
          <a:lstStyle/>
          <a:p>
            <a:fld id="{1BD0E84C-75B7-4C22-A139-55D1DE75A3C4}" type="slidenum">
              <a:rPr lang="en-GB" smtClean="0"/>
              <a:t>14</a:t>
            </a:fld>
            <a:endParaRPr lang="en-GB"/>
          </a:p>
        </p:txBody>
      </p:sp>
    </p:spTree>
    <p:extLst>
      <p:ext uri="{BB962C8B-B14F-4D97-AF65-F5344CB8AC3E}">
        <p14:creationId xmlns:p14="http://schemas.microsoft.com/office/powerpoint/2010/main" val="2318292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07176">
              <a:defRPr/>
            </a:pPr>
            <a:endParaRPr lang="en-US" dirty="0"/>
          </a:p>
          <a:p>
            <a:pPr defTabSz="907176">
              <a:defRPr/>
            </a:pPr>
            <a:r>
              <a:rPr lang="en-US" dirty="0"/>
              <a:t>Important to mention that NIST BD-WG recognizes the environment in which the Big Data are collected, processed and consumed as Ecosystem.</a:t>
            </a:r>
          </a:p>
          <a:p>
            <a:pPr defTabSz="907176">
              <a:defRPr/>
            </a:pPr>
            <a:endParaRPr lang="en-US" dirty="0"/>
          </a:p>
          <a:p>
            <a:pPr defTabSz="907176">
              <a:defRPr/>
            </a:pPr>
            <a:r>
              <a:rPr lang="en-US" dirty="0"/>
              <a:t>Data Provider is the role of introducing new data or information feeds into the big data system for discovery, access, and transformation by the big data system.</a:t>
            </a:r>
          </a:p>
          <a:p>
            <a:endParaRPr lang="en-US" dirty="0"/>
          </a:p>
          <a:p>
            <a:r>
              <a:rPr lang="en-US" dirty="0"/>
              <a:t>Big Data Application Provider is the role of executing a specific set of data life cycle to meet the requirements established by the System Orchestrator, as well as the Security and Privacy requirements. </a:t>
            </a:r>
          </a:p>
          <a:p>
            <a:r>
              <a:rPr lang="en-US" dirty="0"/>
              <a:t>Big Data Application Provider includes activities related to the Big Data Lifecycle </a:t>
            </a:r>
          </a:p>
          <a:p>
            <a:r>
              <a:rPr lang="en-US" dirty="0"/>
              <a:t>Collection </a:t>
            </a:r>
          </a:p>
          <a:p>
            <a:r>
              <a:rPr lang="en-US" dirty="0"/>
              <a:t>Preparation </a:t>
            </a:r>
          </a:p>
          <a:p>
            <a:r>
              <a:rPr lang="en-US" dirty="0"/>
              <a:t>Analysis and Analytics </a:t>
            </a:r>
          </a:p>
          <a:p>
            <a:r>
              <a:rPr lang="en-US" dirty="0"/>
              <a:t>Visualization</a:t>
            </a:r>
          </a:p>
          <a:p>
            <a:r>
              <a:rPr lang="en-US" dirty="0"/>
              <a:t>Access</a:t>
            </a:r>
          </a:p>
          <a:p>
            <a:endParaRPr lang="en-US" dirty="0"/>
          </a:p>
          <a:p>
            <a:pPr defTabSz="907176">
              <a:defRPr/>
            </a:pPr>
            <a:r>
              <a:rPr lang="en-US" dirty="0"/>
              <a:t>As the data propagates through the ecosystem, it is being processed and transformed in different ways in order to extract the value from the information. Each activity within the Big Data Application Provider can be implemented by independent stakeholders and deployed as stand-alone services. As such, the "Application Provider" can be a single or a collection of more granulate "Application Providers", each implementing different steps in the "data lifecycle".</a:t>
            </a:r>
          </a:p>
          <a:p>
            <a:endParaRPr lang="en-US" dirty="0"/>
          </a:p>
          <a:p>
            <a:r>
              <a:rPr lang="en-US" dirty="0"/>
              <a:t>Data Provider activities include:</a:t>
            </a:r>
          </a:p>
          <a:p>
            <a:pPr lvl="0"/>
            <a:r>
              <a:rPr lang="en-US" dirty="0"/>
              <a:t>Collecting the data</a:t>
            </a:r>
          </a:p>
          <a:p>
            <a:pPr lvl="0"/>
            <a:r>
              <a:rPr lang="en-US" dirty="0"/>
              <a:t>Creating the metadata describing the data source(s), usage policies/access rights, and other relevant attributes</a:t>
            </a:r>
          </a:p>
          <a:p>
            <a:pPr lvl="0"/>
            <a:r>
              <a:rPr lang="en-US" dirty="0"/>
              <a:t>Publishing the availability of the information and the means to access it</a:t>
            </a:r>
          </a:p>
        </p:txBody>
      </p:sp>
      <p:sp>
        <p:nvSpPr>
          <p:cNvPr id="4" name="Slide Number Placeholder 3"/>
          <p:cNvSpPr>
            <a:spLocks noGrp="1"/>
          </p:cNvSpPr>
          <p:nvPr>
            <p:ph type="sldNum" sz="quarter" idx="10"/>
          </p:nvPr>
        </p:nvSpPr>
        <p:spPr/>
        <p:txBody>
          <a:bodyPr/>
          <a:lstStyle/>
          <a:p>
            <a:fld id="{1BD0E84C-75B7-4C22-A139-55D1DE75A3C4}" type="slidenum">
              <a:rPr lang="en-GB" smtClean="0"/>
              <a:t>15</a:t>
            </a:fld>
            <a:endParaRPr lang="en-GB"/>
          </a:p>
        </p:txBody>
      </p:sp>
    </p:spTree>
    <p:extLst>
      <p:ext uri="{BB962C8B-B14F-4D97-AF65-F5344CB8AC3E}">
        <p14:creationId xmlns:p14="http://schemas.microsoft.com/office/powerpoint/2010/main" val="858873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Lifecycle/Transformation Model is an important component of the BDAF</a:t>
            </a:r>
            <a:r>
              <a:rPr lang="en-US" baseline="0" dirty="0"/>
              <a:t> that affect many aspects of the Big Data infrastructure.</a:t>
            </a:r>
          </a:p>
          <a:p>
            <a:r>
              <a:rPr lang="en-US" baseline="0" dirty="0"/>
              <a:t>- </a:t>
            </a:r>
          </a:p>
          <a:p>
            <a:endParaRPr lang="en-US" baseline="0" dirty="0"/>
          </a:p>
          <a:p>
            <a:r>
              <a:rPr lang="en-US" baseline="0" dirty="0"/>
              <a:t>It imposes a number of requirements for data management infrastructure that should provide functions for </a:t>
            </a:r>
          </a:p>
          <a:p>
            <a:pPr marL="170096" indent="-170096">
              <a:buFontTx/>
              <a:buChar char="-"/>
            </a:pPr>
            <a:r>
              <a:rPr lang="en-US" baseline="0" dirty="0"/>
              <a:t>Data must stored during all transformation stages providing linking and traceability to initial data sets</a:t>
            </a:r>
          </a:p>
          <a:p>
            <a:pPr marL="170096" indent="-170096">
              <a:buFontTx/>
              <a:buChar char="-"/>
            </a:pPr>
            <a:r>
              <a:rPr lang="en-US" baseline="0" dirty="0"/>
              <a:t>Data provenance that should allow tracking and recording/documenting  all data transformation during lifecycle, ensuring referral integrity of data</a:t>
            </a:r>
          </a:p>
          <a:p>
            <a:pPr marL="170096" indent="-170096">
              <a:buFontTx/>
              <a:buChar char="-"/>
            </a:pPr>
            <a:r>
              <a:rPr lang="en-US" baseline="0" dirty="0"/>
              <a:t>Data curation that includes activities to ensure long-term data preservation and availability, may also include data indexing, classification and metadata creation </a:t>
            </a:r>
          </a:p>
          <a:p>
            <a:endParaRPr lang="en-US" dirty="0"/>
          </a:p>
          <a:p>
            <a:r>
              <a:rPr lang="en-US" dirty="0"/>
              <a:t>It is perceived that Data</a:t>
            </a:r>
            <a:r>
              <a:rPr lang="en-US" baseline="0" dirty="0"/>
              <a:t> Model may change during data transformation. Data storage solutions should allow data model/structure variability.</a:t>
            </a:r>
          </a:p>
          <a:p>
            <a:endParaRPr lang="en-US" baseline="0" dirty="0"/>
          </a:p>
          <a:p>
            <a:r>
              <a:rPr lang="en-US" baseline="0" dirty="0"/>
              <a:t>NoSQL databases actually have been created to address this kind of problem. Specifically, key/value and columnar NoSQL databases and their numerous implementations allow changing data models and schema.</a:t>
            </a:r>
          </a:p>
          <a:p>
            <a:endParaRPr lang="en-US" baseline="0" dirty="0"/>
          </a:p>
          <a:p>
            <a:pPr defTabSz="907176">
              <a:defRPr/>
            </a:pPr>
            <a:r>
              <a:rPr lang="en-US" dirty="0">
                <a:solidFill>
                  <a:srgbClr val="0070C0"/>
                </a:solidFill>
                <a:latin typeface="Arial" pitchFamily="34" charset="0"/>
                <a:cs typeface="Arial" pitchFamily="34" charset="0"/>
              </a:rPr>
              <a:t>Important feature of Big Data Life is possibility of Data repurposing and secondary processing applying improved analytics methods. Having also a possibility to run historical data analysis.</a:t>
            </a:r>
          </a:p>
          <a:p>
            <a:endParaRPr lang="en-US" dirty="0">
              <a:solidFill>
                <a:srgbClr val="0070C0"/>
              </a:solidFill>
              <a:latin typeface="Arial" pitchFamily="34" charset="0"/>
              <a:cs typeface="Arial" pitchFamily="34" charset="0"/>
            </a:endParaRPr>
          </a:p>
          <a:p>
            <a:endParaRPr lang="en-US" baseline="0" dirty="0"/>
          </a:p>
        </p:txBody>
      </p:sp>
      <p:sp>
        <p:nvSpPr>
          <p:cNvPr id="4" name="Slide Number Placeholder 3"/>
          <p:cNvSpPr>
            <a:spLocks noGrp="1"/>
          </p:cNvSpPr>
          <p:nvPr>
            <p:ph type="sldNum" sz="quarter" idx="10"/>
          </p:nvPr>
        </p:nvSpPr>
        <p:spPr/>
        <p:txBody>
          <a:bodyPr/>
          <a:lstStyle/>
          <a:p>
            <a:fld id="{1BD0E84C-75B7-4C22-A139-55D1DE75A3C4}" type="slidenum">
              <a:rPr lang="en-GB" smtClean="0"/>
              <a:t>16</a:t>
            </a:fld>
            <a:endParaRPr lang="en-GB"/>
          </a:p>
        </p:txBody>
      </p:sp>
    </p:spTree>
    <p:extLst>
      <p:ext uri="{BB962C8B-B14F-4D97-AF65-F5344CB8AC3E}">
        <p14:creationId xmlns:p14="http://schemas.microsoft.com/office/powerpoint/2010/main" val="2538353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Should we refer students to a specific tutorial?</a:t>
            </a:r>
          </a:p>
        </p:txBody>
      </p:sp>
      <p:sp>
        <p:nvSpPr>
          <p:cNvPr id="4" name="Slide Number Placeholder 3"/>
          <p:cNvSpPr>
            <a:spLocks noGrp="1"/>
          </p:cNvSpPr>
          <p:nvPr>
            <p:ph type="sldNum" sz="quarter" idx="10"/>
          </p:nvPr>
        </p:nvSpPr>
        <p:spPr/>
        <p:txBody>
          <a:bodyPr/>
          <a:lstStyle/>
          <a:p>
            <a:fld id="{1BD0E84C-75B7-4C22-A139-55D1DE75A3C4}" type="slidenum">
              <a:rPr lang="en-GB" smtClean="0"/>
              <a:t>20</a:t>
            </a:fld>
            <a:endParaRPr lang="en-GB"/>
          </a:p>
        </p:txBody>
      </p:sp>
    </p:spTree>
    <p:extLst>
      <p:ext uri="{BB962C8B-B14F-4D97-AF65-F5344CB8AC3E}">
        <p14:creationId xmlns:p14="http://schemas.microsoft.com/office/powerpoint/2010/main" val="3697596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a:t>
            </a:fld>
            <a:endParaRPr lang="en-GB"/>
          </a:p>
        </p:txBody>
      </p:sp>
    </p:spTree>
    <p:extLst>
      <p:ext uri="{BB962C8B-B14F-4D97-AF65-F5344CB8AC3E}">
        <p14:creationId xmlns:p14="http://schemas.microsoft.com/office/powerpoint/2010/main" val="122225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a:t>
            </a:fld>
            <a:endParaRPr lang="en-GB"/>
          </a:p>
        </p:txBody>
      </p:sp>
    </p:spTree>
    <p:extLst>
      <p:ext uri="{BB962C8B-B14F-4D97-AF65-F5344CB8AC3E}">
        <p14:creationId xmlns:p14="http://schemas.microsoft.com/office/powerpoint/2010/main" val="1544263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a:t>
            </a:fld>
            <a:endParaRPr lang="en-GB"/>
          </a:p>
        </p:txBody>
      </p:sp>
    </p:spTree>
    <p:extLst>
      <p:ext uri="{BB962C8B-B14F-4D97-AF65-F5344CB8AC3E}">
        <p14:creationId xmlns:p14="http://schemas.microsoft.com/office/powerpoint/2010/main" val="10973419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336159" y="6437244"/>
            <a:ext cx="2894705" cy="134483"/>
          </a:xfrm>
          <a:prstGeom prst="rect">
            <a:avLst/>
          </a:prstGeom>
        </p:spPr>
        <p:txBody>
          <a:bodyPr/>
          <a:lstStyle>
            <a:lvl1pPr>
              <a:defRPr>
                <a:solidFill>
                  <a:schemeClr val="tx2"/>
                </a:solidFill>
              </a:defRPr>
            </a:lvl1pPr>
          </a:lstStyle>
          <a:p>
            <a:pPr defTabSz="685644"/>
            <a:r>
              <a:rPr lang="en-US">
                <a:solidFill>
                  <a:srgbClr val="505050"/>
                </a:solidFill>
              </a:rPr>
              <a:t>Cloud and Big Data for Data Analytics</a:t>
            </a:r>
            <a:endParaRPr lang="en-US" dirty="0">
              <a:solidFill>
                <a:srgbClr val="505050"/>
              </a:solidFill>
            </a:endParaRPr>
          </a:p>
        </p:txBody>
      </p:sp>
      <p:sp>
        <p:nvSpPr>
          <p:cNvPr id="6" name="Slide Number Placeholder 5"/>
          <p:cNvSpPr>
            <a:spLocks noGrp="1"/>
          </p:cNvSpPr>
          <p:nvPr>
            <p:ph type="sldNum" sz="quarter" idx="12"/>
          </p:nvPr>
        </p:nvSpPr>
        <p:spPr>
          <a:xfrm>
            <a:off x="8525375" y="6437244"/>
            <a:ext cx="416697" cy="134483"/>
          </a:xfrm>
          <a:prstGeom prst="rect">
            <a:avLst/>
          </a:prstGeom>
        </p:spPr>
        <p:txBody>
          <a:bodyPr/>
          <a:lstStyle>
            <a:lvl1pPr>
              <a:defRPr>
                <a:solidFill>
                  <a:schemeClr val="tx2"/>
                </a:solidFill>
              </a:defRPr>
            </a:lvl1pPr>
          </a:lstStyle>
          <a:p>
            <a:pPr defTabSz="685644"/>
            <a:fld id="{27258FFF-F925-446B-8502-81C933981705}" type="slidenum">
              <a:rPr lang="en-US" smtClean="0">
                <a:solidFill>
                  <a:srgbClr val="505050"/>
                </a:solidFill>
              </a:rPr>
              <a:pPr defTabSz="685644"/>
              <a:t>‹#›</a:t>
            </a:fld>
            <a:endParaRPr lang="en-US" dirty="0">
              <a:solidFill>
                <a:srgbClr val="505050"/>
              </a:solidFill>
            </a:endParaRPr>
          </a:p>
        </p:txBody>
      </p:sp>
      <p:sp>
        <p:nvSpPr>
          <p:cNvPr id="7" name="Text Placeholder 4"/>
          <p:cNvSpPr>
            <a:spLocks noGrp="1"/>
          </p:cNvSpPr>
          <p:nvPr>
            <p:ph type="body" sz="quarter" idx="13"/>
          </p:nvPr>
        </p:nvSpPr>
        <p:spPr>
          <a:xfrm>
            <a:off x="201929" y="361912"/>
            <a:ext cx="8067824" cy="1004683"/>
          </a:xfrm>
          <a:prstGeom prst="rect">
            <a:avLst/>
          </a:prstGeom>
        </p:spPr>
        <p:txBody>
          <a:bodyPr lIns="146304" tIns="91440" rIns="146304" bIns="91440">
            <a:noAutofit/>
          </a:bodyPr>
          <a:lstStyle>
            <a:lvl1pPr marL="0" indent="0">
              <a:lnSpc>
                <a:spcPct val="90000"/>
              </a:lnSpc>
              <a:spcBef>
                <a:spcPts val="881"/>
              </a:spcBef>
              <a:spcAft>
                <a:spcPts val="1765"/>
              </a:spcAft>
              <a:buFontTx/>
              <a:buNone/>
              <a:defRPr lang="en-US" sz="3823" b="0" i="0" kern="1200" spc="0" baseline="0" dirty="0" smtClean="0">
                <a:solidFill>
                  <a:schemeClr val="tx2"/>
                </a:solidFill>
                <a:latin typeface="+mj-lt"/>
                <a:ea typeface="+mn-ea"/>
                <a:cs typeface="+mn-cs"/>
              </a:defRPr>
            </a:lvl1pPr>
          </a:lstStyle>
          <a:p>
            <a:pPr marL="0" marR="0" lvl="0" indent="0" algn="l" defTabSz="685644" rtl="0" eaLnBrk="1" fontAlgn="auto" latinLnBrk="0" hangingPunct="1">
              <a:lnSpc>
                <a:spcPct val="90000"/>
              </a:lnSpc>
              <a:spcBef>
                <a:spcPts val="881"/>
              </a:spcBef>
              <a:spcAft>
                <a:spcPts val="1765"/>
              </a:spcAft>
              <a:buClrTx/>
              <a:buSzPct val="90000"/>
              <a:buFontTx/>
              <a:buNone/>
              <a:tabLst/>
            </a:pPr>
            <a:r>
              <a:rPr lang="en-US" dirty="0"/>
              <a:t>Click to edit Master text</a:t>
            </a:r>
          </a:p>
        </p:txBody>
      </p:sp>
    </p:spTree>
    <p:extLst>
      <p:ext uri="{BB962C8B-B14F-4D97-AF65-F5344CB8AC3E}">
        <p14:creationId xmlns:p14="http://schemas.microsoft.com/office/powerpoint/2010/main" val="9208539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1" y="289513"/>
            <a:ext cx="8801099" cy="777288"/>
          </a:xfrm>
        </p:spPr>
        <p:txBody>
          <a:bodyPr lIns="457200" rIns="91440"/>
          <a:lstStyle>
            <a:lvl1pPr>
              <a:defRPr sz="3300">
                <a:solidFill>
                  <a:schemeClr val="tx1"/>
                </a:solidFill>
                <a:latin typeface="+mj-lt"/>
              </a:defRPr>
            </a:lvl1pPr>
          </a:lstStyle>
          <a:p>
            <a:r>
              <a:rPr lang="en-US" dirty="0"/>
              <a:t>Click to edit Master title style</a:t>
            </a:r>
          </a:p>
        </p:txBody>
      </p:sp>
      <p:sp>
        <p:nvSpPr>
          <p:cNvPr id="21" name="Rectangle 20"/>
          <p:cNvSpPr/>
          <p:nvPr userDrawn="1"/>
        </p:nvSpPr>
        <p:spPr bwMode="auto">
          <a:xfrm>
            <a:off x="0" y="6716504"/>
            <a:ext cx="9144000" cy="142928"/>
          </a:xfrm>
          <a:prstGeom prst="rect">
            <a:avLst/>
          </a:prstGeom>
          <a:solidFill>
            <a:srgbClr val="DC3C00"/>
          </a:solidFill>
          <a:ln w="10795" cap="flat" cmpd="sng" algn="ctr">
            <a:noFill/>
            <a:prstDash val="solid"/>
            <a:headEnd type="none" w="med" len="med"/>
            <a:tailEnd type="none" w="med" len="med"/>
          </a:ln>
          <a:effectLst/>
        </p:spPr>
        <p:txBody>
          <a:bodyPr vert="horz" wrap="square" lIns="68577" tIns="34289" rIns="68577" bIns="34289" numCol="1" rtlCol="0" anchor="ctr" anchorCtr="0" compatLnSpc="1">
            <a:prstTxWarp prst="textNoShape">
              <a:avLst/>
            </a:prstTxWarp>
          </a:bodyPr>
          <a:lstStyle/>
          <a:p>
            <a:pPr marL="0" marR="0" indent="0" algn="ctr" defTabSz="685574" eaLnBrk="1" fontAlgn="base" latinLnBrk="0" hangingPunct="1">
              <a:lnSpc>
                <a:spcPct val="100000"/>
              </a:lnSpc>
              <a:spcBef>
                <a:spcPct val="0"/>
              </a:spcBef>
              <a:spcAft>
                <a:spcPct val="0"/>
              </a:spcAft>
              <a:buClrTx/>
              <a:buSzTx/>
              <a:buFontTx/>
              <a:buNone/>
              <a:tabLst/>
            </a:pPr>
            <a:endParaRPr kumimoji="0" lang="en-US" sz="105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pic>
        <p:nvPicPr>
          <p:cNvPr id="23" name="Picture 22"/>
          <p:cNvPicPr>
            <a:picLocks noChangeAspect="1"/>
          </p:cNvPicPr>
          <p:nvPr userDrawn="1"/>
        </p:nvPicPr>
        <p:blipFill>
          <a:blip r:embed="rId2"/>
          <a:stretch>
            <a:fillRect/>
          </a:stretch>
        </p:blipFill>
        <p:spPr>
          <a:xfrm>
            <a:off x="342901" y="6503800"/>
            <a:ext cx="499724" cy="142928"/>
          </a:xfrm>
          <a:prstGeom prst="rect">
            <a:avLst/>
          </a:prstGeom>
        </p:spPr>
      </p:pic>
      <p:sp>
        <p:nvSpPr>
          <p:cNvPr id="29" name="Text Placeholder 28"/>
          <p:cNvSpPr>
            <a:spLocks noGrp="1"/>
          </p:cNvSpPr>
          <p:nvPr>
            <p:ph type="body" sz="quarter" idx="10"/>
          </p:nvPr>
        </p:nvSpPr>
        <p:spPr>
          <a:xfrm>
            <a:off x="0" y="993617"/>
            <a:ext cx="5934075" cy="424732"/>
          </a:xfrm>
        </p:spPr>
        <p:txBody>
          <a:bodyPr lIns="457200" tIns="0" rIns="91440" bIns="91440"/>
          <a:lstStyle>
            <a:lvl1pPr>
              <a:defRPr sz="1800">
                <a:solidFill>
                  <a:srgbClr val="DC3C00"/>
                </a:solidFill>
              </a:defRPr>
            </a:lvl1pPr>
          </a:lstStyle>
          <a:p>
            <a:pPr lvl="0"/>
            <a:r>
              <a:rPr lang="en-US" dirty="0"/>
              <a:t>Click to edit Master text styles</a:t>
            </a:r>
          </a:p>
        </p:txBody>
      </p:sp>
    </p:spTree>
    <p:extLst>
      <p:ext uri="{BB962C8B-B14F-4D97-AF65-F5344CB8AC3E}">
        <p14:creationId xmlns:p14="http://schemas.microsoft.com/office/powerpoint/2010/main" val="863711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3840">
          <p15:clr>
            <a:srgbClr val="FBAE40"/>
          </p15:clr>
        </p15:guide>
        <p15:guide id="3" pos="288">
          <p15:clr>
            <a:srgbClr val="FBAE40"/>
          </p15:clr>
        </p15:guide>
        <p15:guide id="4" pos="7392">
          <p15:clr>
            <a:srgbClr val="FBAE40"/>
          </p15:clr>
        </p15:guide>
        <p15:guide id="5" orient="horz" pos="672">
          <p15:clr>
            <a:srgbClr val="FBAE40"/>
          </p15:clr>
        </p15:guide>
        <p15:guide id="6" orient="horz" pos="1056">
          <p15:clr>
            <a:srgbClr val="FBAE40"/>
          </p15:clr>
        </p15:guide>
        <p15:guide id="7" orient="horz" pos="4050">
          <p15:clr>
            <a:srgbClr val="FBAE40"/>
          </p15:clr>
        </p15:guide>
        <p15:guide id="8" orient="horz" pos="14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5"/>
        <p:cNvGrpSpPr/>
        <p:nvPr/>
      </p:nvGrpSpPr>
      <p:grpSpPr>
        <a:xfrm>
          <a:off x="0" y="0"/>
          <a:ext cx="0" cy="0"/>
          <a:chOff x="0" y="0"/>
          <a:chExt cx="0" cy="0"/>
        </a:xfrm>
      </p:grpSpPr>
      <p:sp>
        <p:nvSpPr>
          <p:cNvPr id="26" name="Shape 26"/>
          <p:cNvSpPr/>
          <p:nvPr/>
        </p:nvSpPr>
        <p:spPr>
          <a:xfrm>
            <a:off x="-75" y="6727600"/>
            <a:ext cx="9144000" cy="1304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1800"/>
          </a:p>
        </p:txBody>
      </p:sp>
      <p:sp>
        <p:nvSpPr>
          <p:cNvPr id="27" name="Shape 27"/>
          <p:cNvSpPr txBox="1">
            <a:spLocks noGrp="1"/>
          </p:cNvSpPr>
          <p:nvPr>
            <p:ph type="title"/>
          </p:nvPr>
        </p:nvSpPr>
        <p:spPr>
          <a:xfrm>
            <a:off x="311700" y="593367"/>
            <a:ext cx="8520600" cy="9432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Shape 28"/>
          <p:cNvSpPr txBox="1">
            <a:spLocks noGrp="1"/>
          </p:cNvSpPr>
          <p:nvPr>
            <p:ph type="body" idx="1"/>
          </p:nvPr>
        </p:nvSpPr>
        <p:spPr>
          <a:xfrm>
            <a:off x="311700" y="1688433"/>
            <a:ext cx="8520600" cy="44036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Shape 29"/>
          <p:cNvSpPr txBox="1">
            <a:spLocks noGrp="1"/>
          </p:cNvSpPr>
          <p:nvPr>
            <p:ph type="sldNum" idx="12"/>
          </p:nvPr>
        </p:nvSpPr>
        <p:spPr>
          <a:xfrm>
            <a:off x="8472458" y="6217623"/>
            <a:ext cx="548700" cy="524800"/>
          </a:xfrm>
          <a:prstGeom prst="rect">
            <a:avLst/>
          </a:prstGeom>
        </p:spPr>
        <p:txBody>
          <a:bodyPr spcFirstLastPara="1" wrap="square"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31776392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a:xfrm>
            <a:off x="111018" y="6489340"/>
            <a:ext cx="2264737" cy="249960"/>
          </a:xfrm>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a:t>
            </a:fld>
            <a:endParaRPr lang="en-GB"/>
          </a:p>
        </p:txBody>
      </p:sp>
    </p:spTree>
    <p:extLst>
      <p:ext uri="{BB962C8B-B14F-4D97-AF65-F5344CB8AC3E}">
        <p14:creationId xmlns:p14="http://schemas.microsoft.com/office/powerpoint/2010/main" val="30506885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a:t>
            </a:fld>
            <a:endParaRPr lang="en-GB"/>
          </a:p>
        </p:txBody>
      </p:sp>
    </p:spTree>
    <p:extLst>
      <p:ext uri="{BB962C8B-B14F-4D97-AF65-F5344CB8AC3E}">
        <p14:creationId xmlns:p14="http://schemas.microsoft.com/office/powerpoint/2010/main" val="34491813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r>
              <a:rPr lang="en-US"/>
              <a:t>BD Wsh 2018, Windhoek</a:t>
            </a:r>
            <a:endParaRPr lang="en-GB"/>
          </a:p>
        </p:txBody>
      </p:sp>
      <p:sp>
        <p:nvSpPr>
          <p:cNvPr id="6" name="Footer Placeholder 5"/>
          <p:cNvSpPr>
            <a:spLocks noGrp="1"/>
          </p:cNvSpPr>
          <p:nvPr>
            <p:ph type="ftr" sz="quarter" idx="11"/>
          </p:nvPr>
        </p:nvSpPr>
        <p:spPr/>
        <p:txBody>
          <a:bodyPr/>
          <a:lstStyle/>
          <a:p>
            <a:r>
              <a:rPr lang="en-US"/>
              <a:t>Cloud and Big Data for Data Analytics</a:t>
            </a:r>
            <a:endParaRPr lang="en-GB"/>
          </a:p>
        </p:txBody>
      </p:sp>
      <p:sp>
        <p:nvSpPr>
          <p:cNvPr id="7" name="Slide Number Placeholder 6"/>
          <p:cNvSpPr>
            <a:spLocks noGrp="1"/>
          </p:cNvSpPr>
          <p:nvPr>
            <p:ph type="sldNum" sz="quarter" idx="12"/>
          </p:nvPr>
        </p:nvSpPr>
        <p:spPr/>
        <p:txBody>
          <a:bodyPr/>
          <a:lstStyle/>
          <a:p>
            <a:fld id="{5444D61A-D5EF-4AD7-8CFF-82B00AE13C42}" type="slidenum">
              <a:rPr lang="en-GB" smtClean="0"/>
              <a:pPr/>
              <a:t>‹#›</a:t>
            </a:fld>
            <a:endParaRPr lang="en-GB"/>
          </a:p>
        </p:txBody>
      </p:sp>
    </p:spTree>
    <p:extLst>
      <p:ext uri="{BB962C8B-B14F-4D97-AF65-F5344CB8AC3E}">
        <p14:creationId xmlns:p14="http://schemas.microsoft.com/office/powerpoint/2010/main" val="847949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r>
              <a:rPr lang="en-US"/>
              <a:t>BD Wsh 2018, Windhoek</a:t>
            </a:r>
            <a:endParaRPr lang="en-GB"/>
          </a:p>
        </p:txBody>
      </p:sp>
      <p:sp>
        <p:nvSpPr>
          <p:cNvPr id="8" name="Footer Placeholder 7"/>
          <p:cNvSpPr>
            <a:spLocks noGrp="1"/>
          </p:cNvSpPr>
          <p:nvPr>
            <p:ph type="ftr" sz="quarter" idx="11"/>
          </p:nvPr>
        </p:nvSpPr>
        <p:spPr/>
        <p:txBody>
          <a:bodyPr/>
          <a:lstStyle/>
          <a:p>
            <a:r>
              <a:rPr lang="en-US"/>
              <a:t>Cloud and Big Data for Data Analytics</a:t>
            </a:r>
            <a:endParaRPr lang="en-GB"/>
          </a:p>
        </p:txBody>
      </p:sp>
      <p:sp>
        <p:nvSpPr>
          <p:cNvPr id="9" name="Slide Number Placeholder 8"/>
          <p:cNvSpPr>
            <a:spLocks noGrp="1"/>
          </p:cNvSpPr>
          <p:nvPr>
            <p:ph type="sldNum" sz="quarter" idx="12"/>
          </p:nvPr>
        </p:nvSpPr>
        <p:spPr/>
        <p:txBody>
          <a:bodyPr/>
          <a:lstStyle/>
          <a:p>
            <a:fld id="{5444D61A-D5EF-4AD7-8CFF-82B00AE13C42}" type="slidenum">
              <a:rPr lang="en-GB" smtClean="0"/>
              <a:pPr/>
              <a:t>‹#›</a:t>
            </a:fld>
            <a:endParaRPr lang="en-GB"/>
          </a:p>
        </p:txBody>
      </p:sp>
    </p:spTree>
    <p:extLst>
      <p:ext uri="{BB962C8B-B14F-4D97-AF65-F5344CB8AC3E}">
        <p14:creationId xmlns:p14="http://schemas.microsoft.com/office/powerpoint/2010/main" val="4208595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r>
              <a:rPr lang="en-US"/>
              <a:t>BD Wsh 2018, Windhoek</a:t>
            </a:r>
            <a:endParaRPr lang="en-GB"/>
          </a:p>
        </p:txBody>
      </p:sp>
      <p:sp>
        <p:nvSpPr>
          <p:cNvPr id="4" name="Footer Placeholder 3"/>
          <p:cNvSpPr>
            <a:spLocks noGrp="1"/>
          </p:cNvSpPr>
          <p:nvPr>
            <p:ph type="ftr" sz="quarter" idx="11"/>
          </p:nvPr>
        </p:nvSpPr>
        <p:spPr/>
        <p:txBody>
          <a:bodyPr/>
          <a:lstStyle/>
          <a:p>
            <a:r>
              <a:rPr lang="en-US"/>
              <a:t>Cloud and Big Data for Data Analytics</a:t>
            </a:r>
            <a:endParaRPr lang="en-GB"/>
          </a:p>
        </p:txBody>
      </p:sp>
      <p:sp>
        <p:nvSpPr>
          <p:cNvPr id="5" name="Slide Number Placeholder 4"/>
          <p:cNvSpPr>
            <a:spLocks noGrp="1"/>
          </p:cNvSpPr>
          <p:nvPr>
            <p:ph type="sldNum" sz="quarter" idx="12"/>
          </p:nvPr>
        </p:nvSpPr>
        <p:spPr/>
        <p:txBody>
          <a:bodyPr/>
          <a:lstStyle/>
          <a:p>
            <a:fld id="{5444D61A-D5EF-4AD7-8CFF-82B00AE13C42}" type="slidenum">
              <a:rPr lang="en-GB" smtClean="0"/>
              <a:pPr/>
              <a:t>‹#›</a:t>
            </a:fld>
            <a:endParaRPr lang="en-GB"/>
          </a:p>
        </p:txBody>
      </p:sp>
    </p:spTree>
    <p:extLst>
      <p:ext uri="{BB962C8B-B14F-4D97-AF65-F5344CB8AC3E}">
        <p14:creationId xmlns:p14="http://schemas.microsoft.com/office/powerpoint/2010/main" val="2531625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BD Wsh 2018, Windhoek</a:t>
            </a:r>
            <a:endParaRPr lang="en-GB"/>
          </a:p>
        </p:txBody>
      </p:sp>
      <p:sp>
        <p:nvSpPr>
          <p:cNvPr id="3" name="Footer Placeholder 2"/>
          <p:cNvSpPr>
            <a:spLocks noGrp="1"/>
          </p:cNvSpPr>
          <p:nvPr>
            <p:ph type="ftr" sz="quarter" idx="11"/>
          </p:nvPr>
        </p:nvSpPr>
        <p:spPr/>
        <p:txBody>
          <a:bodyPr/>
          <a:lstStyle/>
          <a:p>
            <a:r>
              <a:rPr lang="en-US"/>
              <a:t>Cloud and Big Data for Data Analytics</a:t>
            </a:r>
            <a:endParaRPr lang="en-GB"/>
          </a:p>
        </p:txBody>
      </p:sp>
      <p:sp>
        <p:nvSpPr>
          <p:cNvPr id="4" name="Slide Number Placeholder 3"/>
          <p:cNvSpPr>
            <a:spLocks noGrp="1"/>
          </p:cNvSpPr>
          <p:nvPr>
            <p:ph type="sldNum" sz="quarter" idx="12"/>
          </p:nvPr>
        </p:nvSpPr>
        <p:spPr/>
        <p:txBody>
          <a:bodyPr/>
          <a:lstStyle/>
          <a:p>
            <a:fld id="{5444D61A-D5EF-4AD7-8CFF-82B00AE13C42}" type="slidenum">
              <a:rPr lang="en-GB" smtClean="0"/>
              <a:pPr/>
              <a:t>‹#›</a:t>
            </a:fld>
            <a:endParaRPr lang="en-GB"/>
          </a:p>
        </p:txBody>
      </p:sp>
    </p:spTree>
    <p:extLst>
      <p:ext uri="{BB962C8B-B14F-4D97-AF65-F5344CB8AC3E}">
        <p14:creationId xmlns:p14="http://schemas.microsoft.com/office/powerpoint/2010/main" val="437348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BD Wsh 2018, Windhoek</a:t>
            </a:r>
            <a:endParaRPr lang="en-GB"/>
          </a:p>
        </p:txBody>
      </p:sp>
      <p:sp>
        <p:nvSpPr>
          <p:cNvPr id="6" name="Footer Placeholder 5"/>
          <p:cNvSpPr>
            <a:spLocks noGrp="1"/>
          </p:cNvSpPr>
          <p:nvPr>
            <p:ph type="ftr" sz="quarter" idx="11"/>
          </p:nvPr>
        </p:nvSpPr>
        <p:spPr/>
        <p:txBody>
          <a:bodyPr/>
          <a:lstStyle/>
          <a:p>
            <a:r>
              <a:rPr lang="en-US"/>
              <a:t>Cloud and Big Data for Data Analytics</a:t>
            </a:r>
            <a:endParaRPr lang="en-GB"/>
          </a:p>
        </p:txBody>
      </p:sp>
      <p:sp>
        <p:nvSpPr>
          <p:cNvPr id="7" name="Slide Number Placeholder 6"/>
          <p:cNvSpPr>
            <a:spLocks noGrp="1"/>
          </p:cNvSpPr>
          <p:nvPr>
            <p:ph type="sldNum" sz="quarter" idx="12"/>
          </p:nvPr>
        </p:nvSpPr>
        <p:spPr/>
        <p:txBody>
          <a:bodyPr/>
          <a:lstStyle/>
          <a:p>
            <a:fld id="{5444D61A-D5EF-4AD7-8CFF-82B00AE13C42}" type="slidenum">
              <a:rPr lang="en-GB" smtClean="0"/>
              <a:pPr/>
              <a:t>‹#›</a:t>
            </a:fld>
            <a:endParaRPr lang="en-GB"/>
          </a:p>
        </p:txBody>
      </p:sp>
    </p:spTree>
    <p:extLst>
      <p:ext uri="{BB962C8B-B14F-4D97-AF65-F5344CB8AC3E}">
        <p14:creationId xmlns:p14="http://schemas.microsoft.com/office/powerpoint/2010/main" val="3355039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BD Wsh 2018, Windhoek</a:t>
            </a:r>
            <a:endParaRPr lang="en-GB"/>
          </a:p>
        </p:txBody>
      </p:sp>
      <p:sp>
        <p:nvSpPr>
          <p:cNvPr id="6" name="Footer Placeholder 5"/>
          <p:cNvSpPr>
            <a:spLocks noGrp="1"/>
          </p:cNvSpPr>
          <p:nvPr>
            <p:ph type="ftr" sz="quarter" idx="11"/>
          </p:nvPr>
        </p:nvSpPr>
        <p:spPr/>
        <p:txBody>
          <a:bodyPr/>
          <a:lstStyle/>
          <a:p>
            <a:r>
              <a:rPr lang="en-US"/>
              <a:t>Cloud and Big Data for Data Analytics</a:t>
            </a:r>
            <a:endParaRPr lang="en-GB"/>
          </a:p>
        </p:txBody>
      </p:sp>
      <p:sp>
        <p:nvSpPr>
          <p:cNvPr id="7" name="Slide Number Placeholder 6"/>
          <p:cNvSpPr>
            <a:spLocks noGrp="1"/>
          </p:cNvSpPr>
          <p:nvPr>
            <p:ph type="sldNum" sz="quarter" idx="12"/>
          </p:nvPr>
        </p:nvSpPr>
        <p:spPr/>
        <p:txBody>
          <a:bodyPr/>
          <a:lstStyle/>
          <a:p>
            <a:fld id="{5444D61A-D5EF-4AD7-8CFF-82B00AE13C42}" type="slidenum">
              <a:rPr lang="en-GB" smtClean="0"/>
              <a:pPr/>
              <a:t>‹#›</a:t>
            </a:fld>
            <a:endParaRPr lang="en-GB"/>
          </a:p>
        </p:txBody>
      </p:sp>
    </p:spTree>
    <p:extLst>
      <p:ext uri="{BB962C8B-B14F-4D97-AF65-F5344CB8AC3E}">
        <p14:creationId xmlns:p14="http://schemas.microsoft.com/office/powerpoint/2010/main" val="36292655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 name="Rectangle 2"/>
          <p:cNvSpPr>
            <a:spLocks noChangeArrowheads="1"/>
          </p:cNvSpPr>
          <p:nvPr/>
        </p:nvSpPr>
        <p:spPr bwMode="hidden">
          <a:xfrm>
            <a:off x="4688" y="6593250"/>
            <a:ext cx="9144000" cy="292100"/>
          </a:xfrm>
          <a:prstGeom prst="rect">
            <a:avLst/>
          </a:prstGeom>
          <a:gradFill rotWithShape="0">
            <a:gsLst>
              <a:gs pos="0">
                <a:schemeClr val="bg1"/>
              </a:gs>
              <a:gs pos="100000">
                <a:schemeClr val="hlink"/>
              </a:gs>
            </a:gsLst>
            <a:lin ang="5400000" scaled="1"/>
          </a:gradFill>
          <a:ln w="9525">
            <a:noFill/>
            <a:miter lim="800000"/>
            <a:headEnd/>
            <a:tailEnd/>
          </a:ln>
          <a:effectLst/>
        </p:spPr>
        <p:txBody>
          <a:bodyPr wrap="none" lIns="91438" tIns="45719" rIns="91438" bIns="45719" anchor="ctr"/>
          <a:lstStyle/>
          <a:p>
            <a:pPr>
              <a:defRPr/>
            </a:pPr>
            <a:endParaRPr lang="en-US">
              <a:latin typeface="Times New Roman" pitchFamily="-65" charset="0"/>
            </a:endParaRPr>
          </a:p>
        </p:txBody>
      </p:sp>
      <p:sp>
        <p:nvSpPr>
          <p:cNvPr id="2" name="Title Placeholder 1"/>
          <p:cNvSpPr>
            <a:spLocks noGrp="1"/>
          </p:cNvSpPr>
          <p:nvPr>
            <p:ph type="title"/>
          </p:nvPr>
        </p:nvSpPr>
        <p:spPr>
          <a:xfrm>
            <a:off x="899591" y="148168"/>
            <a:ext cx="7787209" cy="672100"/>
          </a:xfrm>
          <a:prstGeom prst="rect">
            <a:avLst/>
          </a:prstGeom>
        </p:spPr>
        <p:txBody>
          <a:bodyPr vert="horz" lIns="72000" tIns="45720" rIns="72000" bIns="45720" rtlCol="0" anchor="ctr">
            <a:normAutofit/>
          </a:bodyPr>
          <a:lstStyle/>
          <a:p>
            <a:r>
              <a:rPr lang="en-US" dirty="0"/>
              <a:t>Click to edit Master title style</a:t>
            </a:r>
            <a:endParaRPr lang="en-GB" dirty="0"/>
          </a:p>
        </p:txBody>
      </p:sp>
      <p:sp>
        <p:nvSpPr>
          <p:cNvPr id="3" name="Text Placeholder 2"/>
          <p:cNvSpPr>
            <a:spLocks noGrp="1"/>
          </p:cNvSpPr>
          <p:nvPr>
            <p:ph type="body" idx="1"/>
          </p:nvPr>
        </p:nvSpPr>
        <p:spPr>
          <a:xfrm>
            <a:off x="179512" y="1268760"/>
            <a:ext cx="8784976" cy="504056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111019" y="6480807"/>
            <a:ext cx="2133600" cy="258493"/>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BD Wsh 2018, Windhoek</a:t>
            </a:r>
            <a:endParaRPr lang="en-GB" dirty="0"/>
          </a:p>
        </p:txBody>
      </p:sp>
      <p:sp>
        <p:nvSpPr>
          <p:cNvPr id="5" name="Footer Placeholder 4"/>
          <p:cNvSpPr>
            <a:spLocks noGrp="1"/>
          </p:cNvSpPr>
          <p:nvPr>
            <p:ph type="ftr" sz="quarter" idx="3"/>
          </p:nvPr>
        </p:nvSpPr>
        <p:spPr>
          <a:xfrm>
            <a:off x="3128888" y="6480807"/>
            <a:ext cx="2895600" cy="258493"/>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Cloud and Big Data for Data Analytics</a:t>
            </a:r>
            <a:endParaRPr lang="en-GB" dirty="0"/>
          </a:p>
        </p:txBody>
      </p:sp>
      <p:sp>
        <p:nvSpPr>
          <p:cNvPr id="6" name="Slide Number Placeholder 5"/>
          <p:cNvSpPr>
            <a:spLocks noGrp="1"/>
          </p:cNvSpPr>
          <p:nvPr>
            <p:ph type="sldNum" sz="quarter" idx="4"/>
          </p:nvPr>
        </p:nvSpPr>
        <p:spPr>
          <a:xfrm>
            <a:off x="6876256" y="6486619"/>
            <a:ext cx="2133600" cy="252682"/>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Slide_</a:t>
            </a:r>
            <a:fld id="{5444D61A-D5EF-4AD7-8CFF-82B00AE13C42}" type="slidenum">
              <a:rPr lang="en-GB" smtClean="0"/>
              <a:pPr/>
              <a:t>‹#›</a:t>
            </a:fld>
            <a:endParaRPr lang="en-GB" dirty="0"/>
          </a:p>
        </p:txBody>
      </p:sp>
      <p:grpSp>
        <p:nvGrpSpPr>
          <p:cNvPr id="7" name="Group 36"/>
          <p:cNvGrpSpPr>
            <a:grpSpLocks/>
          </p:cNvGrpSpPr>
          <p:nvPr/>
        </p:nvGrpSpPr>
        <p:grpSpPr bwMode="auto">
          <a:xfrm>
            <a:off x="0" y="1012825"/>
            <a:ext cx="9144001" cy="144463"/>
            <a:chOff x="49" y="504"/>
            <a:chExt cx="6203" cy="97"/>
          </a:xfrm>
        </p:grpSpPr>
        <p:sp>
          <p:nvSpPr>
            <p:cNvPr id="8" name="Rectangle 34"/>
            <p:cNvSpPr>
              <a:spLocks noChangeArrowheads="1"/>
            </p:cNvSpPr>
            <p:nvPr/>
          </p:nvSpPr>
          <p:spPr bwMode="ltGray">
            <a:xfrm>
              <a:off x="49" y="504"/>
              <a:ext cx="6203" cy="44"/>
            </a:xfrm>
            <a:prstGeom prst="rect">
              <a:avLst/>
            </a:prstGeom>
            <a:gradFill rotWithShape="0">
              <a:gsLst>
                <a:gs pos="0">
                  <a:schemeClr val="bg2"/>
                </a:gs>
                <a:gs pos="50000">
                  <a:schemeClr val="tx2"/>
                </a:gs>
                <a:gs pos="100000">
                  <a:schemeClr val="bg2"/>
                </a:gs>
              </a:gsLst>
              <a:lin ang="0" scaled="1"/>
            </a:gradFill>
            <a:ln w="9525">
              <a:noFill/>
              <a:miter lim="800000"/>
              <a:headEnd/>
              <a:tailEnd/>
            </a:ln>
            <a:effectLst/>
          </p:spPr>
          <p:txBody>
            <a:bodyPr wrap="none" anchor="ctr"/>
            <a:lstStyle/>
            <a:p>
              <a:pPr>
                <a:defRPr/>
              </a:pPr>
              <a:endParaRPr lang="en-US">
                <a:latin typeface="Times New Roman" pitchFamily="-65" charset="0"/>
              </a:endParaRPr>
            </a:p>
          </p:txBody>
        </p:sp>
        <p:sp>
          <p:nvSpPr>
            <p:cNvPr id="9" name="Rectangle 35"/>
            <p:cNvSpPr>
              <a:spLocks noChangeArrowheads="1"/>
            </p:cNvSpPr>
            <p:nvPr/>
          </p:nvSpPr>
          <p:spPr bwMode="ltGray">
            <a:xfrm>
              <a:off x="49" y="585"/>
              <a:ext cx="6203" cy="16"/>
            </a:xfrm>
            <a:prstGeom prst="rect">
              <a:avLst/>
            </a:prstGeom>
            <a:gradFill rotWithShape="0">
              <a:gsLst>
                <a:gs pos="0">
                  <a:schemeClr val="bg2"/>
                </a:gs>
                <a:gs pos="50000">
                  <a:schemeClr val="folHlink"/>
                </a:gs>
                <a:gs pos="100000">
                  <a:schemeClr val="bg2"/>
                </a:gs>
              </a:gsLst>
              <a:lin ang="0" scaled="1"/>
            </a:gradFill>
            <a:ln w="9525">
              <a:noFill/>
              <a:miter lim="800000"/>
              <a:headEnd/>
              <a:tailEnd/>
            </a:ln>
            <a:effectLst/>
          </p:spPr>
          <p:txBody>
            <a:bodyPr wrap="none" anchor="ctr"/>
            <a:lstStyle/>
            <a:p>
              <a:pPr>
                <a:defRPr/>
              </a:pPr>
              <a:endParaRPr lang="en-US">
                <a:latin typeface="Times New Roman" pitchFamily="-65" charset="0"/>
              </a:endParaRPr>
            </a:p>
          </p:txBody>
        </p:sp>
      </p:grpSp>
      <p:grpSp>
        <p:nvGrpSpPr>
          <p:cNvPr id="10" name="Group 41"/>
          <p:cNvGrpSpPr>
            <a:grpSpLocks/>
          </p:cNvGrpSpPr>
          <p:nvPr/>
        </p:nvGrpSpPr>
        <p:grpSpPr bwMode="auto">
          <a:xfrm>
            <a:off x="0" y="0"/>
            <a:ext cx="793750" cy="969963"/>
            <a:chOff x="0" y="17"/>
            <a:chExt cx="508" cy="635"/>
          </a:xfrm>
        </p:grpSpPr>
        <p:sp>
          <p:nvSpPr>
            <p:cNvPr id="11" name="Freeform 37"/>
            <p:cNvSpPr>
              <a:spLocks/>
            </p:cNvSpPr>
            <p:nvPr/>
          </p:nvSpPr>
          <p:spPr bwMode="ltGray">
            <a:xfrm>
              <a:off x="0" y="17"/>
              <a:ext cx="508" cy="635"/>
            </a:xfrm>
            <a:custGeom>
              <a:avLst/>
              <a:gdLst/>
              <a:ahLst/>
              <a:cxnLst>
                <a:cxn ang="0">
                  <a:pos x="173" y="287"/>
                </a:cxn>
                <a:cxn ang="0">
                  <a:pos x="70" y="0"/>
                </a:cxn>
                <a:cxn ang="0">
                  <a:pos x="215" y="255"/>
                </a:cxn>
                <a:cxn ang="0">
                  <a:pos x="360" y="0"/>
                </a:cxn>
                <a:cxn ang="0">
                  <a:pos x="255" y="287"/>
                </a:cxn>
                <a:cxn ang="0">
                  <a:pos x="507" y="317"/>
                </a:cxn>
                <a:cxn ang="0">
                  <a:pos x="254" y="346"/>
                </a:cxn>
                <a:cxn ang="0">
                  <a:pos x="360" y="634"/>
                </a:cxn>
                <a:cxn ang="0">
                  <a:pos x="215" y="378"/>
                </a:cxn>
                <a:cxn ang="0">
                  <a:pos x="70" y="634"/>
                </a:cxn>
                <a:cxn ang="0">
                  <a:pos x="171" y="348"/>
                </a:cxn>
                <a:cxn ang="0">
                  <a:pos x="0" y="326"/>
                </a:cxn>
                <a:cxn ang="0">
                  <a:pos x="0" y="307"/>
                </a:cxn>
                <a:cxn ang="0">
                  <a:pos x="173" y="287"/>
                </a:cxn>
              </a:cxnLst>
              <a:rect l="0" t="0" r="r" b="b"/>
              <a:pathLst>
                <a:path w="508" h="635">
                  <a:moveTo>
                    <a:pt x="173" y="287"/>
                  </a:moveTo>
                  <a:lnTo>
                    <a:pt x="70" y="0"/>
                  </a:lnTo>
                  <a:lnTo>
                    <a:pt x="215" y="255"/>
                  </a:lnTo>
                  <a:lnTo>
                    <a:pt x="360" y="0"/>
                  </a:lnTo>
                  <a:lnTo>
                    <a:pt x="255" y="287"/>
                  </a:lnTo>
                  <a:lnTo>
                    <a:pt x="507" y="317"/>
                  </a:lnTo>
                  <a:lnTo>
                    <a:pt x="254" y="346"/>
                  </a:lnTo>
                  <a:lnTo>
                    <a:pt x="360" y="634"/>
                  </a:lnTo>
                  <a:lnTo>
                    <a:pt x="215" y="378"/>
                  </a:lnTo>
                  <a:lnTo>
                    <a:pt x="70" y="634"/>
                  </a:lnTo>
                  <a:lnTo>
                    <a:pt x="171" y="348"/>
                  </a:lnTo>
                  <a:lnTo>
                    <a:pt x="0" y="326"/>
                  </a:lnTo>
                  <a:lnTo>
                    <a:pt x="0" y="307"/>
                  </a:lnTo>
                  <a:lnTo>
                    <a:pt x="173" y="287"/>
                  </a:lnTo>
                </a:path>
              </a:pathLst>
            </a:custGeom>
            <a:gradFill rotWithShape="0">
              <a:gsLst>
                <a:gs pos="0">
                  <a:srgbClr val="FFFFFF"/>
                </a:gs>
                <a:gs pos="100000">
                  <a:schemeClr val="accent1"/>
                </a:gs>
              </a:gsLst>
              <a:path path="rect">
                <a:fillToRect l="50000" t="50000" r="50000" b="50000"/>
              </a:path>
            </a:gradFill>
            <a:ln w="9525" cap="rnd">
              <a:noFill/>
              <a:round/>
              <a:headEnd/>
              <a:tailEnd/>
            </a:ln>
            <a:effectLst/>
          </p:spPr>
          <p:txBody>
            <a:bodyPr/>
            <a:lstStyle/>
            <a:p>
              <a:pPr>
                <a:defRPr/>
              </a:pPr>
              <a:endParaRPr lang="en-US">
                <a:latin typeface="Times New Roman" pitchFamily="-65" charset="0"/>
              </a:endParaRPr>
            </a:p>
          </p:txBody>
        </p:sp>
        <p:sp>
          <p:nvSpPr>
            <p:cNvPr id="12" name="Freeform 38"/>
            <p:cNvSpPr>
              <a:spLocks/>
            </p:cNvSpPr>
            <p:nvPr/>
          </p:nvSpPr>
          <p:spPr bwMode="ltGray">
            <a:xfrm>
              <a:off x="3" y="103"/>
              <a:ext cx="426" cy="461"/>
            </a:xfrm>
            <a:custGeom>
              <a:avLst/>
              <a:gdLst/>
              <a:ahLst/>
              <a:cxnLst>
                <a:cxn ang="0">
                  <a:pos x="170" y="202"/>
                </a:cxn>
                <a:cxn ang="0">
                  <a:pos x="105" y="0"/>
                </a:cxn>
                <a:cxn ang="0">
                  <a:pos x="213" y="169"/>
                </a:cxn>
                <a:cxn ang="0">
                  <a:pos x="316" y="0"/>
                </a:cxn>
                <a:cxn ang="0">
                  <a:pos x="253" y="202"/>
                </a:cxn>
                <a:cxn ang="0">
                  <a:pos x="425" y="231"/>
                </a:cxn>
                <a:cxn ang="0">
                  <a:pos x="252" y="258"/>
                </a:cxn>
                <a:cxn ang="0">
                  <a:pos x="316" y="461"/>
                </a:cxn>
                <a:cxn ang="0">
                  <a:pos x="213" y="291"/>
                </a:cxn>
                <a:cxn ang="0">
                  <a:pos x="105" y="461"/>
                </a:cxn>
                <a:cxn ang="0">
                  <a:pos x="169" y="261"/>
                </a:cxn>
                <a:cxn ang="0">
                  <a:pos x="0" y="231"/>
                </a:cxn>
                <a:cxn ang="0">
                  <a:pos x="170" y="202"/>
                </a:cxn>
              </a:cxnLst>
              <a:rect l="0" t="0" r="r" b="b"/>
              <a:pathLst>
                <a:path w="426" h="462">
                  <a:moveTo>
                    <a:pt x="170" y="202"/>
                  </a:moveTo>
                  <a:lnTo>
                    <a:pt x="105" y="0"/>
                  </a:lnTo>
                  <a:lnTo>
                    <a:pt x="213" y="169"/>
                  </a:lnTo>
                  <a:lnTo>
                    <a:pt x="316" y="0"/>
                  </a:lnTo>
                  <a:lnTo>
                    <a:pt x="253" y="202"/>
                  </a:lnTo>
                  <a:lnTo>
                    <a:pt x="425" y="231"/>
                  </a:lnTo>
                  <a:lnTo>
                    <a:pt x="252" y="258"/>
                  </a:lnTo>
                  <a:lnTo>
                    <a:pt x="316" y="461"/>
                  </a:lnTo>
                  <a:lnTo>
                    <a:pt x="213" y="291"/>
                  </a:lnTo>
                  <a:lnTo>
                    <a:pt x="105" y="461"/>
                  </a:lnTo>
                  <a:lnTo>
                    <a:pt x="169" y="261"/>
                  </a:lnTo>
                  <a:lnTo>
                    <a:pt x="0" y="231"/>
                  </a:lnTo>
                  <a:lnTo>
                    <a:pt x="170" y="202"/>
                  </a:lnTo>
                </a:path>
              </a:pathLst>
            </a:custGeom>
            <a:gradFill rotWithShape="0">
              <a:gsLst>
                <a:gs pos="0">
                  <a:srgbClr val="FFFFFF"/>
                </a:gs>
                <a:gs pos="100000">
                  <a:schemeClr val="folHlink"/>
                </a:gs>
              </a:gsLst>
              <a:path path="rect">
                <a:fillToRect l="50000" t="50000" r="50000" b="50000"/>
              </a:path>
            </a:gradFill>
            <a:ln w="9525" cap="rnd">
              <a:noFill/>
              <a:round/>
              <a:headEnd/>
              <a:tailEnd/>
            </a:ln>
            <a:effectLst/>
          </p:spPr>
          <p:txBody>
            <a:bodyPr/>
            <a:lstStyle/>
            <a:p>
              <a:pPr>
                <a:defRPr/>
              </a:pPr>
              <a:endParaRPr lang="en-US">
                <a:latin typeface="Times New Roman" pitchFamily="-65" charset="0"/>
              </a:endParaRPr>
            </a:p>
          </p:txBody>
        </p:sp>
        <p:sp>
          <p:nvSpPr>
            <p:cNvPr id="13" name="Freeform 39"/>
            <p:cNvSpPr>
              <a:spLocks/>
            </p:cNvSpPr>
            <p:nvPr/>
          </p:nvSpPr>
          <p:spPr bwMode="ltGray">
            <a:xfrm>
              <a:off x="65" y="114"/>
              <a:ext cx="301" cy="440"/>
            </a:xfrm>
            <a:custGeom>
              <a:avLst/>
              <a:gdLst/>
              <a:ahLst/>
              <a:cxnLst>
                <a:cxn ang="0">
                  <a:pos x="0" y="111"/>
                </a:cxn>
                <a:cxn ang="0">
                  <a:pos x="136" y="189"/>
                </a:cxn>
                <a:cxn ang="0">
                  <a:pos x="150" y="0"/>
                </a:cxn>
                <a:cxn ang="0">
                  <a:pos x="163" y="189"/>
                </a:cxn>
                <a:cxn ang="0">
                  <a:pos x="298" y="108"/>
                </a:cxn>
                <a:cxn ang="0">
                  <a:pos x="177" y="220"/>
                </a:cxn>
                <a:cxn ang="0">
                  <a:pos x="300" y="330"/>
                </a:cxn>
                <a:cxn ang="0">
                  <a:pos x="163" y="250"/>
                </a:cxn>
                <a:cxn ang="0">
                  <a:pos x="150" y="439"/>
                </a:cxn>
                <a:cxn ang="0">
                  <a:pos x="136" y="250"/>
                </a:cxn>
                <a:cxn ang="0">
                  <a:pos x="0" y="330"/>
                </a:cxn>
                <a:cxn ang="0">
                  <a:pos x="122" y="220"/>
                </a:cxn>
                <a:cxn ang="0">
                  <a:pos x="0" y="111"/>
                </a:cxn>
              </a:cxnLst>
              <a:rect l="0" t="0" r="r" b="b"/>
              <a:pathLst>
                <a:path w="301" h="440">
                  <a:moveTo>
                    <a:pt x="0" y="111"/>
                  </a:moveTo>
                  <a:lnTo>
                    <a:pt x="136" y="189"/>
                  </a:lnTo>
                  <a:lnTo>
                    <a:pt x="150" y="0"/>
                  </a:lnTo>
                  <a:lnTo>
                    <a:pt x="163" y="189"/>
                  </a:lnTo>
                  <a:lnTo>
                    <a:pt x="298" y="108"/>
                  </a:lnTo>
                  <a:lnTo>
                    <a:pt x="177" y="220"/>
                  </a:lnTo>
                  <a:lnTo>
                    <a:pt x="300" y="330"/>
                  </a:lnTo>
                  <a:lnTo>
                    <a:pt x="163" y="250"/>
                  </a:lnTo>
                  <a:lnTo>
                    <a:pt x="150" y="439"/>
                  </a:lnTo>
                  <a:lnTo>
                    <a:pt x="136" y="250"/>
                  </a:lnTo>
                  <a:lnTo>
                    <a:pt x="0" y="330"/>
                  </a:lnTo>
                  <a:lnTo>
                    <a:pt x="122" y="220"/>
                  </a:lnTo>
                  <a:lnTo>
                    <a:pt x="0" y="111"/>
                  </a:lnTo>
                </a:path>
              </a:pathLst>
            </a:custGeom>
            <a:gradFill rotWithShape="0">
              <a:gsLst>
                <a:gs pos="0">
                  <a:srgbClr val="FFFFFF"/>
                </a:gs>
                <a:gs pos="100000">
                  <a:schemeClr val="accent1"/>
                </a:gs>
              </a:gsLst>
              <a:path path="rect">
                <a:fillToRect l="50000" t="50000" r="50000" b="50000"/>
              </a:path>
            </a:gradFill>
            <a:ln w="9525" cap="rnd">
              <a:noFill/>
              <a:round/>
              <a:headEnd/>
              <a:tailEnd/>
            </a:ln>
            <a:effectLst/>
          </p:spPr>
          <p:txBody>
            <a:bodyPr/>
            <a:lstStyle/>
            <a:p>
              <a:pPr>
                <a:defRPr/>
              </a:pPr>
              <a:endParaRPr lang="en-US">
                <a:latin typeface="Times New Roman" pitchFamily="-65" charset="0"/>
              </a:endParaRPr>
            </a:p>
          </p:txBody>
        </p:sp>
        <p:sp>
          <p:nvSpPr>
            <p:cNvPr id="14" name="Freeform 40"/>
            <p:cNvSpPr>
              <a:spLocks/>
            </p:cNvSpPr>
            <p:nvPr/>
          </p:nvSpPr>
          <p:spPr bwMode="ltGray">
            <a:xfrm>
              <a:off x="179" y="277"/>
              <a:ext cx="75" cy="111"/>
            </a:xfrm>
            <a:custGeom>
              <a:avLst/>
              <a:gdLst/>
              <a:ahLst/>
              <a:cxnLst>
                <a:cxn ang="0">
                  <a:pos x="0" y="26"/>
                </a:cxn>
                <a:cxn ang="0">
                  <a:pos x="30" y="40"/>
                </a:cxn>
                <a:cxn ang="0">
                  <a:pos x="37" y="0"/>
                </a:cxn>
                <a:cxn ang="0">
                  <a:pos x="43" y="40"/>
                </a:cxn>
                <a:cxn ang="0">
                  <a:pos x="74" y="26"/>
                </a:cxn>
                <a:cxn ang="0">
                  <a:pos x="50" y="55"/>
                </a:cxn>
                <a:cxn ang="0">
                  <a:pos x="74" y="81"/>
                </a:cxn>
                <a:cxn ang="0">
                  <a:pos x="43" y="69"/>
                </a:cxn>
                <a:cxn ang="0">
                  <a:pos x="37" y="110"/>
                </a:cxn>
                <a:cxn ang="0">
                  <a:pos x="30" y="69"/>
                </a:cxn>
                <a:cxn ang="0">
                  <a:pos x="0" y="81"/>
                </a:cxn>
                <a:cxn ang="0">
                  <a:pos x="23" y="55"/>
                </a:cxn>
                <a:cxn ang="0">
                  <a:pos x="0" y="26"/>
                </a:cxn>
              </a:cxnLst>
              <a:rect l="0" t="0" r="r" b="b"/>
              <a:pathLst>
                <a:path w="75" h="111">
                  <a:moveTo>
                    <a:pt x="0" y="26"/>
                  </a:moveTo>
                  <a:lnTo>
                    <a:pt x="30" y="40"/>
                  </a:lnTo>
                  <a:lnTo>
                    <a:pt x="37" y="0"/>
                  </a:lnTo>
                  <a:lnTo>
                    <a:pt x="43" y="40"/>
                  </a:lnTo>
                  <a:lnTo>
                    <a:pt x="74" y="26"/>
                  </a:lnTo>
                  <a:lnTo>
                    <a:pt x="50" y="55"/>
                  </a:lnTo>
                  <a:lnTo>
                    <a:pt x="74" y="81"/>
                  </a:lnTo>
                  <a:lnTo>
                    <a:pt x="43" y="69"/>
                  </a:lnTo>
                  <a:lnTo>
                    <a:pt x="37" y="110"/>
                  </a:lnTo>
                  <a:lnTo>
                    <a:pt x="30" y="69"/>
                  </a:lnTo>
                  <a:lnTo>
                    <a:pt x="0" y="81"/>
                  </a:lnTo>
                  <a:lnTo>
                    <a:pt x="23" y="55"/>
                  </a:lnTo>
                  <a:lnTo>
                    <a:pt x="0" y="26"/>
                  </a:lnTo>
                </a:path>
              </a:pathLst>
            </a:custGeom>
            <a:solidFill>
              <a:srgbClr val="F9F9F9"/>
            </a:solidFill>
            <a:ln w="9525" cap="rnd">
              <a:noFill/>
              <a:round/>
              <a:headEnd/>
              <a:tailEnd/>
            </a:ln>
            <a:effectLst/>
          </p:spPr>
          <p:txBody>
            <a:bodyPr/>
            <a:lstStyle/>
            <a:p>
              <a:pPr>
                <a:defRPr/>
              </a:pPr>
              <a:endParaRPr lang="en-US">
                <a:latin typeface="Times New Roman" pitchFamily="-65" charset="0"/>
              </a:endParaRPr>
            </a:p>
          </p:txBody>
        </p:sp>
      </p:grpSp>
    </p:spTree>
    <p:extLst>
      <p:ext uri="{BB962C8B-B14F-4D97-AF65-F5344CB8AC3E}">
        <p14:creationId xmlns:p14="http://schemas.microsoft.com/office/powerpoint/2010/main" val="9290427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 id="2147483663" r:id="rId13"/>
    <p:sldLayoutId id="2147483664" r:id="rId14"/>
  </p:sldLayoutIdLst>
  <p:hf hdr="0"/>
  <p:txStyles>
    <p:titleStyle>
      <a:lvl1pPr algn="l" defTabSz="914400" rtl="0" eaLnBrk="1" latinLnBrk="0" hangingPunct="1">
        <a:spcBef>
          <a:spcPct val="0"/>
        </a:spcBef>
        <a:buNone/>
        <a:defRPr sz="30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bigdatawg.nist.gov/home.php"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bigdatawg.nist.gov/V2_output_docs.php"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www.nosql-database.org/"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33.jpeg"/><Relationship Id="rId5" Type="http://schemas.openxmlformats.org/officeDocument/2006/relationships/image" Target="../media/image32.png"/><Relationship Id="rId4" Type="http://schemas.openxmlformats.org/officeDocument/2006/relationships/image" Target="../media/image31.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23.xml"/><Relationship Id="rId1" Type="http://schemas.openxmlformats.org/officeDocument/2006/relationships/slideLayout" Target="../slideLayouts/slideLayout13.xml"/><Relationship Id="rId6" Type="http://schemas.openxmlformats.org/officeDocument/2006/relationships/image" Target="../media/image38.emf"/><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gartner.com/smarterwithgartner/top-trends-in-the-gartner-hype-cycle-for-emerging-technologies-2017/" TargetMode="External"/><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hyperlink" Target="https://www.kaggle.com/" TargetMode="External"/><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xml"/><Relationship Id="rId1" Type="http://schemas.openxmlformats.org/officeDocument/2006/relationships/tags" Target="../tags/tag1.xml"/><Relationship Id="rId4" Type="http://schemas.openxmlformats.org/officeDocument/2006/relationships/notesSlide" Target="../notesSlides/notesSlide2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slide" Target="slide2.xml"/></Relationships>
</file>

<file path=ppt/slides/_rels/slide7.xml.rels><?xml version="1.0" encoding="UTF-8" standalone="yes"?>
<Relationships xmlns="http://schemas.openxmlformats.org/package/2006/relationships"><Relationship Id="rId3" Type="http://schemas.openxmlformats.org/officeDocument/2006/relationships/hyperlink" Target="https://www.gartner.com/smarterwithgartner/top-trends-in-the-gartner-hype-cycle-for-emerging-technologies-2017/" TargetMode="External"/><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8" Type="http://schemas.openxmlformats.org/officeDocument/2006/relationships/tags" Target="../tags/tag10.xml"/><Relationship Id="rId13" Type="http://schemas.openxmlformats.org/officeDocument/2006/relationships/tags" Target="../tags/tag15.xml"/><Relationship Id="rId18" Type="http://schemas.openxmlformats.org/officeDocument/2006/relationships/notesSlide" Target="../notesSlides/notesSlide29.xml"/><Relationship Id="rId3" Type="http://schemas.openxmlformats.org/officeDocument/2006/relationships/tags" Target="../tags/tag5.xml"/><Relationship Id="rId7" Type="http://schemas.openxmlformats.org/officeDocument/2006/relationships/tags" Target="../tags/tag9.xml"/><Relationship Id="rId12" Type="http://schemas.openxmlformats.org/officeDocument/2006/relationships/tags" Target="../tags/tag14.xml"/><Relationship Id="rId17" Type="http://schemas.openxmlformats.org/officeDocument/2006/relationships/slideLayout" Target="../slideLayouts/slideLayout13.xml"/><Relationship Id="rId2" Type="http://schemas.openxmlformats.org/officeDocument/2006/relationships/tags" Target="../tags/tag4.xml"/><Relationship Id="rId16" Type="http://schemas.openxmlformats.org/officeDocument/2006/relationships/tags" Target="../tags/tag18.xml"/><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tags" Target="../tags/tag13.xml"/><Relationship Id="rId5" Type="http://schemas.openxmlformats.org/officeDocument/2006/relationships/tags" Target="../tags/tag7.xml"/><Relationship Id="rId15" Type="http://schemas.openxmlformats.org/officeDocument/2006/relationships/tags" Target="../tags/tag17.xml"/><Relationship Id="rId10" Type="http://schemas.openxmlformats.org/officeDocument/2006/relationships/tags" Target="../tags/tag12.xml"/><Relationship Id="rId19" Type="http://schemas.openxmlformats.org/officeDocument/2006/relationships/image" Target="../media/image51.gif"/><Relationship Id="rId4" Type="http://schemas.openxmlformats.org/officeDocument/2006/relationships/tags" Target="../tags/tag6.xml"/><Relationship Id="rId9" Type="http://schemas.openxmlformats.org/officeDocument/2006/relationships/tags" Target="../tags/tag11.xml"/><Relationship Id="rId14" Type="http://schemas.openxmlformats.org/officeDocument/2006/relationships/tags" Target="../tags/tag16.xml"/></Relationships>
</file>

<file path=ppt/slides/_rels/slide71.xml.rels><?xml version="1.0" encoding="UTF-8" standalone="yes"?>
<Relationships xmlns="http://schemas.openxmlformats.org/package/2006/relationships"><Relationship Id="rId8" Type="http://schemas.openxmlformats.org/officeDocument/2006/relationships/tags" Target="../tags/tag26.xml"/><Relationship Id="rId13" Type="http://schemas.openxmlformats.org/officeDocument/2006/relationships/image" Target="../media/image53.png"/><Relationship Id="rId3" Type="http://schemas.openxmlformats.org/officeDocument/2006/relationships/tags" Target="../tags/tag21.xml"/><Relationship Id="rId7" Type="http://schemas.openxmlformats.org/officeDocument/2006/relationships/tags" Target="../tags/tag25.xml"/><Relationship Id="rId12" Type="http://schemas.openxmlformats.org/officeDocument/2006/relationships/image" Target="../media/image52.png"/><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tags" Target="../tags/tag24.xml"/><Relationship Id="rId11" Type="http://schemas.openxmlformats.org/officeDocument/2006/relationships/hyperlink" Target="https://www.google.com/url?sa=i&amp;rct=j&amp;q=&amp;esrc=s&amp;source=images&amp;cd=&amp;cad=rja&amp;uact=8&amp;ved=0ahUKEwi9vND34dzLAhUD6WMKHWO5BNsQjRwIBw&amp;url=https://azure.microsoft.com/en-us/services/data-lake-store/&amp;bvm=bv.117868183,d.cGc&amp;psig=AFQjCNETTWiW1LcX93YiByIxe26pUlIMpQ&amp;ust=1459027175939918" TargetMode="External"/><Relationship Id="rId5" Type="http://schemas.openxmlformats.org/officeDocument/2006/relationships/tags" Target="../tags/tag23.xml"/><Relationship Id="rId15" Type="http://schemas.openxmlformats.org/officeDocument/2006/relationships/image" Target="../media/image55.png"/><Relationship Id="rId10" Type="http://schemas.openxmlformats.org/officeDocument/2006/relationships/notesSlide" Target="../notesSlides/notesSlide30.xml"/><Relationship Id="rId4" Type="http://schemas.openxmlformats.org/officeDocument/2006/relationships/tags" Target="../tags/tag22.xml"/><Relationship Id="rId9" Type="http://schemas.openxmlformats.org/officeDocument/2006/relationships/slideLayout" Target="../slideLayouts/slideLayout13.xml"/><Relationship Id="rId14" Type="http://schemas.openxmlformats.org/officeDocument/2006/relationships/image" Target="../media/image54.png"/></Relationships>
</file>

<file path=ppt/slides/_rels/slide72.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13.xml"/><Relationship Id="rId6" Type="http://schemas.openxmlformats.org/officeDocument/2006/relationships/image" Target="../media/image38.emf"/><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slides/_rels/slide7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57.png"/><Relationship Id="rId7" Type="http://schemas.openxmlformats.org/officeDocument/2006/relationships/image" Target="../media/image61.png"/><Relationship Id="rId2" Type="http://schemas.openxmlformats.org/officeDocument/2006/relationships/notesSlide" Target="../notesSlides/notesSlide33.xml"/><Relationship Id="rId1" Type="http://schemas.openxmlformats.org/officeDocument/2006/relationships/slideLayout" Target="../slideLayouts/slideLayout12.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 Id="rId9" Type="http://schemas.openxmlformats.org/officeDocument/2006/relationships/image" Target="../media/image63.png"/></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3" Type="http://schemas.openxmlformats.org/officeDocument/2006/relationships/hyperlink" Target="http://hortonworks.com/"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hyperlink" Target="http://hortonworks.com/hdp" TargetMode="External"/><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hyperlink" Target="https://www.cloudera.com/downloads/quickstart_vms/5-13.htm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hyperlink" Target="https://www.cloudera.com/downloads/quickstart_vms/5-13.html"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69.wmf"/><Relationship Id="rId4" Type="http://schemas.openxmlformats.org/officeDocument/2006/relationships/oleObject" Target="../embeddings/oleObject1.bin"/></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71.sv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73.svg"/><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75.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hyperlink" Target="https://www.rd-alliance.org/bof-data-properties-economic-goods-rda-12th-plenary-meeting" TargetMode="External"/><Relationship Id="rId2" Type="http://schemas.openxmlformats.org/officeDocument/2006/relationships/hyperlink" Target="http://ec.europa.eu/research/participants/portal/desktop/en/opportunities/h2020/topics/ict-13-2018-2019.html" TargetMode="Externa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76.emf"/><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Picture 5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53747" y="4998198"/>
            <a:ext cx="3785028" cy="1877374"/>
          </a:xfrm>
          <a:prstGeom prst="rect">
            <a:avLst/>
          </a:prstGeom>
        </p:spPr>
      </p:pic>
      <p:sp>
        <p:nvSpPr>
          <p:cNvPr id="3" name="Content Placeholder 2"/>
          <p:cNvSpPr>
            <a:spLocks noGrp="1"/>
          </p:cNvSpPr>
          <p:nvPr>
            <p:ph idx="1"/>
          </p:nvPr>
        </p:nvSpPr>
        <p:spPr>
          <a:xfrm>
            <a:off x="3307646" y="4626007"/>
            <a:ext cx="2449315" cy="727203"/>
          </a:xfrm>
        </p:spPr>
        <p:txBody>
          <a:bodyPr>
            <a:noAutofit/>
          </a:bodyPr>
          <a:lstStyle/>
          <a:p>
            <a:pPr marL="0" indent="0">
              <a:buNone/>
            </a:pPr>
            <a:r>
              <a:rPr lang="en-US" sz="1800" dirty="0"/>
              <a:t>Yuri Demchenko, UvA</a:t>
            </a:r>
          </a:p>
        </p:txBody>
      </p:sp>
      <p:pic>
        <p:nvPicPr>
          <p:cNvPr id="1026" name="Picture 2" descr="http://chasopys.ua/static/media/cache/04/ed/04ed77ec5f11ca18f8526fb4ecd9cd44.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69987" y="-18322"/>
            <a:ext cx="2156791" cy="1617594"/>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2559950" y="5730913"/>
            <a:ext cx="1524281" cy="771558"/>
            <a:chOff x="2188911" y="5410601"/>
            <a:chExt cx="2610290" cy="1371470"/>
          </a:xfrm>
        </p:grpSpPr>
        <p:sp>
          <p:nvSpPr>
            <p:cNvPr id="12" name="Cloud 11"/>
            <p:cNvSpPr/>
            <p:nvPr/>
          </p:nvSpPr>
          <p:spPr>
            <a:xfrm>
              <a:off x="2188911" y="5410601"/>
              <a:ext cx="2610290" cy="1371470"/>
            </a:xfrm>
            <a:prstGeom prst="cloud">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00">
                <a:latin typeface="+mj-lt"/>
              </a:endParaRPr>
            </a:p>
          </p:txBody>
        </p:sp>
        <p:sp>
          <p:nvSpPr>
            <p:cNvPr id="13" name="Oval 12"/>
            <p:cNvSpPr/>
            <p:nvPr/>
          </p:nvSpPr>
          <p:spPr>
            <a:xfrm>
              <a:off x="4346989" y="5854197"/>
              <a:ext cx="201742" cy="167511"/>
            </a:xfrm>
            <a:prstGeom prst="ellips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300" dirty="0">
                  <a:solidFill>
                    <a:schemeClr val="tx1"/>
                  </a:solidFill>
                  <a:latin typeface="+mj-lt"/>
                </a:rPr>
                <a:t>CN</a:t>
              </a:r>
            </a:p>
          </p:txBody>
        </p:sp>
        <p:cxnSp>
          <p:nvCxnSpPr>
            <p:cNvPr id="14" name="Straight Connector 13"/>
            <p:cNvCxnSpPr>
              <a:stCxn id="23" idx="6"/>
              <a:endCxn id="13" idx="1"/>
            </p:cNvCxnSpPr>
            <p:nvPr/>
          </p:nvCxnSpPr>
          <p:spPr>
            <a:xfrm>
              <a:off x="4014258" y="5761077"/>
              <a:ext cx="362276" cy="117651"/>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20" idx="7"/>
              <a:endCxn id="13" idx="3"/>
            </p:cNvCxnSpPr>
            <p:nvPr/>
          </p:nvCxnSpPr>
          <p:spPr>
            <a:xfrm flipV="1">
              <a:off x="4105157" y="5997176"/>
              <a:ext cx="271377" cy="2619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Oval 15"/>
            <p:cNvSpPr/>
            <p:nvPr/>
          </p:nvSpPr>
          <p:spPr>
            <a:xfrm>
              <a:off x="2468424" y="6019987"/>
              <a:ext cx="201742" cy="167511"/>
            </a:xfrm>
            <a:prstGeom prst="ellips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300" dirty="0">
                  <a:solidFill>
                    <a:schemeClr val="tx1"/>
                  </a:solidFill>
                  <a:latin typeface="+mj-lt"/>
                </a:rPr>
                <a:t>CN</a:t>
              </a:r>
            </a:p>
          </p:txBody>
        </p:sp>
        <p:sp>
          <p:nvSpPr>
            <p:cNvPr id="17" name="Oval 16"/>
            <p:cNvSpPr/>
            <p:nvPr/>
          </p:nvSpPr>
          <p:spPr>
            <a:xfrm>
              <a:off x="2905018" y="6305752"/>
              <a:ext cx="201742" cy="167511"/>
            </a:xfrm>
            <a:prstGeom prst="ellips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300" dirty="0">
                  <a:solidFill>
                    <a:schemeClr val="tx1"/>
                  </a:solidFill>
                  <a:latin typeface="+mj-lt"/>
                </a:rPr>
                <a:t>CN</a:t>
              </a:r>
            </a:p>
          </p:txBody>
        </p:sp>
        <p:sp>
          <p:nvSpPr>
            <p:cNvPr id="18" name="Oval 17"/>
            <p:cNvSpPr/>
            <p:nvPr/>
          </p:nvSpPr>
          <p:spPr>
            <a:xfrm>
              <a:off x="3169708" y="6047772"/>
              <a:ext cx="201742" cy="167511"/>
            </a:xfrm>
            <a:prstGeom prst="ellips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300" dirty="0">
                  <a:solidFill>
                    <a:schemeClr val="tx1"/>
                  </a:solidFill>
                  <a:latin typeface="+mj-lt"/>
                </a:rPr>
                <a:t>CN</a:t>
              </a:r>
            </a:p>
          </p:txBody>
        </p:sp>
        <p:sp>
          <p:nvSpPr>
            <p:cNvPr id="19" name="Oval 18"/>
            <p:cNvSpPr/>
            <p:nvPr/>
          </p:nvSpPr>
          <p:spPr>
            <a:xfrm>
              <a:off x="3419766" y="6408897"/>
              <a:ext cx="201742" cy="167511"/>
            </a:xfrm>
            <a:prstGeom prst="ellips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300" dirty="0">
                  <a:solidFill>
                    <a:schemeClr val="tx1"/>
                  </a:solidFill>
                  <a:latin typeface="+mj-lt"/>
                </a:rPr>
                <a:t>CN</a:t>
              </a:r>
            </a:p>
          </p:txBody>
        </p:sp>
        <p:sp>
          <p:nvSpPr>
            <p:cNvPr id="20" name="Oval 19"/>
            <p:cNvSpPr/>
            <p:nvPr/>
          </p:nvSpPr>
          <p:spPr>
            <a:xfrm>
              <a:off x="3932960" y="6234589"/>
              <a:ext cx="201742" cy="167511"/>
            </a:xfrm>
            <a:prstGeom prst="ellips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300" dirty="0">
                  <a:solidFill>
                    <a:schemeClr val="tx1"/>
                  </a:solidFill>
                  <a:latin typeface="+mj-lt"/>
                </a:rPr>
                <a:t>CN</a:t>
              </a:r>
            </a:p>
          </p:txBody>
        </p:sp>
        <p:sp>
          <p:nvSpPr>
            <p:cNvPr id="21" name="Oval 20"/>
            <p:cNvSpPr/>
            <p:nvPr/>
          </p:nvSpPr>
          <p:spPr>
            <a:xfrm>
              <a:off x="3616665" y="5982669"/>
              <a:ext cx="201742" cy="167511"/>
            </a:xfrm>
            <a:prstGeom prst="ellips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300" dirty="0">
                  <a:solidFill>
                    <a:schemeClr val="tx1"/>
                  </a:solidFill>
                  <a:latin typeface="+mj-lt"/>
                </a:rPr>
                <a:t>CN</a:t>
              </a:r>
            </a:p>
          </p:txBody>
        </p:sp>
        <p:sp>
          <p:nvSpPr>
            <p:cNvPr id="22" name="Oval 21"/>
            <p:cNvSpPr/>
            <p:nvPr/>
          </p:nvSpPr>
          <p:spPr>
            <a:xfrm>
              <a:off x="3338958" y="5695867"/>
              <a:ext cx="201742" cy="167511"/>
            </a:xfrm>
            <a:prstGeom prst="ellips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300" dirty="0">
                  <a:solidFill>
                    <a:schemeClr val="tx1"/>
                  </a:solidFill>
                  <a:latin typeface="+mj-lt"/>
                </a:rPr>
                <a:t>CN</a:t>
              </a:r>
            </a:p>
          </p:txBody>
        </p:sp>
        <p:sp>
          <p:nvSpPr>
            <p:cNvPr id="23" name="Oval 22"/>
            <p:cNvSpPr/>
            <p:nvPr/>
          </p:nvSpPr>
          <p:spPr>
            <a:xfrm>
              <a:off x="3812516" y="5677322"/>
              <a:ext cx="201742" cy="167511"/>
            </a:xfrm>
            <a:prstGeom prst="ellips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300" dirty="0">
                  <a:solidFill>
                    <a:schemeClr val="tx1"/>
                  </a:solidFill>
                  <a:latin typeface="+mj-lt"/>
                </a:rPr>
                <a:t>CN</a:t>
              </a:r>
            </a:p>
          </p:txBody>
        </p:sp>
        <p:sp>
          <p:nvSpPr>
            <p:cNvPr id="24" name="Oval 23"/>
            <p:cNvSpPr/>
            <p:nvPr/>
          </p:nvSpPr>
          <p:spPr>
            <a:xfrm>
              <a:off x="2469745" y="6305752"/>
              <a:ext cx="201742" cy="167511"/>
            </a:xfrm>
            <a:prstGeom prst="ellips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300" dirty="0">
                  <a:solidFill>
                    <a:schemeClr val="tx1"/>
                  </a:solidFill>
                  <a:latin typeface="+mj-lt"/>
                </a:rPr>
                <a:t>CN</a:t>
              </a:r>
            </a:p>
          </p:txBody>
        </p:sp>
        <p:sp>
          <p:nvSpPr>
            <p:cNvPr id="25" name="Oval 24"/>
            <p:cNvSpPr/>
            <p:nvPr/>
          </p:nvSpPr>
          <p:spPr>
            <a:xfrm>
              <a:off x="2920580" y="5784067"/>
              <a:ext cx="201742" cy="167511"/>
            </a:xfrm>
            <a:prstGeom prst="ellips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300" dirty="0">
                  <a:solidFill>
                    <a:schemeClr val="tx1"/>
                  </a:solidFill>
                  <a:latin typeface="+mj-lt"/>
                </a:rPr>
                <a:t>CN</a:t>
              </a:r>
            </a:p>
          </p:txBody>
        </p:sp>
        <p:cxnSp>
          <p:nvCxnSpPr>
            <p:cNvPr id="26" name="Straight Connector 25"/>
            <p:cNvCxnSpPr>
              <a:endCxn id="17" idx="1"/>
            </p:cNvCxnSpPr>
            <p:nvPr/>
          </p:nvCxnSpPr>
          <p:spPr>
            <a:xfrm>
              <a:off x="2628644" y="6172532"/>
              <a:ext cx="305918" cy="157751"/>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endCxn id="18" idx="2"/>
            </p:cNvCxnSpPr>
            <p:nvPr/>
          </p:nvCxnSpPr>
          <p:spPr>
            <a:xfrm>
              <a:off x="2671487" y="6122164"/>
              <a:ext cx="498221" cy="936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endCxn id="18" idx="1"/>
            </p:cNvCxnSpPr>
            <p:nvPr/>
          </p:nvCxnSpPr>
          <p:spPr>
            <a:xfrm>
              <a:off x="3065225" y="5950617"/>
              <a:ext cx="134028" cy="121687"/>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endCxn id="21" idx="1"/>
            </p:cNvCxnSpPr>
            <p:nvPr/>
          </p:nvCxnSpPr>
          <p:spPr>
            <a:xfrm>
              <a:off x="3520637" y="5845477"/>
              <a:ext cx="125572" cy="16172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21" idx="5"/>
              <a:endCxn id="20" idx="1"/>
            </p:cNvCxnSpPr>
            <p:nvPr/>
          </p:nvCxnSpPr>
          <p:spPr>
            <a:xfrm>
              <a:off x="3788862" y="6125649"/>
              <a:ext cx="173642" cy="1334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8" idx="5"/>
              <a:endCxn id="19" idx="1"/>
            </p:cNvCxnSpPr>
            <p:nvPr/>
          </p:nvCxnSpPr>
          <p:spPr>
            <a:xfrm>
              <a:off x="3341905" y="6190752"/>
              <a:ext cx="107406" cy="242677"/>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7" idx="5"/>
              <a:endCxn id="19" idx="2"/>
            </p:cNvCxnSpPr>
            <p:nvPr/>
          </p:nvCxnSpPr>
          <p:spPr>
            <a:xfrm>
              <a:off x="3077215" y="6448731"/>
              <a:ext cx="342551" cy="4392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19" idx="6"/>
              <a:endCxn id="20" idx="3"/>
            </p:cNvCxnSpPr>
            <p:nvPr/>
          </p:nvCxnSpPr>
          <p:spPr>
            <a:xfrm flipV="1">
              <a:off x="3621508" y="6377568"/>
              <a:ext cx="340996" cy="11508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endCxn id="23" idx="2"/>
            </p:cNvCxnSpPr>
            <p:nvPr/>
          </p:nvCxnSpPr>
          <p:spPr>
            <a:xfrm>
              <a:off x="3544721" y="5761077"/>
              <a:ext cx="267795"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21" idx="6"/>
              <a:endCxn id="13" idx="2"/>
            </p:cNvCxnSpPr>
            <p:nvPr/>
          </p:nvCxnSpPr>
          <p:spPr>
            <a:xfrm flipV="1">
              <a:off x="3818407" y="5937952"/>
              <a:ext cx="528583" cy="1284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endCxn id="25" idx="2"/>
            </p:cNvCxnSpPr>
            <p:nvPr/>
          </p:nvCxnSpPr>
          <p:spPr>
            <a:xfrm flipV="1">
              <a:off x="2640213" y="5867822"/>
              <a:ext cx="280367" cy="16932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endCxn id="22" idx="2"/>
            </p:cNvCxnSpPr>
            <p:nvPr/>
          </p:nvCxnSpPr>
          <p:spPr>
            <a:xfrm flipV="1">
              <a:off x="3127810" y="5779622"/>
              <a:ext cx="211148" cy="70181"/>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endCxn id="21" idx="2"/>
            </p:cNvCxnSpPr>
            <p:nvPr/>
          </p:nvCxnSpPr>
          <p:spPr>
            <a:xfrm flipV="1">
              <a:off x="3371450" y="6066424"/>
              <a:ext cx="245215" cy="4996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21" idx="4"/>
              <a:endCxn id="19" idx="0"/>
            </p:cNvCxnSpPr>
            <p:nvPr/>
          </p:nvCxnSpPr>
          <p:spPr>
            <a:xfrm flipH="1">
              <a:off x="3520637" y="6150180"/>
              <a:ext cx="196899" cy="25871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endCxn id="17" idx="2"/>
            </p:cNvCxnSpPr>
            <p:nvPr/>
          </p:nvCxnSpPr>
          <p:spPr>
            <a:xfrm flipV="1">
              <a:off x="2672111" y="6389507"/>
              <a:ext cx="232907" cy="59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endCxn id="24" idx="0"/>
            </p:cNvCxnSpPr>
            <p:nvPr/>
          </p:nvCxnSpPr>
          <p:spPr>
            <a:xfrm>
              <a:off x="2551217" y="6187146"/>
              <a:ext cx="19400" cy="1186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18" idx="7"/>
              <a:endCxn id="23" idx="3"/>
            </p:cNvCxnSpPr>
            <p:nvPr/>
          </p:nvCxnSpPr>
          <p:spPr>
            <a:xfrm flipV="1">
              <a:off x="3341905" y="5820301"/>
              <a:ext cx="500155" cy="25200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endCxn id="18" idx="0"/>
            </p:cNvCxnSpPr>
            <p:nvPr/>
          </p:nvCxnSpPr>
          <p:spPr>
            <a:xfrm flipH="1">
              <a:off x="3270579" y="5859103"/>
              <a:ext cx="145253" cy="18867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a:endCxn id="17" idx="7"/>
            </p:cNvCxnSpPr>
            <p:nvPr/>
          </p:nvCxnSpPr>
          <p:spPr>
            <a:xfrm flipH="1">
              <a:off x="3077215" y="6197659"/>
              <a:ext cx="129013" cy="13262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stCxn id="23" idx="4"/>
              <a:endCxn id="20" idx="0"/>
            </p:cNvCxnSpPr>
            <p:nvPr/>
          </p:nvCxnSpPr>
          <p:spPr>
            <a:xfrm>
              <a:off x="3913387" y="5844833"/>
              <a:ext cx="120444" cy="38975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endCxn id="17" idx="0"/>
            </p:cNvCxnSpPr>
            <p:nvPr/>
          </p:nvCxnSpPr>
          <p:spPr>
            <a:xfrm>
              <a:off x="2997454" y="5946303"/>
              <a:ext cx="8435" cy="359449"/>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a:endCxn id="24" idx="7"/>
            </p:cNvCxnSpPr>
            <p:nvPr/>
          </p:nvCxnSpPr>
          <p:spPr>
            <a:xfrm flipH="1">
              <a:off x="2641943" y="5930228"/>
              <a:ext cx="319662" cy="40005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8" name="Group 47"/>
          <p:cNvGrpSpPr/>
          <p:nvPr/>
        </p:nvGrpSpPr>
        <p:grpSpPr>
          <a:xfrm>
            <a:off x="4308619" y="5533257"/>
            <a:ext cx="1244899" cy="787784"/>
            <a:chOff x="5355886" y="5283617"/>
            <a:chExt cx="1244899" cy="787784"/>
          </a:xfrm>
        </p:grpSpPr>
        <p:sp>
          <p:nvSpPr>
            <p:cNvPr id="49" name="Cloud 48"/>
            <p:cNvSpPr/>
            <p:nvPr/>
          </p:nvSpPr>
          <p:spPr>
            <a:xfrm flipV="1">
              <a:off x="5355886" y="5283617"/>
              <a:ext cx="1244899" cy="787784"/>
            </a:xfrm>
            <a:prstGeom prst="cloud">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00">
                <a:latin typeface="+mj-lt"/>
              </a:endParaRPr>
            </a:p>
          </p:txBody>
        </p:sp>
        <p:grpSp>
          <p:nvGrpSpPr>
            <p:cNvPr id="50" name="Group 49"/>
            <p:cNvGrpSpPr/>
            <p:nvPr/>
          </p:nvGrpSpPr>
          <p:grpSpPr>
            <a:xfrm>
              <a:off x="5511729" y="5466147"/>
              <a:ext cx="820008" cy="432667"/>
              <a:chOff x="5799932" y="5398334"/>
              <a:chExt cx="976433" cy="515203"/>
            </a:xfrm>
          </p:grpSpPr>
          <p:sp>
            <p:nvSpPr>
              <p:cNvPr id="51" name="Snip and Round Single Corner Rectangle 50"/>
              <p:cNvSpPr/>
              <p:nvPr/>
            </p:nvSpPr>
            <p:spPr>
              <a:xfrm>
                <a:off x="5799932" y="5593401"/>
                <a:ext cx="976433" cy="317992"/>
              </a:xfrm>
              <a:prstGeom prst="snipRoundRect">
                <a:avLst/>
              </a:prstGeom>
              <a:solidFill>
                <a:schemeClr val="bg1">
                  <a:lumMod val="8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100">
                  <a:latin typeface="+mj-lt"/>
                </a:endParaRPr>
              </a:p>
            </p:txBody>
          </p:sp>
          <p:sp>
            <p:nvSpPr>
              <p:cNvPr id="52" name="Rectangle 51"/>
              <p:cNvSpPr/>
              <p:nvPr/>
            </p:nvSpPr>
            <p:spPr>
              <a:xfrm>
                <a:off x="5801995" y="5823154"/>
                <a:ext cx="974370" cy="90383"/>
              </a:xfrm>
              <a:prstGeom prst="rect">
                <a:avLst/>
              </a:prstGeom>
              <a:solidFill>
                <a:schemeClr val="bg1">
                  <a:lumMod val="7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a:p>
            </p:txBody>
          </p:sp>
          <p:sp>
            <p:nvSpPr>
              <p:cNvPr id="53" name="Flowchart: Internal Storage 52"/>
              <p:cNvSpPr/>
              <p:nvPr/>
            </p:nvSpPr>
            <p:spPr>
              <a:xfrm>
                <a:off x="5885616" y="5398334"/>
                <a:ext cx="253724" cy="287905"/>
              </a:xfrm>
              <a:prstGeom prst="flowChartInternalStorag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100">
                  <a:latin typeface="+mj-lt"/>
                </a:endParaRPr>
              </a:p>
            </p:txBody>
          </p:sp>
          <p:sp>
            <p:nvSpPr>
              <p:cNvPr id="54" name="Flowchart: Internal Storage 53"/>
              <p:cNvSpPr/>
              <p:nvPr/>
            </p:nvSpPr>
            <p:spPr>
              <a:xfrm>
                <a:off x="6406696" y="5476137"/>
                <a:ext cx="253724" cy="287905"/>
              </a:xfrm>
              <a:prstGeom prst="flowChartInternalStorag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100">
                  <a:latin typeface="+mj-lt"/>
                </a:endParaRPr>
              </a:p>
            </p:txBody>
          </p:sp>
          <p:sp>
            <p:nvSpPr>
              <p:cNvPr id="55" name="Flowchart: Internal Storage 54"/>
              <p:cNvSpPr/>
              <p:nvPr/>
            </p:nvSpPr>
            <p:spPr>
              <a:xfrm>
                <a:off x="6253640" y="5416345"/>
                <a:ext cx="253724" cy="287905"/>
              </a:xfrm>
              <a:prstGeom prst="flowChartInternalStorag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100">
                  <a:latin typeface="+mj-lt"/>
                </a:endParaRPr>
              </a:p>
            </p:txBody>
          </p:sp>
          <p:sp>
            <p:nvSpPr>
              <p:cNvPr id="56" name="Flowchart: Internal Storage 55"/>
              <p:cNvSpPr/>
              <p:nvPr/>
            </p:nvSpPr>
            <p:spPr>
              <a:xfrm>
                <a:off x="6042967" y="5484469"/>
                <a:ext cx="253724" cy="287905"/>
              </a:xfrm>
              <a:prstGeom prst="flowChartInternalStorage">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100">
                  <a:latin typeface="+mj-lt"/>
                </a:endParaRPr>
              </a:p>
            </p:txBody>
          </p:sp>
        </p:grpSp>
      </p:grpSp>
      <p:sp>
        <p:nvSpPr>
          <p:cNvPr id="58" name="Freeform 139"/>
          <p:cNvSpPr>
            <a:spLocks noEditPoints="1"/>
          </p:cNvSpPr>
          <p:nvPr/>
        </p:nvSpPr>
        <p:spPr bwMode="black">
          <a:xfrm>
            <a:off x="1846885" y="4941402"/>
            <a:ext cx="1240742" cy="885841"/>
          </a:xfrm>
          <a:custGeom>
            <a:avLst/>
            <a:gdLst>
              <a:gd name="T0" fmla="*/ 1232 w 3162"/>
              <a:gd name="T1" fmla="*/ 548 h 2150"/>
              <a:gd name="T2" fmla="*/ 1114 w 3162"/>
              <a:gd name="T3" fmla="*/ 859 h 2150"/>
              <a:gd name="T4" fmla="*/ 746 w 3162"/>
              <a:gd name="T5" fmla="*/ 895 h 2150"/>
              <a:gd name="T6" fmla="*/ 549 w 3162"/>
              <a:gd name="T7" fmla="*/ 925 h 2150"/>
              <a:gd name="T8" fmla="*/ 862 w 3162"/>
              <a:gd name="T9" fmla="*/ 348 h 2150"/>
              <a:gd name="T10" fmla="*/ 1240 w 3162"/>
              <a:gd name="T11" fmla="*/ 502 h 2150"/>
              <a:gd name="T12" fmla="*/ 725 w 3162"/>
              <a:gd name="T13" fmla="*/ 1177 h 2150"/>
              <a:gd name="T14" fmla="*/ 560 w 3162"/>
              <a:gd name="T15" fmla="*/ 929 h 2150"/>
              <a:gd name="T16" fmla="*/ 592 w 3162"/>
              <a:gd name="T17" fmla="*/ 942 h 2150"/>
              <a:gd name="T18" fmla="*/ 779 w 3162"/>
              <a:gd name="T19" fmla="*/ 1124 h 2150"/>
              <a:gd name="T20" fmla="*/ 1229 w 3162"/>
              <a:gd name="T21" fmla="*/ 555 h 2150"/>
              <a:gd name="T22" fmla="*/ 2213 w 3162"/>
              <a:gd name="T23" fmla="*/ 1670 h 2150"/>
              <a:gd name="T24" fmla="*/ 2168 w 3162"/>
              <a:gd name="T25" fmla="*/ 1483 h 2150"/>
              <a:gd name="T26" fmla="*/ 2454 w 3162"/>
              <a:gd name="T27" fmla="*/ 1382 h 2150"/>
              <a:gd name="T28" fmla="*/ 2658 w 3162"/>
              <a:gd name="T29" fmla="*/ 1554 h 2150"/>
              <a:gd name="T30" fmla="*/ 2367 w 3162"/>
              <a:gd name="T31" fmla="*/ 1746 h 2150"/>
              <a:gd name="T32" fmla="*/ 2609 w 3162"/>
              <a:gd name="T33" fmla="*/ 1544 h 2150"/>
              <a:gd name="T34" fmla="*/ 2301 w 3162"/>
              <a:gd name="T35" fmla="*/ 1388 h 2150"/>
              <a:gd name="T36" fmla="*/ 2293 w 3162"/>
              <a:gd name="T37" fmla="*/ 1645 h 2150"/>
              <a:gd name="T38" fmla="*/ 2456 w 3162"/>
              <a:gd name="T39" fmla="*/ 1656 h 2150"/>
              <a:gd name="T40" fmla="*/ 2490 w 3162"/>
              <a:gd name="T41" fmla="*/ 1720 h 2150"/>
              <a:gd name="T42" fmla="*/ 2538 w 3162"/>
              <a:gd name="T43" fmla="*/ 1520 h 2150"/>
              <a:gd name="T44" fmla="*/ 2229 w 3162"/>
              <a:gd name="T45" fmla="*/ 1507 h 2150"/>
              <a:gd name="T46" fmla="*/ 2175 w 3162"/>
              <a:gd name="T47" fmla="*/ 1470 h 2150"/>
              <a:gd name="T48" fmla="*/ 3161 w 3162"/>
              <a:gd name="T49" fmla="*/ 1198 h 2150"/>
              <a:gd name="T50" fmla="*/ 2691 w 3162"/>
              <a:gd name="T51" fmla="*/ 1251 h 2150"/>
              <a:gd name="T52" fmla="*/ 2744 w 3162"/>
              <a:gd name="T53" fmla="*/ 1098 h 2150"/>
              <a:gd name="T54" fmla="*/ 2784 w 3162"/>
              <a:gd name="T55" fmla="*/ 1091 h 2150"/>
              <a:gd name="T56" fmla="*/ 2784 w 3162"/>
              <a:gd name="T57" fmla="*/ 1091 h 2150"/>
              <a:gd name="T58" fmla="*/ 2677 w 3162"/>
              <a:gd name="T59" fmla="*/ 1503 h 2150"/>
              <a:gd name="T60" fmla="*/ 3081 w 3162"/>
              <a:gd name="T61" fmla="*/ 1322 h 2150"/>
              <a:gd name="T62" fmla="*/ 779 w 3162"/>
              <a:gd name="T63" fmla="*/ 1123 h 2150"/>
              <a:gd name="T64" fmla="*/ 600 w 3162"/>
              <a:gd name="T65" fmla="*/ 1445 h 2150"/>
              <a:gd name="T66" fmla="*/ 594 w 3162"/>
              <a:gd name="T67" fmla="*/ 1563 h 2150"/>
              <a:gd name="T68" fmla="*/ 779 w 3162"/>
              <a:gd name="T69" fmla="*/ 1123 h 2150"/>
              <a:gd name="T70" fmla="*/ 394 w 3162"/>
              <a:gd name="T71" fmla="*/ 1456 h 2150"/>
              <a:gd name="T72" fmla="*/ 394 w 3162"/>
              <a:gd name="T73" fmla="*/ 1456 h 2150"/>
              <a:gd name="T74" fmla="*/ 730 w 3162"/>
              <a:gd name="T75" fmla="*/ 1147 h 2150"/>
              <a:gd name="T76" fmla="*/ 730 w 3162"/>
              <a:gd name="T77" fmla="*/ 1147 h 2150"/>
              <a:gd name="T78" fmla="*/ 2090 w 3162"/>
              <a:gd name="T79" fmla="*/ 1387 h 2150"/>
              <a:gd name="T80" fmla="*/ 1909 w 3162"/>
              <a:gd name="T81" fmla="*/ 1116 h 2150"/>
              <a:gd name="T82" fmla="*/ 1360 w 3162"/>
              <a:gd name="T83" fmla="*/ 1038 h 2150"/>
              <a:gd name="T84" fmla="*/ 1643 w 3162"/>
              <a:gd name="T85" fmla="*/ 608 h 2150"/>
              <a:gd name="T86" fmla="*/ 1700 w 3162"/>
              <a:gd name="T87" fmla="*/ 181 h 2150"/>
              <a:gd name="T88" fmla="*/ 2216 w 3162"/>
              <a:gd name="T89" fmla="*/ 631 h 2150"/>
              <a:gd name="T90" fmla="*/ 2245 w 3162"/>
              <a:gd name="T91" fmla="*/ 712 h 2150"/>
              <a:gd name="T92" fmla="*/ 2066 w 3162"/>
              <a:gd name="T93" fmla="*/ 1368 h 2150"/>
              <a:gd name="T94" fmla="*/ 1437 w 3162"/>
              <a:gd name="T95" fmla="*/ 1081 h 2150"/>
              <a:gd name="T96" fmla="*/ 1925 w 3162"/>
              <a:gd name="T97" fmla="*/ 1306 h 2150"/>
              <a:gd name="T98" fmla="*/ 1949 w 3162"/>
              <a:gd name="T99" fmla="*/ 1312 h 2150"/>
              <a:gd name="T100" fmla="*/ 1733 w 3162"/>
              <a:gd name="T101" fmla="*/ 1818 h 2150"/>
              <a:gd name="T102" fmla="*/ 1651 w 3162"/>
              <a:gd name="T103" fmla="*/ 1364 h 2150"/>
              <a:gd name="T104" fmla="*/ 1962 w 3162"/>
              <a:gd name="T105" fmla="*/ 1484 h 2150"/>
              <a:gd name="T106" fmla="*/ 1934 w 3162"/>
              <a:gd name="T107" fmla="*/ 1843 h 2150"/>
              <a:gd name="T108" fmla="*/ 2150 w 3162"/>
              <a:gd name="T109" fmla="*/ 1690 h 2150"/>
              <a:gd name="T110" fmla="*/ 1978 w 3162"/>
              <a:gd name="T111" fmla="*/ 1496 h 2150"/>
              <a:gd name="T112" fmla="*/ 893 w 3162"/>
              <a:gd name="T113" fmla="*/ 1047 h 2150"/>
              <a:gd name="T114" fmla="*/ 1229 w 3162"/>
              <a:gd name="T115" fmla="*/ 1432 h 2150"/>
              <a:gd name="T116" fmla="*/ 1097 w 3162"/>
              <a:gd name="T117" fmla="*/ 1406 h 2150"/>
              <a:gd name="T118" fmla="*/ 693 w 3162"/>
              <a:gd name="T119" fmla="*/ 1380 h 2150"/>
              <a:gd name="T120" fmla="*/ 785 w 3162"/>
              <a:gd name="T121" fmla="*/ 1842 h 2150"/>
              <a:gd name="T122" fmla="*/ 1229 w 3162"/>
              <a:gd name="T123" fmla="*/ 1990 h 2150"/>
              <a:gd name="T124" fmla="*/ 1520 w 3162"/>
              <a:gd name="T125" fmla="*/ 1266 h 2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62" h="2150">
                <a:moveTo>
                  <a:pt x="762" y="1139"/>
                </a:moveTo>
                <a:cubicBezTo>
                  <a:pt x="766" y="1135"/>
                  <a:pt x="770" y="1131"/>
                  <a:pt x="775" y="1127"/>
                </a:cubicBezTo>
                <a:cubicBezTo>
                  <a:pt x="774" y="1127"/>
                  <a:pt x="774" y="1127"/>
                  <a:pt x="774" y="1128"/>
                </a:cubicBezTo>
                <a:cubicBezTo>
                  <a:pt x="770" y="1131"/>
                  <a:pt x="766" y="1135"/>
                  <a:pt x="762" y="1139"/>
                </a:cubicBezTo>
                <a:close/>
                <a:moveTo>
                  <a:pt x="1275" y="447"/>
                </a:moveTo>
                <a:cubicBezTo>
                  <a:pt x="1258" y="479"/>
                  <a:pt x="1243" y="513"/>
                  <a:pt x="1232" y="548"/>
                </a:cubicBezTo>
                <a:cubicBezTo>
                  <a:pt x="1232" y="548"/>
                  <a:pt x="1232" y="548"/>
                  <a:pt x="1232" y="548"/>
                </a:cubicBezTo>
                <a:cubicBezTo>
                  <a:pt x="1108" y="636"/>
                  <a:pt x="1108" y="636"/>
                  <a:pt x="1108" y="636"/>
                </a:cubicBezTo>
                <a:cubicBezTo>
                  <a:pt x="1145" y="696"/>
                  <a:pt x="1150" y="767"/>
                  <a:pt x="1127" y="830"/>
                </a:cubicBezTo>
                <a:cubicBezTo>
                  <a:pt x="1196" y="861"/>
                  <a:pt x="1196" y="861"/>
                  <a:pt x="1196" y="861"/>
                </a:cubicBezTo>
                <a:cubicBezTo>
                  <a:pt x="1197" y="873"/>
                  <a:pt x="1199" y="886"/>
                  <a:pt x="1201" y="899"/>
                </a:cubicBezTo>
                <a:cubicBezTo>
                  <a:pt x="1114" y="859"/>
                  <a:pt x="1114" y="859"/>
                  <a:pt x="1114" y="859"/>
                </a:cubicBezTo>
                <a:cubicBezTo>
                  <a:pt x="1098" y="888"/>
                  <a:pt x="1076" y="914"/>
                  <a:pt x="1048" y="934"/>
                </a:cubicBezTo>
                <a:cubicBezTo>
                  <a:pt x="1019" y="954"/>
                  <a:pt x="988" y="967"/>
                  <a:pt x="956" y="972"/>
                </a:cubicBezTo>
                <a:cubicBezTo>
                  <a:pt x="960" y="1019"/>
                  <a:pt x="960" y="1019"/>
                  <a:pt x="960" y="1019"/>
                </a:cubicBezTo>
                <a:cubicBezTo>
                  <a:pt x="950" y="1022"/>
                  <a:pt x="939" y="1026"/>
                  <a:pt x="929" y="1031"/>
                </a:cubicBezTo>
                <a:cubicBezTo>
                  <a:pt x="923" y="975"/>
                  <a:pt x="923" y="975"/>
                  <a:pt x="923" y="975"/>
                </a:cubicBezTo>
                <a:cubicBezTo>
                  <a:pt x="857" y="977"/>
                  <a:pt x="791" y="949"/>
                  <a:pt x="746" y="895"/>
                </a:cubicBezTo>
                <a:cubicBezTo>
                  <a:pt x="642" y="969"/>
                  <a:pt x="642" y="969"/>
                  <a:pt x="642" y="969"/>
                </a:cubicBezTo>
                <a:cubicBezTo>
                  <a:pt x="632" y="963"/>
                  <a:pt x="622" y="957"/>
                  <a:pt x="612" y="951"/>
                </a:cubicBezTo>
                <a:cubicBezTo>
                  <a:pt x="727" y="869"/>
                  <a:pt x="727" y="869"/>
                  <a:pt x="727" y="869"/>
                </a:cubicBezTo>
                <a:cubicBezTo>
                  <a:pt x="690" y="809"/>
                  <a:pt x="685" y="737"/>
                  <a:pt x="708" y="675"/>
                </a:cubicBezTo>
                <a:cubicBezTo>
                  <a:pt x="540" y="598"/>
                  <a:pt x="540" y="598"/>
                  <a:pt x="540" y="598"/>
                </a:cubicBezTo>
                <a:cubicBezTo>
                  <a:pt x="498" y="702"/>
                  <a:pt x="499" y="821"/>
                  <a:pt x="549" y="925"/>
                </a:cubicBezTo>
                <a:cubicBezTo>
                  <a:pt x="524" y="918"/>
                  <a:pt x="500" y="913"/>
                  <a:pt x="476" y="910"/>
                </a:cubicBezTo>
                <a:cubicBezTo>
                  <a:pt x="454" y="849"/>
                  <a:pt x="444" y="782"/>
                  <a:pt x="450" y="713"/>
                </a:cubicBezTo>
                <a:cubicBezTo>
                  <a:pt x="471" y="455"/>
                  <a:pt x="698" y="263"/>
                  <a:pt x="957" y="284"/>
                </a:cubicBezTo>
                <a:cubicBezTo>
                  <a:pt x="1085" y="295"/>
                  <a:pt x="1197" y="356"/>
                  <a:pt x="1275" y="447"/>
                </a:cubicBezTo>
                <a:close/>
                <a:moveTo>
                  <a:pt x="880" y="532"/>
                </a:moveTo>
                <a:cubicBezTo>
                  <a:pt x="862" y="348"/>
                  <a:pt x="862" y="348"/>
                  <a:pt x="862" y="348"/>
                </a:cubicBezTo>
                <a:cubicBezTo>
                  <a:pt x="799" y="356"/>
                  <a:pt x="736" y="380"/>
                  <a:pt x="681" y="420"/>
                </a:cubicBezTo>
                <a:cubicBezTo>
                  <a:pt x="625" y="460"/>
                  <a:pt x="582" y="511"/>
                  <a:pt x="553" y="569"/>
                </a:cubicBezTo>
                <a:cubicBezTo>
                  <a:pt x="722" y="645"/>
                  <a:pt x="722" y="645"/>
                  <a:pt x="722" y="645"/>
                </a:cubicBezTo>
                <a:cubicBezTo>
                  <a:pt x="737" y="617"/>
                  <a:pt x="760" y="591"/>
                  <a:pt x="788" y="570"/>
                </a:cubicBezTo>
                <a:cubicBezTo>
                  <a:pt x="816" y="550"/>
                  <a:pt x="848" y="537"/>
                  <a:pt x="880" y="532"/>
                </a:cubicBezTo>
                <a:close/>
                <a:moveTo>
                  <a:pt x="1240" y="502"/>
                </a:moveTo>
                <a:cubicBezTo>
                  <a:pt x="1155" y="392"/>
                  <a:pt x="1025" y="338"/>
                  <a:pt x="895" y="345"/>
                </a:cubicBezTo>
                <a:cubicBezTo>
                  <a:pt x="912" y="529"/>
                  <a:pt x="912" y="529"/>
                  <a:pt x="912" y="529"/>
                </a:cubicBezTo>
                <a:cubicBezTo>
                  <a:pt x="979" y="527"/>
                  <a:pt x="1045" y="555"/>
                  <a:pt x="1090" y="610"/>
                </a:cubicBezTo>
                <a:lnTo>
                  <a:pt x="1240" y="502"/>
                </a:lnTo>
                <a:close/>
                <a:moveTo>
                  <a:pt x="741" y="1160"/>
                </a:moveTo>
                <a:cubicBezTo>
                  <a:pt x="735" y="1166"/>
                  <a:pt x="730" y="1172"/>
                  <a:pt x="725" y="1177"/>
                </a:cubicBezTo>
                <a:cubicBezTo>
                  <a:pt x="730" y="1172"/>
                  <a:pt x="735" y="1166"/>
                  <a:pt x="741" y="1160"/>
                </a:cubicBezTo>
                <a:close/>
                <a:moveTo>
                  <a:pt x="742" y="1158"/>
                </a:moveTo>
                <a:cubicBezTo>
                  <a:pt x="747" y="1153"/>
                  <a:pt x="752" y="1148"/>
                  <a:pt x="757" y="1143"/>
                </a:cubicBezTo>
                <a:cubicBezTo>
                  <a:pt x="752" y="1148"/>
                  <a:pt x="747" y="1153"/>
                  <a:pt x="742" y="1158"/>
                </a:cubicBezTo>
                <a:close/>
                <a:moveTo>
                  <a:pt x="549" y="926"/>
                </a:moveTo>
                <a:cubicBezTo>
                  <a:pt x="553" y="927"/>
                  <a:pt x="557" y="928"/>
                  <a:pt x="560" y="929"/>
                </a:cubicBezTo>
                <a:cubicBezTo>
                  <a:pt x="557" y="928"/>
                  <a:pt x="553" y="927"/>
                  <a:pt x="549" y="925"/>
                </a:cubicBezTo>
                <a:cubicBezTo>
                  <a:pt x="549" y="925"/>
                  <a:pt x="549" y="925"/>
                  <a:pt x="549" y="926"/>
                </a:cubicBezTo>
                <a:close/>
                <a:moveTo>
                  <a:pt x="592" y="942"/>
                </a:moveTo>
                <a:cubicBezTo>
                  <a:pt x="599" y="945"/>
                  <a:pt x="605" y="948"/>
                  <a:pt x="611" y="951"/>
                </a:cubicBezTo>
                <a:cubicBezTo>
                  <a:pt x="612" y="951"/>
                  <a:pt x="612" y="951"/>
                  <a:pt x="612" y="951"/>
                </a:cubicBezTo>
                <a:cubicBezTo>
                  <a:pt x="605" y="948"/>
                  <a:pt x="599" y="945"/>
                  <a:pt x="592" y="942"/>
                </a:cubicBezTo>
                <a:close/>
                <a:moveTo>
                  <a:pt x="642" y="969"/>
                </a:moveTo>
                <a:cubicBezTo>
                  <a:pt x="644" y="970"/>
                  <a:pt x="646" y="972"/>
                  <a:pt x="648" y="973"/>
                </a:cubicBezTo>
                <a:cubicBezTo>
                  <a:pt x="646" y="971"/>
                  <a:pt x="644" y="970"/>
                  <a:pt x="642" y="969"/>
                </a:cubicBezTo>
                <a:close/>
                <a:moveTo>
                  <a:pt x="775" y="1127"/>
                </a:moveTo>
                <a:cubicBezTo>
                  <a:pt x="777" y="1125"/>
                  <a:pt x="779" y="1124"/>
                  <a:pt x="781" y="1122"/>
                </a:cubicBezTo>
                <a:cubicBezTo>
                  <a:pt x="780" y="1122"/>
                  <a:pt x="779" y="1123"/>
                  <a:pt x="779" y="1124"/>
                </a:cubicBezTo>
                <a:cubicBezTo>
                  <a:pt x="777" y="1125"/>
                  <a:pt x="776" y="1126"/>
                  <a:pt x="775" y="1127"/>
                </a:cubicBezTo>
                <a:close/>
                <a:moveTo>
                  <a:pt x="960" y="1019"/>
                </a:moveTo>
                <a:cubicBezTo>
                  <a:pt x="967" y="1016"/>
                  <a:pt x="974" y="1014"/>
                  <a:pt x="982" y="1012"/>
                </a:cubicBezTo>
                <a:cubicBezTo>
                  <a:pt x="974" y="1014"/>
                  <a:pt x="967" y="1016"/>
                  <a:pt x="960" y="1019"/>
                </a:cubicBezTo>
                <a:close/>
                <a:moveTo>
                  <a:pt x="1220" y="583"/>
                </a:moveTo>
                <a:cubicBezTo>
                  <a:pt x="1223" y="574"/>
                  <a:pt x="1226" y="564"/>
                  <a:pt x="1229" y="555"/>
                </a:cubicBezTo>
                <a:cubicBezTo>
                  <a:pt x="1226" y="564"/>
                  <a:pt x="1223" y="574"/>
                  <a:pt x="1220" y="583"/>
                </a:cubicBezTo>
                <a:close/>
                <a:moveTo>
                  <a:pt x="2658" y="1554"/>
                </a:moveTo>
                <a:cubicBezTo>
                  <a:pt x="2648" y="1634"/>
                  <a:pt x="2604" y="1709"/>
                  <a:pt x="2530" y="1755"/>
                </a:cubicBezTo>
                <a:cubicBezTo>
                  <a:pt x="2425" y="1820"/>
                  <a:pt x="2294" y="1807"/>
                  <a:pt x="2205" y="1732"/>
                </a:cubicBezTo>
                <a:cubicBezTo>
                  <a:pt x="2209" y="1711"/>
                  <a:pt x="2212" y="1689"/>
                  <a:pt x="2213" y="1667"/>
                </a:cubicBezTo>
                <a:cubicBezTo>
                  <a:pt x="2213" y="1668"/>
                  <a:pt x="2213" y="1669"/>
                  <a:pt x="2213" y="1670"/>
                </a:cubicBezTo>
                <a:cubicBezTo>
                  <a:pt x="2224" y="1682"/>
                  <a:pt x="2236" y="1694"/>
                  <a:pt x="2249" y="1703"/>
                </a:cubicBezTo>
                <a:cubicBezTo>
                  <a:pt x="2290" y="1643"/>
                  <a:pt x="2290" y="1643"/>
                  <a:pt x="2290" y="1643"/>
                </a:cubicBezTo>
                <a:cubicBezTo>
                  <a:pt x="2252" y="1614"/>
                  <a:pt x="2227" y="1568"/>
                  <a:pt x="2228" y="1517"/>
                </a:cubicBezTo>
                <a:cubicBezTo>
                  <a:pt x="2183" y="1514"/>
                  <a:pt x="2183" y="1514"/>
                  <a:pt x="2183" y="1514"/>
                </a:cubicBezTo>
                <a:cubicBezTo>
                  <a:pt x="2184" y="1516"/>
                  <a:pt x="2185" y="1518"/>
                  <a:pt x="2186" y="1520"/>
                </a:cubicBezTo>
                <a:cubicBezTo>
                  <a:pt x="2181" y="1507"/>
                  <a:pt x="2175" y="1495"/>
                  <a:pt x="2168" y="1483"/>
                </a:cubicBezTo>
                <a:cubicBezTo>
                  <a:pt x="2171" y="1488"/>
                  <a:pt x="2173" y="1492"/>
                  <a:pt x="2175" y="1497"/>
                </a:cubicBezTo>
                <a:cubicBezTo>
                  <a:pt x="2230" y="1501"/>
                  <a:pt x="2230" y="1501"/>
                  <a:pt x="2230" y="1501"/>
                </a:cubicBezTo>
                <a:cubicBezTo>
                  <a:pt x="2233" y="1477"/>
                  <a:pt x="2241" y="1455"/>
                  <a:pt x="2253" y="1436"/>
                </a:cubicBezTo>
                <a:cubicBezTo>
                  <a:pt x="2293" y="1416"/>
                  <a:pt x="2330" y="1393"/>
                  <a:pt x="2365" y="1366"/>
                </a:cubicBezTo>
                <a:cubicBezTo>
                  <a:pt x="2374" y="1365"/>
                  <a:pt x="2384" y="1365"/>
                  <a:pt x="2394" y="1365"/>
                </a:cubicBezTo>
                <a:cubicBezTo>
                  <a:pt x="2416" y="1367"/>
                  <a:pt x="2436" y="1373"/>
                  <a:pt x="2454" y="1382"/>
                </a:cubicBezTo>
                <a:cubicBezTo>
                  <a:pt x="2454" y="1382"/>
                  <a:pt x="2453" y="1381"/>
                  <a:pt x="2453" y="1380"/>
                </a:cubicBezTo>
                <a:cubicBezTo>
                  <a:pt x="2473" y="1418"/>
                  <a:pt x="2500" y="1451"/>
                  <a:pt x="2532" y="1480"/>
                </a:cubicBezTo>
                <a:cubicBezTo>
                  <a:pt x="2536" y="1493"/>
                  <a:pt x="2538" y="1508"/>
                  <a:pt x="2538" y="1523"/>
                </a:cubicBezTo>
                <a:cubicBezTo>
                  <a:pt x="2599" y="1527"/>
                  <a:pt x="2599" y="1527"/>
                  <a:pt x="2599" y="1527"/>
                </a:cubicBezTo>
                <a:cubicBezTo>
                  <a:pt x="2599" y="1527"/>
                  <a:pt x="2599" y="1527"/>
                  <a:pt x="2599" y="1527"/>
                </a:cubicBezTo>
                <a:cubicBezTo>
                  <a:pt x="2618" y="1538"/>
                  <a:pt x="2638" y="1547"/>
                  <a:pt x="2658" y="1554"/>
                </a:cubicBezTo>
                <a:close/>
                <a:moveTo>
                  <a:pt x="2475" y="1727"/>
                </a:moveTo>
                <a:cubicBezTo>
                  <a:pt x="2443" y="1662"/>
                  <a:pt x="2443" y="1662"/>
                  <a:pt x="2443" y="1662"/>
                </a:cubicBezTo>
                <a:cubicBezTo>
                  <a:pt x="2422" y="1671"/>
                  <a:pt x="2397" y="1676"/>
                  <a:pt x="2372" y="1674"/>
                </a:cubicBezTo>
                <a:cubicBezTo>
                  <a:pt x="2347" y="1672"/>
                  <a:pt x="2323" y="1664"/>
                  <a:pt x="2303" y="1652"/>
                </a:cubicBezTo>
                <a:cubicBezTo>
                  <a:pt x="2262" y="1712"/>
                  <a:pt x="2262" y="1712"/>
                  <a:pt x="2262" y="1712"/>
                </a:cubicBezTo>
                <a:cubicBezTo>
                  <a:pt x="2293" y="1732"/>
                  <a:pt x="2328" y="1744"/>
                  <a:pt x="2367" y="1746"/>
                </a:cubicBezTo>
                <a:cubicBezTo>
                  <a:pt x="2405" y="1749"/>
                  <a:pt x="2442" y="1742"/>
                  <a:pt x="2475" y="1727"/>
                </a:cubicBezTo>
                <a:close/>
                <a:moveTo>
                  <a:pt x="2609" y="1544"/>
                </a:moveTo>
                <a:cubicBezTo>
                  <a:pt x="2536" y="1539"/>
                  <a:pt x="2536" y="1539"/>
                  <a:pt x="2536" y="1539"/>
                </a:cubicBezTo>
                <a:cubicBezTo>
                  <a:pt x="2530" y="1589"/>
                  <a:pt x="2500" y="1632"/>
                  <a:pt x="2458" y="1655"/>
                </a:cubicBezTo>
                <a:cubicBezTo>
                  <a:pt x="2490" y="1720"/>
                  <a:pt x="2490" y="1720"/>
                  <a:pt x="2490" y="1720"/>
                </a:cubicBezTo>
                <a:cubicBezTo>
                  <a:pt x="2554" y="1686"/>
                  <a:pt x="2601" y="1621"/>
                  <a:pt x="2609" y="1544"/>
                </a:cubicBezTo>
                <a:close/>
                <a:moveTo>
                  <a:pt x="2278" y="1319"/>
                </a:moveTo>
                <a:cubicBezTo>
                  <a:pt x="2278" y="1319"/>
                  <a:pt x="2278" y="1319"/>
                  <a:pt x="2278" y="1319"/>
                </a:cubicBezTo>
                <a:moveTo>
                  <a:pt x="2268" y="1324"/>
                </a:moveTo>
                <a:cubicBezTo>
                  <a:pt x="2268" y="1324"/>
                  <a:pt x="2268" y="1324"/>
                  <a:pt x="2268" y="1324"/>
                </a:cubicBezTo>
                <a:moveTo>
                  <a:pt x="2301" y="1388"/>
                </a:moveTo>
                <a:cubicBezTo>
                  <a:pt x="2301" y="1388"/>
                  <a:pt x="2301" y="1388"/>
                  <a:pt x="2301" y="1388"/>
                </a:cubicBezTo>
                <a:moveTo>
                  <a:pt x="2312" y="1382"/>
                </a:moveTo>
                <a:cubicBezTo>
                  <a:pt x="2312" y="1382"/>
                  <a:pt x="2312" y="1382"/>
                  <a:pt x="2312" y="1382"/>
                </a:cubicBezTo>
                <a:moveTo>
                  <a:pt x="2303" y="1652"/>
                </a:moveTo>
                <a:cubicBezTo>
                  <a:pt x="2303" y="1652"/>
                  <a:pt x="2303" y="1652"/>
                  <a:pt x="2303" y="1652"/>
                </a:cubicBezTo>
                <a:moveTo>
                  <a:pt x="2293" y="1645"/>
                </a:moveTo>
                <a:cubicBezTo>
                  <a:pt x="2293" y="1645"/>
                  <a:pt x="2293" y="1645"/>
                  <a:pt x="2293" y="1645"/>
                </a:cubicBezTo>
                <a:moveTo>
                  <a:pt x="2256" y="1707"/>
                </a:moveTo>
                <a:cubicBezTo>
                  <a:pt x="2256" y="1707"/>
                  <a:pt x="2256" y="1707"/>
                  <a:pt x="2256" y="1707"/>
                </a:cubicBezTo>
                <a:moveTo>
                  <a:pt x="2266" y="1713"/>
                </a:moveTo>
                <a:cubicBezTo>
                  <a:pt x="2266" y="1713"/>
                  <a:pt x="2266" y="1713"/>
                  <a:pt x="2266" y="1713"/>
                </a:cubicBezTo>
                <a:moveTo>
                  <a:pt x="2456" y="1656"/>
                </a:moveTo>
                <a:cubicBezTo>
                  <a:pt x="2456" y="1656"/>
                  <a:pt x="2456" y="1656"/>
                  <a:pt x="2456" y="1656"/>
                </a:cubicBezTo>
                <a:moveTo>
                  <a:pt x="2446" y="1661"/>
                </a:moveTo>
                <a:cubicBezTo>
                  <a:pt x="2446" y="1661"/>
                  <a:pt x="2446" y="1661"/>
                  <a:pt x="2446" y="1661"/>
                </a:cubicBezTo>
                <a:moveTo>
                  <a:pt x="2479" y="1725"/>
                </a:moveTo>
                <a:cubicBezTo>
                  <a:pt x="2479" y="1725"/>
                  <a:pt x="2479" y="1725"/>
                  <a:pt x="2479" y="1725"/>
                </a:cubicBezTo>
                <a:moveTo>
                  <a:pt x="2490" y="1720"/>
                </a:moveTo>
                <a:cubicBezTo>
                  <a:pt x="2490" y="1720"/>
                  <a:pt x="2490" y="1720"/>
                  <a:pt x="2490" y="1720"/>
                </a:cubicBezTo>
                <a:moveTo>
                  <a:pt x="2610" y="1536"/>
                </a:moveTo>
                <a:cubicBezTo>
                  <a:pt x="2610" y="1536"/>
                  <a:pt x="2610" y="1536"/>
                  <a:pt x="2610" y="1536"/>
                </a:cubicBezTo>
                <a:moveTo>
                  <a:pt x="2610" y="1524"/>
                </a:moveTo>
                <a:cubicBezTo>
                  <a:pt x="2610" y="1524"/>
                  <a:pt x="2610" y="1524"/>
                  <a:pt x="2610" y="1524"/>
                </a:cubicBezTo>
                <a:moveTo>
                  <a:pt x="2538" y="1520"/>
                </a:moveTo>
                <a:cubicBezTo>
                  <a:pt x="2538" y="1520"/>
                  <a:pt x="2538" y="1520"/>
                  <a:pt x="2538" y="1520"/>
                </a:cubicBezTo>
                <a:moveTo>
                  <a:pt x="2538" y="1532"/>
                </a:moveTo>
                <a:cubicBezTo>
                  <a:pt x="2538" y="1532"/>
                  <a:pt x="2538" y="1532"/>
                  <a:pt x="2538" y="1532"/>
                </a:cubicBezTo>
                <a:moveTo>
                  <a:pt x="2229" y="1519"/>
                </a:moveTo>
                <a:cubicBezTo>
                  <a:pt x="2229" y="1519"/>
                  <a:pt x="2229" y="1519"/>
                  <a:pt x="2229" y="1519"/>
                </a:cubicBezTo>
                <a:moveTo>
                  <a:pt x="2229" y="1507"/>
                </a:moveTo>
                <a:cubicBezTo>
                  <a:pt x="2229" y="1507"/>
                  <a:pt x="2229" y="1507"/>
                  <a:pt x="2229" y="1507"/>
                </a:cubicBezTo>
                <a:moveTo>
                  <a:pt x="2158" y="1503"/>
                </a:moveTo>
                <a:cubicBezTo>
                  <a:pt x="2158" y="1503"/>
                  <a:pt x="2158" y="1503"/>
                  <a:pt x="2158" y="1503"/>
                </a:cubicBezTo>
                <a:moveTo>
                  <a:pt x="2157" y="1515"/>
                </a:moveTo>
                <a:cubicBezTo>
                  <a:pt x="2157" y="1515"/>
                  <a:pt x="2157" y="1515"/>
                  <a:pt x="2157" y="1515"/>
                </a:cubicBezTo>
                <a:moveTo>
                  <a:pt x="2198" y="1462"/>
                </a:moveTo>
                <a:cubicBezTo>
                  <a:pt x="2190" y="1465"/>
                  <a:pt x="2182" y="1468"/>
                  <a:pt x="2175" y="1470"/>
                </a:cubicBezTo>
                <a:cubicBezTo>
                  <a:pt x="2182" y="1468"/>
                  <a:pt x="2190" y="1465"/>
                  <a:pt x="2198" y="1462"/>
                </a:cubicBezTo>
                <a:close/>
                <a:moveTo>
                  <a:pt x="2424" y="1315"/>
                </a:moveTo>
                <a:cubicBezTo>
                  <a:pt x="2425" y="1314"/>
                  <a:pt x="2426" y="1313"/>
                  <a:pt x="2427" y="1312"/>
                </a:cubicBezTo>
                <a:cubicBezTo>
                  <a:pt x="2425" y="1315"/>
                  <a:pt x="2423" y="1317"/>
                  <a:pt x="2421" y="1319"/>
                </a:cubicBezTo>
                <a:cubicBezTo>
                  <a:pt x="2422" y="1318"/>
                  <a:pt x="2423" y="1317"/>
                  <a:pt x="2424" y="1315"/>
                </a:cubicBezTo>
                <a:close/>
                <a:moveTo>
                  <a:pt x="3161" y="1198"/>
                </a:moveTo>
                <a:cubicBezTo>
                  <a:pt x="3161" y="1407"/>
                  <a:pt x="2991" y="1576"/>
                  <a:pt x="2782" y="1575"/>
                </a:cubicBezTo>
                <a:cubicBezTo>
                  <a:pt x="2615" y="1575"/>
                  <a:pt x="2474" y="1466"/>
                  <a:pt x="2424" y="1315"/>
                </a:cubicBezTo>
                <a:cubicBezTo>
                  <a:pt x="2440" y="1300"/>
                  <a:pt x="2456" y="1284"/>
                  <a:pt x="2470" y="1267"/>
                </a:cubicBezTo>
                <a:cubicBezTo>
                  <a:pt x="2470" y="1268"/>
                  <a:pt x="2469" y="1269"/>
                  <a:pt x="2469" y="1270"/>
                </a:cubicBezTo>
                <a:cubicBezTo>
                  <a:pt x="2479" y="1314"/>
                  <a:pt x="2499" y="1356"/>
                  <a:pt x="2526" y="1393"/>
                </a:cubicBezTo>
                <a:cubicBezTo>
                  <a:pt x="2691" y="1251"/>
                  <a:pt x="2691" y="1251"/>
                  <a:pt x="2691" y="1251"/>
                </a:cubicBezTo>
                <a:cubicBezTo>
                  <a:pt x="2679" y="1230"/>
                  <a:pt x="2674" y="1206"/>
                  <a:pt x="2678" y="1182"/>
                </a:cubicBezTo>
                <a:cubicBezTo>
                  <a:pt x="2560" y="1141"/>
                  <a:pt x="2560" y="1141"/>
                  <a:pt x="2560" y="1141"/>
                </a:cubicBezTo>
                <a:cubicBezTo>
                  <a:pt x="2567" y="1128"/>
                  <a:pt x="2574" y="1115"/>
                  <a:pt x="2580" y="1102"/>
                </a:cubicBezTo>
                <a:cubicBezTo>
                  <a:pt x="2580" y="1103"/>
                  <a:pt x="2579" y="1104"/>
                  <a:pt x="2579" y="1105"/>
                </a:cubicBezTo>
                <a:cubicBezTo>
                  <a:pt x="2691" y="1144"/>
                  <a:pt x="2691" y="1144"/>
                  <a:pt x="2691" y="1144"/>
                </a:cubicBezTo>
                <a:cubicBezTo>
                  <a:pt x="2703" y="1123"/>
                  <a:pt x="2722" y="1107"/>
                  <a:pt x="2744" y="1098"/>
                </a:cubicBezTo>
                <a:cubicBezTo>
                  <a:pt x="2703" y="884"/>
                  <a:pt x="2703" y="884"/>
                  <a:pt x="2703" y="884"/>
                </a:cubicBezTo>
                <a:cubicBezTo>
                  <a:pt x="2682" y="890"/>
                  <a:pt x="2662" y="897"/>
                  <a:pt x="2642" y="907"/>
                </a:cubicBezTo>
                <a:cubicBezTo>
                  <a:pt x="2646" y="886"/>
                  <a:pt x="2649" y="865"/>
                  <a:pt x="2650" y="844"/>
                </a:cubicBezTo>
                <a:cubicBezTo>
                  <a:pt x="2692" y="828"/>
                  <a:pt x="2737" y="819"/>
                  <a:pt x="2784" y="819"/>
                </a:cubicBezTo>
                <a:cubicBezTo>
                  <a:pt x="2993" y="820"/>
                  <a:pt x="3162" y="989"/>
                  <a:pt x="3161" y="1198"/>
                </a:cubicBezTo>
                <a:close/>
                <a:moveTo>
                  <a:pt x="2784" y="1091"/>
                </a:moveTo>
                <a:cubicBezTo>
                  <a:pt x="2795" y="1091"/>
                  <a:pt x="2807" y="1092"/>
                  <a:pt x="2818" y="1096"/>
                </a:cubicBezTo>
                <a:cubicBezTo>
                  <a:pt x="2830" y="1100"/>
                  <a:pt x="2840" y="1106"/>
                  <a:pt x="2850" y="1114"/>
                </a:cubicBezTo>
                <a:cubicBezTo>
                  <a:pt x="3014" y="971"/>
                  <a:pt x="3014" y="971"/>
                  <a:pt x="3014" y="971"/>
                </a:cubicBezTo>
                <a:cubicBezTo>
                  <a:pt x="2980" y="937"/>
                  <a:pt x="2938" y="909"/>
                  <a:pt x="2889" y="892"/>
                </a:cubicBezTo>
                <a:cubicBezTo>
                  <a:pt x="2841" y="875"/>
                  <a:pt x="2791" y="871"/>
                  <a:pt x="2743" y="877"/>
                </a:cubicBezTo>
                <a:lnTo>
                  <a:pt x="2784" y="1091"/>
                </a:lnTo>
                <a:close/>
                <a:moveTo>
                  <a:pt x="2824" y="1518"/>
                </a:moveTo>
                <a:cubicBezTo>
                  <a:pt x="2783" y="1304"/>
                  <a:pt x="2783" y="1304"/>
                  <a:pt x="2783" y="1304"/>
                </a:cubicBezTo>
                <a:cubicBezTo>
                  <a:pt x="2772" y="1304"/>
                  <a:pt x="2760" y="1302"/>
                  <a:pt x="2748" y="1298"/>
                </a:cubicBezTo>
                <a:cubicBezTo>
                  <a:pt x="2737" y="1294"/>
                  <a:pt x="2726" y="1288"/>
                  <a:pt x="2717" y="1281"/>
                </a:cubicBezTo>
                <a:cubicBezTo>
                  <a:pt x="2553" y="1423"/>
                  <a:pt x="2553" y="1423"/>
                  <a:pt x="2553" y="1423"/>
                </a:cubicBezTo>
                <a:cubicBezTo>
                  <a:pt x="2586" y="1458"/>
                  <a:pt x="2629" y="1486"/>
                  <a:pt x="2677" y="1503"/>
                </a:cubicBezTo>
                <a:cubicBezTo>
                  <a:pt x="2726" y="1519"/>
                  <a:pt x="2776" y="1524"/>
                  <a:pt x="2824" y="1518"/>
                </a:cubicBezTo>
                <a:close/>
                <a:moveTo>
                  <a:pt x="3081" y="1322"/>
                </a:moveTo>
                <a:cubicBezTo>
                  <a:pt x="2876" y="1251"/>
                  <a:pt x="2876" y="1251"/>
                  <a:pt x="2876" y="1251"/>
                </a:cubicBezTo>
                <a:cubicBezTo>
                  <a:pt x="2864" y="1272"/>
                  <a:pt x="2845" y="1288"/>
                  <a:pt x="2823" y="1296"/>
                </a:cubicBezTo>
                <a:cubicBezTo>
                  <a:pt x="2864" y="1510"/>
                  <a:pt x="2864" y="1510"/>
                  <a:pt x="2864" y="1510"/>
                </a:cubicBezTo>
                <a:cubicBezTo>
                  <a:pt x="2959" y="1486"/>
                  <a:pt x="3041" y="1418"/>
                  <a:pt x="3081" y="1322"/>
                </a:cubicBezTo>
                <a:close/>
                <a:moveTo>
                  <a:pt x="3095" y="1284"/>
                </a:moveTo>
                <a:cubicBezTo>
                  <a:pt x="3123" y="1184"/>
                  <a:pt x="3100" y="1080"/>
                  <a:pt x="3041" y="1002"/>
                </a:cubicBezTo>
                <a:cubicBezTo>
                  <a:pt x="2876" y="1144"/>
                  <a:pt x="2876" y="1144"/>
                  <a:pt x="2876" y="1144"/>
                </a:cubicBezTo>
                <a:cubicBezTo>
                  <a:pt x="2888" y="1164"/>
                  <a:pt x="2892" y="1188"/>
                  <a:pt x="2889" y="1213"/>
                </a:cubicBezTo>
                <a:lnTo>
                  <a:pt x="3095" y="1284"/>
                </a:lnTo>
                <a:close/>
                <a:moveTo>
                  <a:pt x="779" y="1123"/>
                </a:moveTo>
                <a:cubicBezTo>
                  <a:pt x="753" y="1146"/>
                  <a:pt x="729" y="1171"/>
                  <a:pt x="708" y="1198"/>
                </a:cubicBezTo>
                <a:cubicBezTo>
                  <a:pt x="597" y="1245"/>
                  <a:pt x="597" y="1245"/>
                  <a:pt x="597" y="1245"/>
                </a:cubicBezTo>
                <a:cubicBezTo>
                  <a:pt x="610" y="1288"/>
                  <a:pt x="605" y="1337"/>
                  <a:pt x="580" y="1378"/>
                </a:cubicBezTo>
                <a:cubicBezTo>
                  <a:pt x="609" y="1400"/>
                  <a:pt x="609" y="1400"/>
                  <a:pt x="609" y="1400"/>
                </a:cubicBezTo>
                <a:cubicBezTo>
                  <a:pt x="610" y="1399"/>
                  <a:pt x="610" y="1398"/>
                  <a:pt x="611" y="1396"/>
                </a:cubicBezTo>
                <a:cubicBezTo>
                  <a:pt x="606" y="1412"/>
                  <a:pt x="603" y="1429"/>
                  <a:pt x="600" y="1445"/>
                </a:cubicBezTo>
                <a:cubicBezTo>
                  <a:pt x="600" y="1444"/>
                  <a:pt x="601" y="1443"/>
                  <a:pt x="601" y="1442"/>
                </a:cubicBezTo>
                <a:cubicBezTo>
                  <a:pt x="557" y="1409"/>
                  <a:pt x="557" y="1409"/>
                  <a:pt x="557" y="1409"/>
                </a:cubicBezTo>
                <a:cubicBezTo>
                  <a:pt x="523" y="1444"/>
                  <a:pt x="478" y="1461"/>
                  <a:pt x="433" y="1461"/>
                </a:cubicBezTo>
                <a:cubicBezTo>
                  <a:pt x="413" y="1620"/>
                  <a:pt x="413" y="1620"/>
                  <a:pt x="413" y="1620"/>
                </a:cubicBezTo>
                <a:cubicBezTo>
                  <a:pt x="476" y="1625"/>
                  <a:pt x="539" y="1611"/>
                  <a:pt x="595" y="1579"/>
                </a:cubicBezTo>
                <a:cubicBezTo>
                  <a:pt x="595" y="1574"/>
                  <a:pt x="594" y="1569"/>
                  <a:pt x="594" y="1563"/>
                </a:cubicBezTo>
                <a:cubicBezTo>
                  <a:pt x="594" y="1565"/>
                  <a:pt x="594" y="1566"/>
                  <a:pt x="594" y="1567"/>
                </a:cubicBezTo>
                <a:cubicBezTo>
                  <a:pt x="596" y="1590"/>
                  <a:pt x="599" y="1613"/>
                  <a:pt x="603" y="1636"/>
                </a:cubicBezTo>
                <a:cubicBezTo>
                  <a:pt x="511" y="1682"/>
                  <a:pt x="401" y="1690"/>
                  <a:pt x="297" y="1650"/>
                </a:cubicBezTo>
                <a:cubicBezTo>
                  <a:pt x="99" y="1574"/>
                  <a:pt x="0" y="1352"/>
                  <a:pt x="76" y="1154"/>
                </a:cubicBezTo>
                <a:cubicBezTo>
                  <a:pt x="152" y="956"/>
                  <a:pt x="374" y="858"/>
                  <a:pt x="572" y="934"/>
                </a:cubicBezTo>
                <a:cubicBezTo>
                  <a:pt x="666" y="970"/>
                  <a:pt x="738" y="1039"/>
                  <a:pt x="779" y="1123"/>
                </a:cubicBezTo>
                <a:close/>
                <a:moveTo>
                  <a:pt x="124" y="1401"/>
                </a:moveTo>
                <a:cubicBezTo>
                  <a:pt x="272" y="1339"/>
                  <a:pt x="272" y="1339"/>
                  <a:pt x="272" y="1339"/>
                </a:cubicBezTo>
                <a:cubicBezTo>
                  <a:pt x="260" y="1295"/>
                  <a:pt x="265" y="1247"/>
                  <a:pt x="289" y="1206"/>
                </a:cubicBezTo>
                <a:cubicBezTo>
                  <a:pt x="161" y="1109"/>
                  <a:pt x="161" y="1109"/>
                  <a:pt x="161" y="1109"/>
                </a:cubicBezTo>
                <a:cubicBezTo>
                  <a:pt x="101" y="1197"/>
                  <a:pt x="91" y="1306"/>
                  <a:pt x="124" y="1401"/>
                </a:cubicBezTo>
                <a:close/>
                <a:moveTo>
                  <a:pt x="394" y="1456"/>
                </a:moveTo>
                <a:cubicBezTo>
                  <a:pt x="372" y="1451"/>
                  <a:pt x="351" y="1441"/>
                  <a:pt x="332" y="1427"/>
                </a:cubicBezTo>
                <a:cubicBezTo>
                  <a:pt x="313" y="1412"/>
                  <a:pt x="298" y="1394"/>
                  <a:pt x="287" y="1375"/>
                </a:cubicBezTo>
                <a:cubicBezTo>
                  <a:pt x="139" y="1437"/>
                  <a:pt x="139" y="1437"/>
                  <a:pt x="139" y="1437"/>
                </a:cubicBezTo>
                <a:cubicBezTo>
                  <a:pt x="161" y="1482"/>
                  <a:pt x="193" y="1522"/>
                  <a:pt x="235" y="1554"/>
                </a:cubicBezTo>
                <a:cubicBezTo>
                  <a:pt x="278" y="1586"/>
                  <a:pt x="325" y="1607"/>
                  <a:pt x="374" y="1616"/>
                </a:cubicBezTo>
                <a:lnTo>
                  <a:pt x="394" y="1456"/>
                </a:lnTo>
                <a:close/>
                <a:moveTo>
                  <a:pt x="457" y="963"/>
                </a:moveTo>
                <a:cubicBezTo>
                  <a:pt x="356" y="957"/>
                  <a:pt x="254" y="996"/>
                  <a:pt x="184" y="1078"/>
                </a:cubicBezTo>
                <a:cubicBezTo>
                  <a:pt x="312" y="1175"/>
                  <a:pt x="312" y="1175"/>
                  <a:pt x="312" y="1175"/>
                </a:cubicBezTo>
                <a:cubicBezTo>
                  <a:pt x="346" y="1140"/>
                  <a:pt x="391" y="1122"/>
                  <a:pt x="436" y="1123"/>
                </a:cubicBezTo>
                <a:lnTo>
                  <a:pt x="457" y="963"/>
                </a:lnTo>
                <a:close/>
                <a:moveTo>
                  <a:pt x="730" y="1147"/>
                </a:moveTo>
                <a:cubicBezTo>
                  <a:pt x="708" y="1102"/>
                  <a:pt x="676" y="1062"/>
                  <a:pt x="634" y="1030"/>
                </a:cubicBezTo>
                <a:cubicBezTo>
                  <a:pt x="591" y="997"/>
                  <a:pt x="544" y="977"/>
                  <a:pt x="495" y="968"/>
                </a:cubicBezTo>
                <a:cubicBezTo>
                  <a:pt x="475" y="1128"/>
                  <a:pt x="475" y="1128"/>
                  <a:pt x="475" y="1128"/>
                </a:cubicBezTo>
                <a:cubicBezTo>
                  <a:pt x="497" y="1133"/>
                  <a:pt x="518" y="1143"/>
                  <a:pt x="537" y="1157"/>
                </a:cubicBezTo>
                <a:cubicBezTo>
                  <a:pt x="556" y="1172"/>
                  <a:pt x="571" y="1189"/>
                  <a:pt x="582" y="1209"/>
                </a:cubicBezTo>
                <a:lnTo>
                  <a:pt x="730" y="1147"/>
                </a:lnTo>
                <a:close/>
                <a:moveTo>
                  <a:pt x="594" y="1552"/>
                </a:moveTo>
                <a:cubicBezTo>
                  <a:pt x="594" y="1552"/>
                  <a:pt x="594" y="1553"/>
                  <a:pt x="594" y="1553"/>
                </a:cubicBezTo>
                <a:cubicBezTo>
                  <a:pt x="594" y="1554"/>
                  <a:pt x="594" y="1554"/>
                  <a:pt x="594" y="1555"/>
                </a:cubicBezTo>
                <a:cubicBezTo>
                  <a:pt x="594" y="1554"/>
                  <a:pt x="594" y="1553"/>
                  <a:pt x="594" y="1552"/>
                </a:cubicBezTo>
                <a:close/>
                <a:moveTo>
                  <a:pt x="2163" y="1475"/>
                </a:moveTo>
                <a:cubicBezTo>
                  <a:pt x="2143" y="1441"/>
                  <a:pt x="2118" y="1412"/>
                  <a:pt x="2090" y="1387"/>
                </a:cubicBezTo>
                <a:cubicBezTo>
                  <a:pt x="2095" y="1392"/>
                  <a:pt x="2101" y="1397"/>
                  <a:pt x="2106" y="1402"/>
                </a:cubicBezTo>
                <a:cubicBezTo>
                  <a:pt x="2119" y="1398"/>
                  <a:pt x="2132" y="1394"/>
                  <a:pt x="2145" y="1389"/>
                </a:cubicBezTo>
                <a:cubicBezTo>
                  <a:pt x="2241" y="1354"/>
                  <a:pt x="2323" y="1298"/>
                  <a:pt x="2389" y="1228"/>
                </a:cubicBezTo>
                <a:cubicBezTo>
                  <a:pt x="2148" y="1028"/>
                  <a:pt x="2148" y="1028"/>
                  <a:pt x="2148" y="1028"/>
                </a:cubicBezTo>
                <a:cubicBezTo>
                  <a:pt x="2116" y="1057"/>
                  <a:pt x="2079" y="1080"/>
                  <a:pt x="2037" y="1096"/>
                </a:cubicBezTo>
                <a:cubicBezTo>
                  <a:pt x="1995" y="1111"/>
                  <a:pt x="1951" y="1118"/>
                  <a:pt x="1909" y="1116"/>
                </a:cubicBezTo>
                <a:cubicBezTo>
                  <a:pt x="1877" y="1300"/>
                  <a:pt x="1877" y="1300"/>
                  <a:pt x="1877" y="1300"/>
                </a:cubicBezTo>
                <a:cubicBezTo>
                  <a:pt x="1848" y="1298"/>
                  <a:pt x="1819" y="1300"/>
                  <a:pt x="1790" y="1305"/>
                </a:cubicBezTo>
                <a:cubicBezTo>
                  <a:pt x="1825" y="1102"/>
                  <a:pt x="1825" y="1102"/>
                  <a:pt x="1825" y="1102"/>
                </a:cubicBezTo>
                <a:cubicBezTo>
                  <a:pt x="1742" y="1076"/>
                  <a:pt x="1671" y="1019"/>
                  <a:pt x="1629" y="939"/>
                </a:cubicBezTo>
                <a:cubicBezTo>
                  <a:pt x="1360" y="1038"/>
                  <a:pt x="1360" y="1038"/>
                  <a:pt x="1360" y="1038"/>
                </a:cubicBezTo>
                <a:cubicBezTo>
                  <a:pt x="1360" y="1038"/>
                  <a:pt x="1360" y="1038"/>
                  <a:pt x="1360" y="1038"/>
                </a:cubicBezTo>
                <a:cubicBezTo>
                  <a:pt x="1316" y="1019"/>
                  <a:pt x="1270" y="1005"/>
                  <a:pt x="1223" y="997"/>
                </a:cubicBezTo>
                <a:cubicBezTo>
                  <a:pt x="1214" y="966"/>
                  <a:pt x="1207" y="933"/>
                  <a:pt x="1201" y="900"/>
                </a:cubicBezTo>
                <a:cubicBezTo>
                  <a:pt x="1138" y="502"/>
                  <a:pt x="1409" y="128"/>
                  <a:pt x="1807" y="64"/>
                </a:cubicBezTo>
                <a:cubicBezTo>
                  <a:pt x="2205" y="0"/>
                  <a:pt x="2580" y="272"/>
                  <a:pt x="2643" y="670"/>
                </a:cubicBezTo>
                <a:cubicBezTo>
                  <a:pt x="2700" y="1025"/>
                  <a:pt x="2491" y="1361"/>
                  <a:pt x="2163" y="1475"/>
                </a:cubicBezTo>
                <a:close/>
                <a:moveTo>
                  <a:pt x="1643" y="608"/>
                </a:moveTo>
                <a:cubicBezTo>
                  <a:pt x="1401" y="407"/>
                  <a:pt x="1401" y="407"/>
                  <a:pt x="1401" y="407"/>
                </a:cubicBezTo>
                <a:cubicBezTo>
                  <a:pt x="1288" y="564"/>
                  <a:pt x="1247" y="770"/>
                  <a:pt x="1305" y="967"/>
                </a:cubicBezTo>
                <a:cubicBezTo>
                  <a:pt x="1600" y="859"/>
                  <a:pt x="1600" y="859"/>
                  <a:pt x="1600" y="859"/>
                </a:cubicBezTo>
                <a:cubicBezTo>
                  <a:pt x="1579" y="771"/>
                  <a:pt x="1597" y="681"/>
                  <a:pt x="1643" y="608"/>
                </a:cubicBezTo>
                <a:close/>
                <a:moveTo>
                  <a:pt x="1989" y="145"/>
                </a:moveTo>
                <a:cubicBezTo>
                  <a:pt x="1894" y="135"/>
                  <a:pt x="1795" y="146"/>
                  <a:pt x="1700" y="181"/>
                </a:cubicBezTo>
                <a:cubicBezTo>
                  <a:pt x="1604" y="216"/>
                  <a:pt x="1522" y="272"/>
                  <a:pt x="1456" y="342"/>
                </a:cubicBezTo>
                <a:cubicBezTo>
                  <a:pt x="1697" y="542"/>
                  <a:pt x="1697" y="542"/>
                  <a:pt x="1697" y="542"/>
                </a:cubicBezTo>
                <a:cubicBezTo>
                  <a:pt x="1728" y="513"/>
                  <a:pt x="1765" y="490"/>
                  <a:pt x="1808" y="474"/>
                </a:cubicBezTo>
                <a:cubicBezTo>
                  <a:pt x="1850" y="459"/>
                  <a:pt x="1894" y="452"/>
                  <a:pt x="1936" y="454"/>
                </a:cubicBezTo>
                <a:lnTo>
                  <a:pt x="1989" y="145"/>
                </a:lnTo>
                <a:close/>
                <a:moveTo>
                  <a:pt x="2216" y="631"/>
                </a:moveTo>
                <a:cubicBezTo>
                  <a:pt x="2510" y="523"/>
                  <a:pt x="2510" y="523"/>
                  <a:pt x="2510" y="523"/>
                </a:cubicBezTo>
                <a:cubicBezTo>
                  <a:pt x="2427" y="335"/>
                  <a:pt x="2262" y="205"/>
                  <a:pt x="2073" y="159"/>
                </a:cubicBezTo>
                <a:cubicBezTo>
                  <a:pt x="2020" y="469"/>
                  <a:pt x="2020" y="469"/>
                  <a:pt x="2020" y="469"/>
                </a:cubicBezTo>
                <a:cubicBezTo>
                  <a:pt x="2102" y="494"/>
                  <a:pt x="2174" y="551"/>
                  <a:pt x="2216" y="631"/>
                </a:cubicBezTo>
                <a:close/>
                <a:moveTo>
                  <a:pt x="2539" y="603"/>
                </a:moveTo>
                <a:cubicBezTo>
                  <a:pt x="2245" y="712"/>
                  <a:pt x="2245" y="712"/>
                  <a:pt x="2245" y="712"/>
                </a:cubicBezTo>
                <a:cubicBezTo>
                  <a:pt x="2265" y="800"/>
                  <a:pt x="2248" y="890"/>
                  <a:pt x="2202" y="962"/>
                </a:cubicBezTo>
                <a:cubicBezTo>
                  <a:pt x="2443" y="1163"/>
                  <a:pt x="2443" y="1163"/>
                  <a:pt x="2443" y="1163"/>
                </a:cubicBezTo>
                <a:cubicBezTo>
                  <a:pt x="2557" y="1006"/>
                  <a:pt x="2598" y="800"/>
                  <a:pt x="2539" y="603"/>
                </a:cubicBezTo>
                <a:close/>
                <a:moveTo>
                  <a:pt x="2066" y="1368"/>
                </a:moveTo>
                <a:cubicBezTo>
                  <a:pt x="2072" y="1372"/>
                  <a:pt x="2078" y="1377"/>
                  <a:pt x="2084" y="1382"/>
                </a:cubicBezTo>
                <a:cubicBezTo>
                  <a:pt x="2078" y="1377"/>
                  <a:pt x="2072" y="1372"/>
                  <a:pt x="2066" y="1368"/>
                </a:cubicBezTo>
                <a:close/>
                <a:moveTo>
                  <a:pt x="1390" y="1053"/>
                </a:moveTo>
                <a:cubicBezTo>
                  <a:pt x="1383" y="1050"/>
                  <a:pt x="1377" y="1046"/>
                  <a:pt x="1370" y="1043"/>
                </a:cubicBezTo>
                <a:cubicBezTo>
                  <a:pt x="1377" y="1046"/>
                  <a:pt x="1383" y="1050"/>
                  <a:pt x="1390" y="1053"/>
                </a:cubicBezTo>
                <a:close/>
                <a:moveTo>
                  <a:pt x="1437" y="1081"/>
                </a:moveTo>
                <a:cubicBezTo>
                  <a:pt x="1432" y="1078"/>
                  <a:pt x="1426" y="1074"/>
                  <a:pt x="1420" y="1070"/>
                </a:cubicBezTo>
                <a:cubicBezTo>
                  <a:pt x="1426" y="1074"/>
                  <a:pt x="1432" y="1078"/>
                  <a:pt x="1437" y="1081"/>
                </a:cubicBezTo>
                <a:close/>
                <a:moveTo>
                  <a:pt x="1764" y="1311"/>
                </a:moveTo>
                <a:cubicBezTo>
                  <a:pt x="1773" y="1309"/>
                  <a:pt x="1781" y="1307"/>
                  <a:pt x="1790" y="1305"/>
                </a:cubicBezTo>
                <a:cubicBezTo>
                  <a:pt x="1790" y="1305"/>
                  <a:pt x="1790" y="1305"/>
                  <a:pt x="1790" y="1305"/>
                </a:cubicBezTo>
                <a:cubicBezTo>
                  <a:pt x="1781" y="1307"/>
                  <a:pt x="1773" y="1309"/>
                  <a:pt x="1764" y="1311"/>
                </a:cubicBezTo>
                <a:close/>
                <a:moveTo>
                  <a:pt x="1877" y="1300"/>
                </a:moveTo>
                <a:cubicBezTo>
                  <a:pt x="1893" y="1301"/>
                  <a:pt x="1909" y="1303"/>
                  <a:pt x="1925" y="1306"/>
                </a:cubicBezTo>
                <a:cubicBezTo>
                  <a:pt x="1909" y="1303"/>
                  <a:pt x="1893" y="1301"/>
                  <a:pt x="1877" y="1300"/>
                </a:cubicBezTo>
                <a:close/>
                <a:moveTo>
                  <a:pt x="1940" y="1309"/>
                </a:moveTo>
                <a:cubicBezTo>
                  <a:pt x="1935" y="1308"/>
                  <a:pt x="1930" y="1307"/>
                  <a:pt x="1925" y="1306"/>
                </a:cubicBezTo>
                <a:cubicBezTo>
                  <a:pt x="1930" y="1307"/>
                  <a:pt x="1935" y="1308"/>
                  <a:pt x="1940" y="1309"/>
                </a:cubicBezTo>
                <a:close/>
                <a:moveTo>
                  <a:pt x="1964" y="1316"/>
                </a:moveTo>
                <a:cubicBezTo>
                  <a:pt x="1959" y="1315"/>
                  <a:pt x="1954" y="1313"/>
                  <a:pt x="1949" y="1312"/>
                </a:cubicBezTo>
                <a:cubicBezTo>
                  <a:pt x="1954" y="1313"/>
                  <a:pt x="1959" y="1315"/>
                  <a:pt x="1964" y="1316"/>
                </a:cubicBezTo>
                <a:close/>
                <a:moveTo>
                  <a:pt x="1963" y="1997"/>
                </a:moveTo>
                <a:cubicBezTo>
                  <a:pt x="1811" y="2045"/>
                  <a:pt x="1651" y="1986"/>
                  <a:pt x="1564" y="1863"/>
                </a:cubicBezTo>
                <a:cubicBezTo>
                  <a:pt x="1578" y="1846"/>
                  <a:pt x="1590" y="1827"/>
                  <a:pt x="1602" y="1808"/>
                </a:cubicBezTo>
                <a:cubicBezTo>
                  <a:pt x="1622" y="1842"/>
                  <a:pt x="1648" y="1871"/>
                  <a:pt x="1680" y="1895"/>
                </a:cubicBezTo>
                <a:cubicBezTo>
                  <a:pt x="1733" y="1818"/>
                  <a:pt x="1733" y="1818"/>
                  <a:pt x="1733" y="1818"/>
                </a:cubicBezTo>
                <a:cubicBezTo>
                  <a:pt x="1691" y="1786"/>
                  <a:pt x="1663" y="1738"/>
                  <a:pt x="1655" y="1685"/>
                </a:cubicBezTo>
                <a:cubicBezTo>
                  <a:pt x="1667" y="1645"/>
                  <a:pt x="1674" y="1604"/>
                  <a:pt x="1677" y="1562"/>
                </a:cubicBezTo>
                <a:cubicBezTo>
                  <a:pt x="1695" y="1527"/>
                  <a:pt x="1724" y="1498"/>
                  <a:pt x="1759" y="1479"/>
                </a:cubicBezTo>
                <a:cubicBezTo>
                  <a:pt x="1719" y="1394"/>
                  <a:pt x="1719" y="1394"/>
                  <a:pt x="1719" y="1394"/>
                </a:cubicBezTo>
                <a:cubicBezTo>
                  <a:pt x="1701" y="1404"/>
                  <a:pt x="1683" y="1415"/>
                  <a:pt x="1668" y="1428"/>
                </a:cubicBezTo>
                <a:cubicBezTo>
                  <a:pt x="1663" y="1407"/>
                  <a:pt x="1658" y="1385"/>
                  <a:pt x="1651" y="1364"/>
                </a:cubicBezTo>
                <a:cubicBezTo>
                  <a:pt x="1680" y="1343"/>
                  <a:pt x="1713" y="1327"/>
                  <a:pt x="1749" y="1316"/>
                </a:cubicBezTo>
                <a:cubicBezTo>
                  <a:pt x="1937" y="1257"/>
                  <a:pt x="2137" y="1361"/>
                  <a:pt x="2196" y="1550"/>
                </a:cubicBezTo>
                <a:cubicBezTo>
                  <a:pt x="2256" y="1738"/>
                  <a:pt x="2151" y="1938"/>
                  <a:pt x="1963" y="1997"/>
                </a:cubicBezTo>
                <a:close/>
                <a:moveTo>
                  <a:pt x="1778" y="1470"/>
                </a:moveTo>
                <a:cubicBezTo>
                  <a:pt x="1806" y="1458"/>
                  <a:pt x="1838" y="1452"/>
                  <a:pt x="1871" y="1455"/>
                </a:cubicBezTo>
                <a:cubicBezTo>
                  <a:pt x="1904" y="1457"/>
                  <a:pt x="1935" y="1468"/>
                  <a:pt x="1962" y="1484"/>
                </a:cubicBezTo>
                <a:cubicBezTo>
                  <a:pt x="2015" y="1407"/>
                  <a:pt x="2015" y="1407"/>
                  <a:pt x="2015" y="1407"/>
                </a:cubicBezTo>
                <a:cubicBezTo>
                  <a:pt x="1975" y="1382"/>
                  <a:pt x="1929" y="1365"/>
                  <a:pt x="1878" y="1362"/>
                </a:cubicBezTo>
                <a:cubicBezTo>
                  <a:pt x="1828" y="1358"/>
                  <a:pt x="1780" y="1367"/>
                  <a:pt x="1737" y="1385"/>
                </a:cubicBezTo>
                <a:lnTo>
                  <a:pt x="1778" y="1470"/>
                </a:lnTo>
                <a:close/>
                <a:moveTo>
                  <a:pt x="1974" y="1928"/>
                </a:moveTo>
                <a:cubicBezTo>
                  <a:pt x="1934" y="1843"/>
                  <a:pt x="1934" y="1843"/>
                  <a:pt x="1934" y="1843"/>
                </a:cubicBezTo>
                <a:cubicBezTo>
                  <a:pt x="1905" y="1855"/>
                  <a:pt x="1873" y="1861"/>
                  <a:pt x="1840" y="1858"/>
                </a:cubicBezTo>
                <a:cubicBezTo>
                  <a:pt x="1807" y="1856"/>
                  <a:pt x="1776" y="1845"/>
                  <a:pt x="1750" y="1829"/>
                </a:cubicBezTo>
                <a:cubicBezTo>
                  <a:pt x="1697" y="1906"/>
                  <a:pt x="1697" y="1906"/>
                  <a:pt x="1697" y="1906"/>
                </a:cubicBezTo>
                <a:cubicBezTo>
                  <a:pt x="1736" y="1932"/>
                  <a:pt x="1783" y="1948"/>
                  <a:pt x="1833" y="1952"/>
                </a:cubicBezTo>
                <a:cubicBezTo>
                  <a:pt x="1883" y="1955"/>
                  <a:pt x="1931" y="1947"/>
                  <a:pt x="1974" y="1928"/>
                </a:cubicBezTo>
                <a:close/>
                <a:moveTo>
                  <a:pt x="2150" y="1690"/>
                </a:moveTo>
                <a:cubicBezTo>
                  <a:pt x="2056" y="1682"/>
                  <a:pt x="2056" y="1682"/>
                  <a:pt x="2056" y="1682"/>
                </a:cubicBezTo>
                <a:cubicBezTo>
                  <a:pt x="2048" y="1749"/>
                  <a:pt x="2007" y="1804"/>
                  <a:pt x="1952" y="1834"/>
                </a:cubicBezTo>
                <a:cubicBezTo>
                  <a:pt x="1992" y="1919"/>
                  <a:pt x="1992" y="1919"/>
                  <a:pt x="1992" y="1919"/>
                </a:cubicBezTo>
                <a:cubicBezTo>
                  <a:pt x="2077" y="1875"/>
                  <a:pt x="2138" y="1791"/>
                  <a:pt x="2150" y="1690"/>
                </a:cubicBezTo>
                <a:close/>
                <a:moveTo>
                  <a:pt x="2031" y="1418"/>
                </a:moveTo>
                <a:cubicBezTo>
                  <a:pt x="1978" y="1496"/>
                  <a:pt x="1978" y="1496"/>
                  <a:pt x="1978" y="1496"/>
                </a:cubicBezTo>
                <a:cubicBezTo>
                  <a:pt x="2028" y="1534"/>
                  <a:pt x="2060" y="1595"/>
                  <a:pt x="2058" y="1662"/>
                </a:cubicBezTo>
                <a:cubicBezTo>
                  <a:pt x="2151" y="1669"/>
                  <a:pt x="2151" y="1669"/>
                  <a:pt x="2151" y="1669"/>
                </a:cubicBezTo>
                <a:cubicBezTo>
                  <a:pt x="2155" y="1568"/>
                  <a:pt x="2108" y="1475"/>
                  <a:pt x="2031" y="1418"/>
                </a:cubicBezTo>
                <a:close/>
                <a:moveTo>
                  <a:pt x="1377" y="2017"/>
                </a:moveTo>
                <a:cubicBezTo>
                  <a:pt x="1109" y="2150"/>
                  <a:pt x="784" y="2042"/>
                  <a:pt x="650" y="1774"/>
                </a:cubicBezTo>
                <a:cubicBezTo>
                  <a:pt x="517" y="1506"/>
                  <a:pt x="626" y="1180"/>
                  <a:pt x="893" y="1047"/>
                </a:cubicBezTo>
                <a:cubicBezTo>
                  <a:pt x="1161" y="913"/>
                  <a:pt x="1487" y="1022"/>
                  <a:pt x="1620" y="1290"/>
                </a:cubicBezTo>
                <a:cubicBezTo>
                  <a:pt x="1754" y="1558"/>
                  <a:pt x="1645" y="1883"/>
                  <a:pt x="1377" y="2017"/>
                </a:cubicBezTo>
                <a:close/>
                <a:moveTo>
                  <a:pt x="1097" y="1065"/>
                </a:moveTo>
                <a:cubicBezTo>
                  <a:pt x="1145" y="1399"/>
                  <a:pt x="1145" y="1399"/>
                  <a:pt x="1145" y="1399"/>
                </a:cubicBezTo>
                <a:cubicBezTo>
                  <a:pt x="1160" y="1399"/>
                  <a:pt x="1176" y="1402"/>
                  <a:pt x="1191" y="1408"/>
                </a:cubicBezTo>
                <a:cubicBezTo>
                  <a:pt x="1205" y="1414"/>
                  <a:pt x="1218" y="1422"/>
                  <a:pt x="1229" y="1432"/>
                </a:cubicBezTo>
                <a:cubicBezTo>
                  <a:pt x="1491" y="1227"/>
                  <a:pt x="1491" y="1227"/>
                  <a:pt x="1491" y="1227"/>
                </a:cubicBezTo>
                <a:cubicBezTo>
                  <a:pt x="1443" y="1172"/>
                  <a:pt x="1382" y="1126"/>
                  <a:pt x="1310" y="1097"/>
                </a:cubicBezTo>
                <a:cubicBezTo>
                  <a:pt x="1240" y="1069"/>
                  <a:pt x="1168" y="1059"/>
                  <a:pt x="1097" y="1065"/>
                </a:cubicBezTo>
                <a:close/>
                <a:moveTo>
                  <a:pt x="711" y="1335"/>
                </a:moveTo>
                <a:cubicBezTo>
                  <a:pt x="1026" y="1462"/>
                  <a:pt x="1026" y="1462"/>
                  <a:pt x="1026" y="1462"/>
                </a:cubicBezTo>
                <a:cubicBezTo>
                  <a:pt x="1043" y="1435"/>
                  <a:pt x="1068" y="1415"/>
                  <a:pt x="1097" y="1406"/>
                </a:cubicBezTo>
                <a:cubicBezTo>
                  <a:pt x="1050" y="1072"/>
                  <a:pt x="1050" y="1072"/>
                  <a:pt x="1050" y="1072"/>
                </a:cubicBezTo>
                <a:cubicBezTo>
                  <a:pt x="905" y="1099"/>
                  <a:pt x="776" y="1193"/>
                  <a:pt x="711" y="1335"/>
                </a:cubicBezTo>
                <a:close/>
                <a:moveTo>
                  <a:pt x="755" y="1805"/>
                </a:moveTo>
                <a:cubicBezTo>
                  <a:pt x="1021" y="1596"/>
                  <a:pt x="1021" y="1596"/>
                  <a:pt x="1021" y="1596"/>
                </a:cubicBezTo>
                <a:cubicBezTo>
                  <a:pt x="1007" y="1569"/>
                  <a:pt x="1002" y="1538"/>
                  <a:pt x="1008" y="1507"/>
                </a:cubicBezTo>
                <a:cubicBezTo>
                  <a:pt x="693" y="1380"/>
                  <a:pt x="693" y="1380"/>
                  <a:pt x="693" y="1380"/>
                </a:cubicBezTo>
                <a:cubicBezTo>
                  <a:pt x="642" y="1528"/>
                  <a:pt x="670" y="1685"/>
                  <a:pt x="755" y="1805"/>
                </a:cubicBezTo>
                <a:close/>
                <a:moveTo>
                  <a:pt x="1182" y="1998"/>
                </a:moveTo>
                <a:cubicBezTo>
                  <a:pt x="1135" y="1669"/>
                  <a:pt x="1135" y="1669"/>
                  <a:pt x="1135" y="1669"/>
                </a:cubicBezTo>
                <a:cubicBezTo>
                  <a:pt x="1120" y="1668"/>
                  <a:pt x="1105" y="1665"/>
                  <a:pt x="1090" y="1659"/>
                </a:cubicBezTo>
                <a:cubicBezTo>
                  <a:pt x="1075" y="1653"/>
                  <a:pt x="1062" y="1645"/>
                  <a:pt x="1050" y="1634"/>
                </a:cubicBezTo>
                <a:cubicBezTo>
                  <a:pt x="785" y="1842"/>
                  <a:pt x="785" y="1842"/>
                  <a:pt x="785" y="1842"/>
                </a:cubicBezTo>
                <a:cubicBezTo>
                  <a:pt x="832" y="1895"/>
                  <a:pt x="891" y="1938"/>
                  <a:pt x="961" y="1966"/>
                </a:cubicBezTo>
                <a:cubicBezTo>
                  <a:pt x="1033" y="1995"/>
                  <a:pt x="1109" y="2005"/>
                  <a:pt x="1182" y="1998"/>
                </a:cubicBezTo>
                <a:close/>
                <a:moveTo>
                  <a:pt x="1560" y="1728"/>
                </a:moveTo>
                <a:cubicBezTo>
                  <a:pt x="1255" y="1606"/>
                  <a:pt x="1255" y="1606"/>
                  <a:pt x="1255" y="1606"/>
                </a:cubicBezTo>
                <a:cubicBezTo>
                  <a:pt x="1237" y="1633"/>
                  <a:pt x="1212" y="1652"/>
                  <a:pt x="1183" y="1662"/>
                </a:cubicBezTo>
                <a:cubicBezTo>
                  <a:pt x="1229" y="1990"/>
                  <a:pt x="1229" y="1990"/>
                  <a:pt x="1229" y="1990"/>
                </a:cubicBezTo>
                <a:cubicBezTo>
                  <a:pt x="1371" y="1961"/>
                  <a:pt x="1496" y="1867"/>
                  <a:pt x="1560" y="1728"/>
                </a:cubicBezTo>
                <a:close/>
                <a:moveTo>
                  <a:pt x="1520" y="1266"/>
                </a:moveTo>
                <a:cubicBezTo>
                  <a:pt x="1260" y="1470"/>
                  <a:pt x="1260" y="1470"/>
                  <a:pt x="1260" y="1470"/>
                </a:cubicBezTo>
                <a:cubicBezTo>
                  <a:pt x="1274" y="1497"/>
                  <a:pt x="1279" y="1529"/>
                  <a:pt x="1272" y="1561"/>
                </a:cubicBezTo>
                <a:cubicBezTo>
                  <a:pt x="1578" y="1683"/>
                  <a:pt x="1578" y="1683"/>
                  <a:pt x="1578" y="1683"/>
                </a:cubicBezTo>
                <a:cubicBezTo>
                  <a:pt x="1628" y="1538"/>
                  <a:pt x="1602" y="1384"/>
                  <a:pt x="1520" y="1266"/>
                </a:cubicBezTo>
                <a:close/>
              </a:path>
            </a:pathLst>
          </a:custGeom>
          <a:solidFill>
            <a:srgbClr val="FFFFFF"/>
          </a:solidFill>
          <a:ln w="9525">
            <a:solidFill>
              <a:srgbClr val="000000"/>
            </a:solidFill>
            <a:round/>
            <a:headEnd/>
            <a:tailEnd/>
          </a:ln>
          <a:extLst/>
        </p:spPr>
        <p:txBody>
          <a:bodyPr vert="horz" wrap="square" lIns="91440" tIns="45720" rIns="91440" bIns="45720" numCol="1" anchor="t" anchorCtr="0" compatLnSpc="1">
            <a:prstTxWarp prst="textNoShape">
              <a:avLst/>
            </a:prstTxWarp>
          </a:bodyPr>
          <a:lstStyle/>
          <a:p>
            <a:endParaRPr lang="en-US">
              <a:latin typeface="+mj-lt"/>
            </a:endParaRPr>
          </a:p>
        </p:txBody>
      </p:sp>
      <p:pic>
        <p:nvPicPr>
          <p:cNvPr id="1032" name="Picture 8" descr="http://blogs-images.forbes.com/ciocentral/files/2010/12/256px-Cloud_computing_icon.svg_.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019" y="5270889"/>
            <a:ext cx="1726568" cy="1207249"/>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big data_1.jpg (418×28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40" y="0"/>
            <a:ext cx="2985171" cy="2049628"/>
          </a:xfrm>
          <a:prstGeom prst="rect">
            <a:avLst/>
          </a:prstGeom>
          <a:noFill/>
          <a:extLst>
            <a:ext uri="{909E8E84-426E-40DD-AFC4-6F175D3DCCD1}">
              <a14:hiddenFill xmlns:a14="http://schemas.microsoft.com/office/drawing/2010/main">
                <a:solidFill>
                  <a:srgbClr val="FFFFFF"/>
                </a:solidFill>
              </a14:hiddenFill>
            </a:ext>
          </a:extLst>
        </p:spPr>
      </p:pic>
      <p:sp>
        <p:nvSpPr>
          <p:cNvPr id="61" name="Rectangle 2">
            <a:extLst>
              <a:ext uri="{FF2B5EF4-FFF2-40B4-BE49-F238E27FC236}">
                <a16:creationId xmlns:a16="http://schemas.microsoft.com/office/drawing/2014/main" id="{67C9C818-B3B1-40FE-9691-1008A3E38738}"/>
              </a:ext>
            </a:extLst>
          </p:cNvPr>
          <p:cNvSpPr txBox="1">
            <a:spLocks noChangeArrowheads="1"/>
          </p:cNvSpPr>
          <p:nvPr/>
        </p:nvSpPr>
        <p:spPr>
          <a:xfrm>
            <a:off x="647987" y="2099270"/>
            <a:ext cx="7776864" cy="2049810"/>
          </a:xfrm>
          <a:prstGeom prst="rect">
            <a:avLst/>
          </a:prstGeom>
          <a:noFill/>
        </p:spPr>
        <p:txBody>
          <a:bodyPr vert="horz" lIns="91905" tIns="45720" rIns="91905" bIns="45720" rtlCol="0" anchor="ctr">
            <a:noAutofit/>
          </a:bodyPr>
          <a:lstStyle>
            <a:lvl1pPr algn="l" defTabSz="914400" rtl="0" eaLnBrk="1" latinLnBrk="0" hangingPunct="1">
              <a:spcBef>
                <a:spcPct val="0"/>
              </a:spcBef>
              <a:buNone/>
              <a:defRPr sz="3000" kern="1200">
                <a:solidFill>
                  <a:schemeClr val="tx1"/>
                </a:solidFill>
                <a:latin typeface="+mj-lt"/>
                <a:ea typeface="+mj-ea"/>
                <a:cs typeface="+mj-cs"/>
              </a:defRPr>
            </a:lvl1pPr>
          </a:lstStyle>
          <a:p>
            <a:pPr algn="ctr"/>
            <a:r>
              <a:rPr lang="en-US" sz="2400" dirty="0"/>
              <a:t>Big Data Infrastructure and Technologies</a:t>
            </a:r>
            <a:br>
              <a:rPr lang="en-US" sz="2400" dirty="0"/>
            </a:br>
            <a:r>
              <a:rPr lang="en-US" sz="2400" dirty="0"/>
              <a:t>Lecture #1</a:t>
            </a:r>
            <a:br>
              <a:rPr lang="en-US" sz="2800" dirty="0"/>
            </a:br>
            <a:br>
              <a:rPr lang="en-US" sz="1200" dirty="0"/>
            </a:br>
            <a:r>
              <a:rPr lang="en-US" sz="2400" dirty="0"/>
              <a:t>Big Data Infrastructure </a:t>
            </a:r>
            <a:br>
              <a:rPr lang="en-US" sz="2400" dirty="0"/>
            </a:br>
            <a:r>
              <a:rPr lang="en-US" sz="2400" dirty="0"/>
              <a:t>and Cloud based solutions for Big Data </a:t>
            </a:r>
            <a:br>
              <a:rPr lang="en-US" sz="2400" dirty="0"/>
            </a:br>
            <a:r>
              <a:rPr lang="en-US" sz="2400" dirty="0"/>
              <a:t>by AWS, Microsoft Azure, Google</a:t>
            </a:r>
            <a:endParaRPr lang="en-GB" sz="2800" i="1" dirty="0">
              <a:solidFill>
                <a:srgbClr val="245E76"/>
              </a:solidFill>
            </a:endParaRPr>
          </a:p>
        </p:txBody>
      </p:sp>
      <p:sp>
        <p:nvSpPr>
          <p:cNvPr id="2" name="Date Placeholder 1">
            <a:extLst>
              <a:ext uri="{FF2B5EF4-FFF2-40B4-BE49-F238E27FC236}">
                <a16:creationId xmlns:a16="http://schemas.microsoft.com/office/drawing/2014/main" id="{DAAA0FC6-A291-405F-8049-738BE6DC8814}"/>
              </a:ext>
            </a:extLst>
          </p:cNvPr>
          <p:cNvSpPr>
            <a:spLocks noGrp="1"/>
          </p:cNvSpPr>
          <p:nvPr>
            <p:ph type="dt" sz="half" idx="10"/>
          </p:nvPr>
        </p:nvSpPr>
        <p:spPr/>
        <p:txBody>
          <a:bodyPr/>
          <a:lstStyle/>
          <a:p>
            <a:r>
              <a:rPr lang="en-US"/>
              <a:t>BD Wsh 2018, Windhoek</a:t>
            </a:r>
            <a:endParaRPr lang="en-GB"/>
          </a:p>
        </p:txBody>
      </p:sp>
      <p:sp>
        <p:nvSpPr>
          <p:cNvPr id="4" name="Footer Placeholder 3">
            <a:extLst>
              <a:ext uri="{FF2B5EF4-FFF2-40B4-BE49-F238E27FC236}">
                <a16:creationId xmlns:a16="http://schemas.microsoft.com/office/drawing/2014/main" id="{DD2A0F5B-0852-4198-AAC7-2203489B6EBA}"/>
              </a:ext>
            </a:extLst>
          </p:cNvPr>
          <p:cNvSpPr>
            <a:spLocks noGrp="1"/>
          </p:cNvSpPr>
          <p:nvPr>
            <p:ph type="ftr" sz="quarter" idx="11"/>
          </p:nvPr>
        </p:nvSpPr>
        <p:spPr/>
        <p:txBody>
          <a:bodyPr/>
          <a:lstStyle/>
          <a:p>
            <a:r>
              <a:rPr lang="en-US"/>
              <a:t>Cloud and Big Data for Data Analytics</a:t>
            </a:r>
            <a:endParaRPr lang="en-GB"/>
          </a:p>
        </p:txBody>
      </p:sp>
      <p:sp>
        <p:nvSpPr>
          <p:cNvPr id="5" name="Slide Number Placeholder 4">
            <a:extLst>
              <a:ext uri="{FF2B5EF4-FFF2-40B4-BE49-F238E27FC236}">
                <a16:creationId xmlns:a16="http://schemas.microsoft.com/office/drawing/2014/main" id="{826FA094-3AA1-4F0E-94EB-511F699DCC25}"/>
              </a:ext>
            </a:extLst>
          </p:cNvPr>
          <p:cNvSpPr>
            <a:spLocks noGrp="1"/>
          </p:cNvSpPr>
          <p:nvPr>
            <p:ph type="sldNum" sz="quarter" idx="12"/>
          </p:nvPr>
        </p:nvSpPr>
        <p:spPr/>
        <p:txBody>
          <a:bodyPr/>
          <a:lstStyle/>
          <a:p>
            <a:fld id="{5444D61A-D5EF-4AD7-8CFF-82B00AE13C42}" type="slidenum">
              <a:rPr lang="en-GB" smtClean="0"/>
              <a:pPr/>
              <a:t>1</a:t>
            </a:fld>
            <a:endParaRPr lang="en-GB"/>
          </a:p>
        </p:txBody>
      </p:sp>
    </p:spTree>
    <p:extLst>
      <p:ext uri="{BB962C8B-B14F-4D97-AF65-F5344CB8AC3E}">
        <p14:creationId xmlns:p14="http://schemas.microsoft.com/office/powerpoint/2010/main" val="1090876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technology drivers - Examples</a:t>
            </a:r>
          </a:p>
        </p:txBody>
      </p:sp>
      <p:sp>
        <p:nvSpPr>
          <p:cNvPr id="3" name="Content Placeholder 2"/>
          <p:cNvSpPr>
            <a:spLocks noGrp="1"/>
          </p:cNvSpPr>
          <p:nvPr>
            <p:ph idx="1"/>
          </p:nvPr>
        </p:nvSpPr>
        <p:spPr/>
        <p:txBody>
          <a:bodyPr>
            <a:normAutofit fontScale="62500" lnSpcReduction="20000"/>
          </a:bodyPr>
          <a:lstStyle/>
          <a:p>
            <a:r>
              <a:rPr lang="en-US" dirty="0"/>
              <a:t>Modern e-Science in search for new knowledge</a:t>
            </a:r>
          </a:p>
          <a:p>
            <a:pPr lvl="1"/>
            <a:r>
              <a:rPr lang="en-US" dirty="0"/>
              <a:t>Scientific experiments and tools are becoming bigger and heavily based on data processing and mining</a:t>
            </a:r>
          </a:p>
          <a:p>
            <a:r>
              <a:rPr lang="en-US" dirty="0"/>
              <a:t>Traditional data intensive industry</a:t>
            </a:r>
          </a:p>
          <a:p>
            <a:pPr lvl="1"/>
            <a:r>
              <a:rPr lang="en-US" dirty="0"/>
              <a:t>Genomic research, drugs development, Healthcare</a:t>
            </a:r>
          </a:p>
          <a:p>
            <a:pPr lvl="1"/>
            <a:r>
              <a:rPr lang="en-US" dirty="0"/>
              <a:t>High-tech industry, CAD/CAM, weather/climate, etc.</a:t>
            </a:r>
          </a:p>
          <a:p>
            <a:r>
              <a:rPr lang="en-US" dirty="0">
                <a:solidFill>
                  <a:srgbClr val="C00000"/>
                </a:solidFill>
              </a:rPr>
              <a:t>AI and Industry 4.0</a:t>
            </a:r>
          </a:p>
          <a:p>
            <a:pPr lvl="1"/>
            <a:r>
              <a:rPr lang="en-US" dirty="0">
                <a:solidFill>
                  <a:srgbClr val="C00000"/>
                </a:solidFill>
              </a:rPr>
              <a:t>Data and Analytics are in foundation</a:t>
            </a:r>
          </a:p>
          <a:p>
            <a:r>
              <a:rPr lang="en-US" dirty="0"/>
              <a:t>Network/infrastructure management</a:t>
            </a:r>
          </a:p>
          <a:p>
            <a:pPr lvl="1"/>
            <a:r>
              <a:rPr lang="en-US" dirty="0"/>
              <a:t>Network monitoring, Intrusion detection, troubleshooting</a:t>
            </a:r>
          </a:p>
          <a:p>
            <a:r>
              <a:rPr lang="en-US" dirty="0"/>
              <a:t>Intelligence and security</a:t>
            </a:r>
          </a:p>
          <a:p>
            <a:r>
              <a:rPr lang="en-US" dirty="0"/>
              <a:t>Consumer facing companies like Google and Facebook have driven many of the recent advances in Big Data efficiency</a:t>
            </a:r>
          </a:p>
          <a:p>
            <a:pPr lvl="1"/>
            <a:r>
              <a:rPr lang="en-US" dirty="0"/>
              <a:t>Facebook has 2.5 Bln daily users and still growing</a:t>
            </a:r>
          </a:p>
          <a:p>
            <a:pPr lvl="1"/>
            <a:r>
              <a:rPr lang="en-US" dirty="0"/>
              <a:t>Google handles number of search queries at 3.5 billion per day</a:t>
            </a:r>
          </a:p>
          <a:p>
            <a:pPr lvl="1"/>
            <a:r>
              <a:rPr lang="en-US" dirty="0"/>
              <a:t>Twitter handles some 500 million tweets per day count for 12 terabytes per day</a:t>
            </a:r>
          </a:p>
          <a:p>
            <a:pPr lvl="2"/>
            <a:r>
              <a:rPr lang="en-US" sz="2300" dirty="0"/>
              <a:t>Twitter data are widely used to add sentiments to market analysis and prediction</a:t>
            </a:r>
          </a:p>
          <a:p>
            <a:pPr lvl="1" fontAlgn="base"/>
            <a:r>
              <a:rPr lang="en-US" dirty="0"/>
              <a:t>Power companies: process up to 350 billion annual meter readings to better predict power consumption</a:t>
            </a:r>
          </a:p>
          <a:p>
            <a:r>
              <a:rPr lang="en-US" dirty="0"/>
              <a:t>Individually targeted online advertisement and campaigns </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10</a:t>
            </a:fld>
            <a:endParaRPr lang="en-GB"/>
          </a:p>
        </p:txBody>
      </p:sp>
    </p:spTree>
    <p:extLst>
      <p:ext uri="{BB962C8B-B14F-4D97-AF65-F5344CB8AC3E}">
        <p14:creationId xmlns:p14="http://schemas.microsoft.com/office/powerpoint/2010/main" val="3781008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Cloud Computing, Big Data, Data Science</a:t>
            </a:r>
          </a:p>
        </p:txBody>
      </p:sp>
      <p:sp>
        <p:nvSpPr>
          <p:cNvPr id="3" name="Content Placeholder 2"/>
          <p:cNvSpPr>
            <a:spLocks noGrp="1"/>
          </p:cNvSpPr>
          <p:nvPr>
            <p:ph idx="1"/>
          </p:nvPr>
        </p:nvSpPr>
        <p:spPr/>
        <p:txBody>
          <a:bodyPr>
            <a:normAutofit fontScale="85000" lnSpcReduction="10000"/>
          </a:bodyPr>
          <a:lstStyle/>
          <a:p>
            <a:r>
              <a:rPr lang="en-US" dirty="0"/>
              <a:t>Cloud Computing </a:t>
            </a:r>
          </a:p>
          <a:p>
            <a:pPr lvl="1"/>
            <a:r>
              <a:rPr lang="en-US" dirty="0"/>
              <a:t>Infrastructure/Platform/Software as a Service (IaaS/PaaS/SaaS)</a:t>
            </a:r>
          </a:p>
          <a:p>
            <a:pPr lvl="1"/>
            <a:r>
              <a:rPr lang="en-US" dirty="0"/>
              <a:t>Private, public, hybrid, community, federated </a:t>
            </a:r>
          </a:p>
          <a:p>
            <a:pPr lvl="1"/>
            <a:endParaRPr lang="en-US" dirty="0"/>
          </a:p>
          <a:p>
            <a:r>
              <a:rPr lang="en-US" dirty="0"/>
              <a:t>Big Data  </a:t>
            </a:r>
          </a:p>
          <a:p>
            <a:pPr lvl="1"/>
            <a:r>
              <a:rPr lang="en-US" dirty="0"/>
              <a:t>Technology domain to enable handling of Big Data (storage, processing, transfer, security)</a:t>
            </a:r>
          </a:p>
          <a:p>
            <a:pPr lvl="1"/>
            <a:r>
              <a:rPr lang="en-US" dirty="0"/>
              <a:t>Big Data properties and new data centric models </a:t>
            </a:r>
          </a:p>
          <a:p>
            <a:pPr lvl="1"/>
            <a:endParaRPr lang="en-US" dirty="0"/>
          </a:p>
          <a:p>
            <a:r>
              <a:rPr lang="en-US" dirty="0"/>
              <a:t>Data Science (NIST)</a:t>
            </a:r>
          </a:p>
          <a:p>
            <a:pPr lvl="1"/>
            <a:r>
              <a:rPr lang="en-GB" b="1" dirty="0"/>
              <a:t>Data science</a:t>
            </a:r>
            <a:r>
              <a:rPr lang="en-GB" dirty="0"/>
              <a:t> is the extraction of actionable knowledge directly from data through a process of discovery, or hypothesis formulation and hypothesis testing. </a:t>
            </a:r>
          </a:p>
          <a:p>
            <a:pPr lvl="1"/>
            <a:r>
              <a:rPr lang="en-GB" dirty="0"/>
              <a:t>Data science combines concepts and methods from multiple disciplines to enable whole data lifecycle to bring value to business</a:t>
            </a:r>
            <a:endParaRPr lang="en-US" dirty="0"/>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11</a:t>
            </a:fld>
            <a:endParaRPr lang="en-GB"/>
          </a:p>
        </p:txBody>
      </p:sp>
    </p:spTree>
    <p:extLst>
      <p:ext uri="{BB962C8B-B14F-4D97-AF65-F5344CB8AC3E}">
        <p14:creationId xmlns:p14="http://schemas.microsoft.com/office/powerpoint/2010/main" val="1150262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2BBD1-B7B1-4144-807A-508AD23F019B}"/>
              </a:ext>
            </a:extLst>
          </p:cNvPr>
          <p:cNvSpPr>
            <a:spLocks noGrp="1"/>
          </p:cNvSpPr>
          <p:nvPr>
            <p:ph type="title"/>
          </p:nvPr>
        </p:nvSpPr>
        <p:spPr/>
        <p:txBody>
          <a:bodyPr/>
          <a:lstStyle/>
          <a:p>
            <a:r>
              <a:rPr lang="en-US" dirty="0"/>
              <a:t>Technology Maturity and Standardisation</a:t>
            </a:r>
          </a:p>
        </p:txBody>
      </p:sp>
      <p:sp>
        <p:nvSpPr>
          <p:cNvPr id="3" name="Content Placeholder 2">
            <a:extLst>
              <a:ext uri="{FF2B5EF4-FFF2-40B4-BE49-F238E27FC236}">
                <a16:creationId xmlns:a16="http://schemas.microsoft.com/office/drawing/2014/main" id="{E9642388-DBD3-46A1-B022-15734850B410}"/>
              </a:ext>
            </a:extLst>
          </p:cNvPr>
          <p:cNvSpPr>
            <a:spLocks noGrp="1"/>
          </p:cNvSpPr>
          <p:nvPr>
            <p:ph idx="1"/>
          </p:nvPr>
        </p:nvSpPr>
        <p:spPr/>
        <p:txBody>
          <a:bodyPr>
            <a:normAutofit/>
          </a:bodyPr>
          <a:lstStyle/>
          <a:p>
            <a:r>
              <a:rPr lang="en-US" sz="2000" dirty="0"/>
              <a:t>NIST: Cloud Computing (2008-2013) and Big Data (2013-now)</a:t>
            </a:r>
          </a:p>
          <a:p>
            <a:pPr lvl="1"/>
            <a:r>
              <a:rPr lang="en-US" sz="1800" dirty="0"/>
              <a:t>Cloud Computing Reference Architecture (CCRA)</a:t>
            </a:r>
          </a:p>
          <a:p>
            <a:pPr lvl="1"/>
            <a:r>
              <a:rPr lang="en-US" sz="1800" dirty="0"/>
              <a:t>Big Data Reference Architecture (BDRA)</a:t>
            </a:r>
          </a:p>
          <a:p>
            <a:r>
              <a:rPr lang="en-US" sz="2000" dirty="0"/>
              <a:t>DMTF – Distributed Management Task Force </a:t>
            </a:r>
          </a:p>
          <a:p>
            <a:pPr lvl="1"/>
            <a:r>
              <a:rPr lang="en-US" sz="1800" dirty="0"/>
              <a:t>Cloud Information Model (CIM)</a:t>
            </a:r>
          </a:p>
          <a:p>
            <a:pPr lvl="1"/>
            <a:r>
              <a:rPr lang="en-US" sz="1800" dirty="0"/>
              <a:t>Open </a:t>
            </a:r>
            <a:r>
              <a:rPr lang="en-US" sz="1800" dirty="0" err="1"/>
              <a:t>Virtualisation</a:t>
            </a:r>
            <a:r>
              <a:rPr lang="en-US" sz="1800" dirty="0"/>
              <a:t> Format (OVF)</a:t>
            </a:r>
          </a:p>
          <a:p>
            <a:r>
              <a:rPr lang="en-US" sz="2000" dirty="0"/>
              <a:t>CSA – Cloud Security Alliance</a:t>
            </a:r>
          </a:p>
          <a:p>
            <a:pPr lvl="1"/>
            <a:r>
              <a:rPr lang="en-US" sz="1800" dirty="0"/>
              <a:t>Cloud Compliance and Big Data Security Controls </a:t>
            </a:r>
          </a:p>
          <a:p>
            <a:r>
              <a:rPr lang="en-US" sz="2000" dirty="0"/>
              <a:t>RDA – Research Data Alliance</a:t>
            </a:r>
          </a:p>
          <a:p>
            <a:pPr lvl="1"/>
            <a:r>
              <a:rPr lang="en-US" sz="1800" dirty="0"/>
              <a:t>PID, Data Factories, Data Registries</a:t>
            </a:r>
          </a:p>
          <a:p>
            <a:r>
              <a:rPr lang="en-US" sz="2000" dirty="0"/>
              <a:t>DAMA – Data Management Association</a:t>
            </a:r>
          </a:p>
          <a:p>
            <a:pPr lvl="1"/>
            <a:r>
              <a:rPr lang="en-US" sz="1800" dirty="0"/>
              <a:t>Data Management Body of Knowledge (DMBOK)</a:t>
            </a:r>
          </a:p>
          <a:p>
            <a:r>
              <a:rPr lang="en-US" sz="2000" dirty="0"/>
              <a:t>Industrial Data Space Association (IDS)</a:t>
            </a:r>
          </a:p>
          <a:p>
            <a:pPr lvl="1"/>
            <a:r>
              <a:rPr lang="en-US" sz="1800" dirty="0"/>
              <a:t>Industrial Data Space Architecture </a:t>
            </a:r>
          </a:p>
        </p:txBody>
      </p:sp>
      <p:sp>
        <p:nvSpPr>
          <p:cNvPr id="4" name="Date Placeholder 3">
            <a:extLst>
              <a:ext uri="{FF2B5EF4-FFF2-40B4-BE49-F238E27FC236}">
                <a16:creationId xmlns:a16="http://schemas.microsoft.com/office/drawing/2014/main" id="{4E0F15E5-EC67-49B7-BD09-3617F7BA0475}"/>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FA7137CD-8B77-4907-BE05-31B1AFB9A433}"/>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CDE10FEE-221A-4410-9260-934B2846A6EA}"/>
              </a:ext>
            </a:extLst>
          </p:cNvPr>
          <p:cNvSpPr>
            <a:spLocks noGrp="1"/>
          </p:cNvSpPr>
          <p:nvPr>
            <p:ph type="sldNum" sz="quarter" idx="12"/>
          </p:nvPr>
        </p:nvSpPr>
        <p:spPr/>
        <p:txBody>
          <a:bodyPr/>
          <a:lstStyle/>
          <a:p>
            <a:fld id="{5444D61A-D5EF-4AD7-8CFF-82B00AE13C42}" type="slidenum">
              <a:rPr lang="en-GB" smtClean="0"/>
              <a:pPr/>
              <a:t>12</a:t>
            </a:fld>
            <a:endParaRPr lang="en-GB"/>
          </a:p>
        </p:txBody>
      </p:sp>
    </p:spTree>
    <p:extLst>
      <p:ext uri="{BB962C8B-B14F-4D97-AF65-F5344CB8AC3E}">
        <p14:creationId xmlns:p14="http://schemas.microsoft.com/office/powerpoint/2010/main" val="15703937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NIST Big Data Working Group (NBD-WG) and ISO/IEC JTC1 Study Group on Big Data (SGBD)</a:t>
            </a:r>
          </a:p>
        </p:txBody>
      </p:sp>
      <p:sp>
        <p:nvSpPr>
          <p:cNvPr id="3" name="Content Placeholder 2"/>
          <p:cNvSpPr>
            <a:spLocks noGrp="1"/>
          </p:cNvSpPr>
          <p:nvPr>
            <p:ph idx="1"/>
          </p:nvPr>
        </p:nvSpPr>
        <p:spPr/>
        <p:txBody>
          <a:bodyPr>
            <a:noAutofit/>
          </a:bodyPr>
          <a:lstStyle/>
          <a:p>
            <a:r>
              <a:rPr lang="en-US" sz="1600" dirty="0"/>
              <a:t>NIST Big Data Working Group (NBD-WG) is leading the development of the Big Data Technology Roadmap - </a:t>
            </a:r>
            <a:r>
              <a:rPr lang="en-US" sz="1600" dirty="0">
                <a:hlinkClick r:id="rId3"/>
              </a:rPr>
              <a:t>http://bigdatawg.nist.gov/home.php</a:t>
            </a:r>
            <a:endParaRPr lang="en-US" sz="1600" dirty="0"/>
          </a:p>
          <a:p>
            <a:pPr lvl="1"/>
            <a:r>
              <a:rPr lang="en-US" sz="1600" dirty="0"/>
              <a:t>Built on experience of developing the Cloud Computing standards</a:t>
            </a:r>
          </a:p>
          <a:p>
            <a:r>
              <a:rPr lang="en-US" sz="1600" dirty="0"/>
              <a:t>Published as NIST Special Publication 1500 Volumes 1-7 in 2015</a:t>
            </a:r>
            <a:br>
              <a:rPr lang="en-US" sz="1600" dirty="0"/>
            </a:br>
            <a:endParaRPr lang="en-US" sz="1600" dirty="0"/>
          </a:p>
          <a:p>
            <a:r>
              <a:rPr lang="en-US" sz="1600" dirty="0"/>
              <a:t>New revision V2 to be published 2018 - </a:t>
            </a:r>
            <a:r>
              <a:rPr lang="en-US" sz="1600" dirty="0">
                <a:hlinkClick r:id="rId4"/>
              </a:rPr>
              <a:t>https://bigdatawg.nist.gov/V2_output_docs.php</a:t>
            </a:r>
            <a:r>
              <a:rPr lang="en-US" sz="1600" dirty="0"/>
              <a:t> </a:t>
            </a:r>
            <a:endParaRPr lang="en-US" sz="1400" dirty="0">
              <a:solidFill>
                <a:schemeClr val="accent3">
                  <a:lumMod val="50000"/>
                </a:schemeClr>
              </a:solidFill>
            </a:endParaRPr>
          </a:p>
          <a:p>
            <a:pPr marL="457200" lvl="1" indent="0">
              <a:buNone/>
            </a:pPr>
            <a:r>
              <a:rPr lang="en-US" sz="1400" dirty="0">
                <a:solidFill>
                  <a:schemeClr val="accent3">
                    <a:lumMod val="50000"/>
                  </a:schemeClr>
                </a:solidFill>
              </a:rPr>
              <a:t>Volume 1: Definitions</a:t>
            </a:r>
          </a:p>
          <a:p>
            <a:pPr marL="457200" lvl="1" indent="0">
              <a:buNone/>
            </a:pPr>
            <a:r>
              <a:rPr lang="en-US" sz="1400" dirty="0">
                <a:solidFill>
                  <a:schemeClr val="accent3">
                    <a:lumMod val="50000"/>
                  </a:schemeClr>
                </a:solidFill>
              </a:rPr>
              <a:t>Volume 2: Taxonomies</a:t>
            </a:r>
          </a:p>
          <a:p>
            <a:pPr marL="457200" lvl="1" indent="0">
              <a:buNone/>
            </a:pPr>
            <a:r>
              <a:rPr lang="en-US" sz="1400" dirty="0">
                <a:solidFill>
                  <a:schemeClr val="accent3">
                    <a:lumMod val="50000"/>
                  </a:schemeClr>
                </a:solidFill>
              </a:rPr>
              <a:t>Volume 3: Use Case &amp; Requirements</a:t>
            </a:r>
          </a:p>
          <a:p>
            <a:pPr marL="457200" lvl="1" indent="0">
              <a:buNone/>
            </a:pPr>
            <a:r>
              <a:rPr lang="en-US" sz="1400" dirty="0">
                <a:solidFill>
                  <a:schemeClr val="accent3">
                    <a:lumMod val="50000"/>
                  </a:schemeClr>
                </a:solidFill>
              </a:rPr>
              <a:t>Volume 4: Security &amp; Privacy</a:t>
            </a:r>
          </a:p>
          <a:p>
            <a:pPr marL="457200" lvl="1" indent="0">
              <a:buNone/>
            </a:pPr>
            <a:r>
              <a:rPr lang="en-US" sz="1400" dirty="0">
                <a:solidFill>
                  <a:schemeClr val="accent3">
                    <a:lumMod val="50000"/>
                  </a:schemeClr>
                </a:solidFill>
              </a:rPr>
              <a:t>Volume 6: Reference Architecture</a:t>
            </a:r>
          </a:p>
          <a:p>
            <a:pPr marL="457200" lvl="1" indent="0">
              <a:buNone/>
            </a:pPr>
            <a:r>
              <a:rPr lang="en-US" sz="1400" dirty="0">
                <a:solidFill>
                  <a:schemeClr val="accent3">
                    <a:lumMod val="50000"/>
                  </a:schemeClr>
                </a:solidFill>
              </a:rPr>
              <a:t>Volume 7: Standards Roadmap</a:t>
            </a:r>
          </a:p>
          <a:p>
            <a:pPr marL="457200" lvl="1" indent="0">
              <a:buNone/>
            </a:pPr>
            <a:r>
              <a:rPr lang="en-US" sz="1400" dirty="0">
                <a:solidFill>
                  <a:schemeClr val="accent3">
                    <a:lumMod val="50000"/>
                  </a:schemeClr>
                </a:solidFill>
              </a:rPr>
              <a:t>Volume 8: Reference Architecture Interface</a:t>
            </a:r>
          </a:p>
          <a:p>
            <a:pPr marL="457200" lvl="1" indent="0">
              <a:buNone/>
            </a:pPr>
            <a:r>
              <a:rPr lang="en-US" sz="1400" dirty="0">
                <a:solidFill>
                  <a:schemeClr val="accent3">
                    <a:lumMod val="50000"/>
                  </a:schemeClr>
                </a:solidFill>
              </a:rPr>
              <a:t>Volume 9: Adoption and Modernization</a:t>
            </a:r>
            <a:endParaRPr lang="en-US" sz="1000" dirty="0"/>
          </a:p>
          <a:p>
            <a:pPr indent="-285750"/>
            <a:r>
              <a:rPr lang="en-US" sz="1800" dirty="0"/>
              <a:t>NBD-WG defined 3 main components of the new </a:t>
            </a:r>
            <a:br>
              <a:rPr lang="en-US" sz="1800" dirty="0"/>
            </a:br>
            <a:r>
              <a:rPr lang="en-US" sz="1800" dirty="0"/>
              <a:t>technology:</a:t>
            </a:r>
          </a:p>
          <a:p>
            <a:pPr lvl="1"/>
            <a:r>
              <a:rPr lang="en-US" sz="1400" dirty="0"/>
              <a:t>Big Data Paradigm </a:t>
            </a:r>
          </a:p>
          <a:p>
            <a:pPr lvl="1"/>
            <a:r>
              <a:rPr lang="en-US" sz="1400" dirty="0"/>
              <a:t>Big Data Science and Data Scientist as a new profession</a:t>
            </a:r>
          </a:p>
          <a:p>
            <a:pPr lvl="1"/>
            <a:r>
              <a:rPr lang="en-US" sz="1400" dirty="0"/>
              <a:t>Big Data Architecture </a:t>
            </a:r>
            <a:endParaRPr lang="en-US" sz="1800" dirty="0"/>
          </a:p>
          <a:p>
            <a:pPr marL="57150" indent="0">
              <a:buNone/>
            </a:pPr>
            <a:endParaRPr lang="en-US" sz="1800" dirty="0"/>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13</a:t>
            </a:fld>
            <a:endParaRPr lang="en-GB"/>
          </a:p>
        </p:txBody>
      </p:sp>
      <p:sp>
        <p:nvSpPr>
          <p:cNvPr id="7" name="Content Placeholder 2"/>
          <p:cNvSpPr txBox="1">
            <a:spLocks/>
          </p:cNvSpPr>
          <p:nvPr/>
        </p:nvSpPr>
        <p:spPr>
          <a:xfrm>
            <a:off x="6120172" y="3717032"/>
            <a:ext cx="2889684" cy="1980220"/>
          </a:xfrm>
          <a:prstGeom prst="rect">
            <a:avLst/>
          </a:prstGeom>
          <a:solidFill>
            <a:schemeClr val="bg1">
              <a:lumMod val="85000"/>
            </a:schemeClr>
          </a:solidFill>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20000"/>
              </a:lnSpc>
              <a:spcBef>
                <a:spcPts val="0"/>
              </a:spcBef>
              <a:buNone/>
            </a:pPr>
            <a:r>
              <a:rPr lang="en-US" sz="1400" dirty="0"/>
              <a:t>The </a:t>
            </a:r>
            <a:r>
              <a:rPr lang="en-US" sz="1400" b="1" dirty="0"/>
              <a:t>Big Data Paradigm </a:t>
            </a:r>
            <a:r>
              <a:rPr lang="en-US" sz="1400" dirty="0"/>
              <a:t>consists of the distribution of data systems across horizontally-coupled independent resources to achieve the scalability needed for the efficient processing of extensive datasets.</a:t>
            </a:r>
            <a:endParaRPr lang="en-US" sz="1200" dirty="0"/>
          </a:p>
        </p:txBody>
      </p:sp>
    </p:spTree>
    <p:extLst>
      <p:ext uri="{BB962C8B-B14F-4D97-AF65-F5344CB8AC3E}">
        <p14:creationId xmlns:p14="http://schemas.microsoft.com/office/powerpoint/2010/main" val="3016188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NIST Big Data Reference Architecture (2018)</a:t>
            </a:r>
            <a:endParaRPr lang="en-US" dirty="0"/>
          </a:p>
        </p:txBody>
      </p:sp>
      <p:sp>
        <p:nvSpPr>
          <p:cNvPr id="3" name="Content Placeholder 2"/>
          <p:cNvSpPr>
            <a:spLocks noGrp="1"/>
          </p:cNvSpPr>
          <p:nvPr>
            <p:ph idx="1"/>
          </p:nvPr>
        </p:nvSpPr>
        <p:spPr>
          <a:xfrm>
            <a:off x="6024487" y="1287738"/>
            <a:ext cx="2940001" cy="4625538"/>
          </a:xfrm>
        </p:spPr>
        <p:txBody>
          <a:bodyPr>
            <a:normAutofit fontScale="92500" lnSpcReduction="10000"/>
          </a:bodyPr>
          <a:lstStyle/>
          <a:p>
            <a:pPr marL="0" indent="0">
              <a:buNone/>
            </a:pPr>
            <a:r>
              <a:rPr lang="en-US" sz="1600" dirty="0"/>
              <a:t>Main components of the Big Data ecosystem </a:t>
            </a:r>
          </a:p>
          <a:p>
            <a:pPr marL="180000" indent="-180000"/>
            <a:r>
              <a:rPr lang="en-US" sz="1400" dirty="0"/>
              <a:t>Data Provider</a:t>
            </a:r>
          </a:p>
          <a:p>
            <a:pPr marL="180000" indent="-180000"/>
            <a:r>
              <a:rPr lang="en-US" sz="1400" dirty="0"/>
              <a:t>Big Data Applications Provider</a:t>
            </a:r>
          </a:p>
          <a:p>
            <a:pPr marL="180000" indent="-180000"/>
            <a:r>
              <a:rPr lang="en-US" sz="1400" dirty="0"/>
              <a:t>Big Data Framework Provider</a:t>
            </a:r>
          </a:p>
          <a:p>
            <a:pPr marL="180000" indent="-180000"/>
            <a:r>
              <a:rPr lang="en-US" sz="1400" dirty="0"/>
              <a:t>Data Consumer </a:t>
            </a:r>
          </a:p>
          <a:p>
            <a:pPr marL="180000" indent="-180000"/>
            <a:r>
              <a:rPr lang="en-US" sz="1400" dirty="0"/>
              <a:t>Service Orchestrator</a:t>
            </a:r>
          </a:p>
          <a:p>
            <a:pPr marL="0" indent="0">
              <a:buNone/>
            </a:pPr>
            <a:endParaRPr lang="en-US" sz="1400" dirty="0"/>
          </a:p>
          <a:p>
            <a:pPr marL="0" indent="0">
              <a:buNone/>
            </a:pPr>
            <a:r>
              <a:rPr lang="en-US" sz="1600" dirty="0"/>
              <a:t>Big Data Lifecycle and Applications Provider activities</a:t>
            </a:r>
          </a:p>
          <a:p>
            <a:pPr marL="0" indent="-220050"/>
            <a:r>
              <a:rPr lang="en-US" sz="1400" dirty="0"/>
              <a:t>Collection </a:t>
            </a:r>
          </a:p>
          <a:p>
            <a:pPr marL="0" indent="-220050"/>
            <a:r>
              <a:rPr lang="en-US" sz="1400" dirty="0"/>
              <a:t>Preparation </a:t>
            </a:r>
          </a:p>
          <a:p>
            <a:pPr marL="0" indent="-220050"/>
            <a:r>
              <a:rPr lang="en-US" sz="1400" dirty="0"/>
              <a:t>Analysis and Analytics </a:t>
            </a:r>
          </a:p>
          <a:p>
            <a:pPr marL="0" indent="-220050"/>
            <a:r>
              <a:rPr lang="en-US" sz="1400" dirty="0"/>
              <a:t>Visualization</a:t>
            </a:r>
          </a:p>
          <a:p>
            <a:pPr marL="0" indent="-220050"/>
            <a:r>
              <a:rPr lang="en-US" sz="1400" dirty="0"/>
              <a:t>Access</a:t>
            </a:r>
          </a:p>
          <a:p>
            <a:pPr marL="0" indent="0">
              <a:buNone/>
            </a:pPr>
            <a:endParaRPr lang="en-US" sz="1400" dirty="0"/>
          </a:p>
          <a:p>
            <a:pPr marL="0" indent="0">
              <a:buNone/>
            </a:pPr>
            <a:r>
              <a:rPr lang="en-US" sz="1400" dirty="0"/>
              <a:t>Big Data Ecosystem includes all components that are involved into Big Data production, processing, delivery, and consuming</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14</a:t>
            </a:fld>
            <a:endParaRPr lang="en-GB"/>
          </a:p>
        </p:txBody>
      </p:sp>
      <p:sp>
        <p:nvSpPr>
          <p:cNvPr id="9" name="TextBox 8"/>
          <p:cNvSpPr txBox="1"/>
          <p:nvPr/>
        </p:nvSpPr>
        <p:spPr>
          <a:xfrm>
            <a:off x="128918" y="6138335"/>
            <a:ext cx="7600670" cy="307777"/>
          </a:xfrm>
          <a:prstGeom prst="rect">
            <a:avLst/>
          </a:prstGeom>
          <a:noFill/>
        </p:spPr>
        <p:txBody>
          <a:bodyPr wrap="none" rtlCol="0">
            <a:spAutoFit/>
          </a:bodyPr>
          <a:lstStyle/>
          <a:p>
            <a:r>
              <a:rPr lang="en-US" sz="1400" dirty="0"/>
              <a:t>[ref] Volume 6: NIST Big Data Reference Architecture. http://bigdatawg.nist.gov/V1_output_docs.php </a:t>
            </a:r>
          </a:p>
        </p:txBody>
      </p:sp>
      <p:pic>
        <p:nvPicPr>
          <p:cNvPr id="10" name="Picture 9">
            <a:extLst>
              <a:ext uri="{FF2B5EF4-FFF2-40B4-BE49-F238E27FC236}">
                <a16:creationId xmlns:a16="http://schemas.microsoft.com/office/drawing/2014/main" id="{E4A2FFFC-F260-44BD-B879-C34D640919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12" y="1391766"/>
            <a:ext cx="5649858" cy="4203344"/>
          </a:xfrm>
          <a:prstGeom prst="rect">
            <a:avLst/>
          </a:prstGeom>
        </p:spPr>
      </p:pic>
    </p:spTree>
    <p:extLst>
      <p:ext uri="{BB962C8B-B14F-4D97-AF65-F5344CB8AC3E}">
        <p14:creationId xmlns:p14="http://schemas.microsoft.com/office/powerpoint/2010/main" val="31788782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NIST Reference Architecture Taxonomy (2018)</a:t>
            </a:r>
            <a:endParaRPr lang="en-US" dirty="0"/>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15</a:t>
            </a:fld>
            <a:endParaRPr lang="en-GB"/>
          </a:p>
        </p:txBody>
      </p:sp>
      <p:sp>
        <p:nvSpPr>
          <p:cNvPr id="9" name="TextBox 8"/>
          <p:cNvSpPr txBox="1"/>
          <p:nvPr/>
        </p:nvSpPr>
        <p:spPr>
          <a:xfrm>
            <a:off x="128918" y="6138335"/>
            <a:ext cx="7600670" cy="307777"/>
          </a:xfrm>
          <a:prstGeom prst="rect">
            <a:avLst/>
          </a:prstGeom>
          <a:noFill/>
        </p:spPr>
        <p:txBody>
          <a:bodyPr wrap="none" rtlCol="0">
            <a:spAutoFit/>
          </a:bodyPr>
          <a:lstStyle/>
          <a:p>
            <a:r>
              <a:rPr lang="en-US" sz="1400" dirty="0"/>
              <a:t>[ref] Volume 6: NIST Big Data Reference Architecture. http://bigdatawg.nist.gov/V1_output_docs.php </a:t>
            </a:r>
          </a:p>
        </p:txBody>
      </p:sp>
      <p:pic>
        <p:nvPicPr>
          <p:cNvPr id="12" name="Picture 11">
            <a:extLst>
              <a:ext uri="{FF2B5EF4-FFF2-40B4-BE49-F238E27FC236}">
                <a16:creationId xmlns:a16="http://schemas.microsoft.com/office/drawing/2014/main" id="{87247B54-47B0-46BD-9BA9-4C2E0D1913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1350876"/>
            <a:ext cx="7939975" cy="4593511"/>
          </a:xfrm>
          <a:prstGeom prst="rect">
            <a:avLst/>
          </a:prstGeom>
        </p:spPr>
      </p:pic>
    </p:spTree>
    <p:extLst>
      <p:ext uri="{BB962C8B-B14F-4D97-AF65-F5344CB8AC3E}">
        <p14:creationId xmlns:p14="http://schemas.microsoft.com/office/powerpoint/2010/main" val="13284934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Data Lifecycle/Transformation Model</a:t>
            </a:r>
          </a:p>
        </p:txBody>
      </p:sp>
      <p:sp>
        <p:nvSpPr>
          <p:cNvPr id="3" name="Content Placeholder 2"/>
          <p:cNvSpPr>
            <a:spLocks noGrp="1"/>
          </p:cNvSpPr>
          <p:nvPr>
            <p:ph idx="1"/>
          </p:nvPr>
        </p:nvSpPr>
        <p:spPr>
          <a:xfrm>
            <a:off x="840586" y="5452806"/>
            <a:ext cx="7720647" cy="898422"/>
          </a:xfrm>
        </p:spPr>
        <p:txBody>
          <a:bodyPr numCol="2">
            <a:noAutofit/>
          </a:bodyPr>
          <a:lstStyle/>
          <a:p>
            <a:r>
              <a:rPr lang="en-US" sz="1400" dirty="0"/>
              <a:t>Data Model changes along </a:t>
            </a:r>
            <a:br>
              <a:rPr lang="en-US" sz="1400" dirty="0"/>
            </a:br>
            <a:r>
              <a:rPr lang="en-US" sz="1400" dirty="0"/>
              <a:t>data lifecycle or evolution</a:t>
            </a:r>
          </a:p>
          <a:p>
            <a:r>
              <a:rPr lang="en-US" sz="1400" dirty="0"/>
              <a:t>Data provenance is a discipline to track all data transformations along lifecycle</a:t>
            </a:r>
          </a:p>
          <a:p>
            <a:r>
              <a:rPr lang="en-US" sz="1400" dirty="0"/>
              <a:t>Identifying and linking data</a:t>
            </a:r>
          </a:p>
          <a:p>
            <a:pPr lvl="1"/>
            <a:r>
              <a:rPr lang="en-US" sz="1200" dirty="0"/>
              <a:t>Persistent data/object identifiers (PID/OID)</a:t>
            </a:r>
          </a:p>
          <a:p>
            <a:pPr lvl="1"/>
            <a:r>
              <a:rPr lang="en-US" sz="1200" dirty="0"/>
              <a:t>Traceability vs Opacity</a:t>
            </a:r>
          </a:p>
          <a:p>
            <a:pPr lvl="1"/>
            <a:r>
              <a:rPr lang="en-US" sz="1200" dirty="0"/>
              <a:t>Referral integrity</a:t>
            </a:r>
          </a:p>
        </p:txBody>
      </p:sp>
      <p:sp>
        <p:nvSpPr>
          <p:cNvPr id="4" name="Date Placeholder 3"/>
          <p:cNvSpPr>
            <a:spLocks noGrp="1"/>
          </p:cNvSpPr>
          <p:nvPr>
            <p:ph type="dt" sz="half" idx="10"/>
          </p:nvPr>
        </p:nvSpPr>
        <p:spPr/>
        <p:txBody>
          <a:bodyPr/>
          <a:lstStyle/>
          <a:p>
            <a:r>
              <a:rPr lang="en-US"/>
              <a:t>BD Wsh 2018, Windhoek</a:t>
            </a:r>
            <a:endParaRPr lang="en-GB" dirty="0"/>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16</a:t>
            </a:fld>
            <a:endParaRPr lang="en-GB"/>
          </a:p>
        </p:txBody>
      </p:sp>
      <p:grpSp>
        <p:nvGrpSpPr>
          <p:cNvPr id="10" name="Group 9"/>
          <p:cNvGrpSpPr/>
          <p:nvPr/>
        </p:nvGrpSpPr>
        <p:grpSpPr>
          <a:xfrm>
            <a:off x="309907" y="1347284"/>
            <a:ext cx="8341907" cy="3882821"/>
            <a:chOff x="309907" y="1347284"/>
            <a:chExt cx="8341907" cy="3882821"/>
          </a:xfrm>
        </p:grpSpPr>
        <p:grpSp>
          <p:nvGrpSpPr>
            <p:cNvPr id="63" name="Group 62"/>
            <p:cNvGrpSpPr/>
            <p:nvPr/>
          </p:nvGrpSpPr>
          <p:grpSpPr>
            <a:xfrm>
              <a:off x="309907" y="1347284"/>
              <a:ext cx="8341907" cy="2044123"/>
              <a:chOff x="-506111" y="865231"/>
              <a:chExt cx="8846314" cy="2167726"/>
            </a:xfrm>
          </p:grpSpPr>
          <p:sp>
            <p:nvSpPr>
              <p:cNvPr id="107" name="Rectangle 106"/>
              <p:cNvSpPr/>
              <p:nvPr/>
            </p:nvSpPr>
            <p:spPr>
              <a:xfrm>
                <a:off x="-506111" y="865231"/>
                <a:ext cx="8846314" cy="2167726"/>
              </a:xfrm>
              <a:prstGeom prst="rect">
                <a:avLst/>
              </a:prstGeom>
              <a:noFill/>
              <a:ln w="19050">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108" name="Rectangle 107"/>
              <p:cNvSpPr/>
              <p:nvPr/>
            </p:nvSpPr>
            <p:spPr>
              <a:xfrm>
                <a:off x="4719811" y="1812328"/>
                <a:ext cx="2636317" cy="4305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109" name="Rectangle 108"/>
              <p:cNvSpPr/>
              <p:nvPr/>
            </p:nvSpPr>
            <p:spPr>
              <a:xfrm>
                <a:off x="2787024" y="1594300"/>
                <a:ext cx="2636317" cy="4305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110" name="Rectangle 109"/>
              <p:cNvSpPr/>
              <p:nvPr/>
            </p:nvSpPr>
            <p:spPr>
              <a:xfrm>
                <a:off x="1034915" y="1476117"/>
                <a:ext cx="2554739" cy="43418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111" name="Rectangle 110"/>
              <p:cNvSpPr/>
              <p:nvPr/>
            </p:nvSpPr>
            <p:spPr>
              <a:xfrm>
                <a:off x="630714" y="1310889"/>
                <a:ext cx="1409565" cy="37386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112" name="TextBox 111"/>
              <p:cNvSpPr txBox="1"/>
              <p:nvPr/>
            </p:nvSpPr>
            <p:spPr>
              <a:xfrm>
                <a:off x="5610715" y="918539"/>
                <a:ext cx="2634962" cy="626663"/>
              </a:xfrm>
              <a:prstGeom prst="rect">
                <a:avLst/>
              </a:prstGeom>
              <a:noFill/>
            </p:spPr>
            <p:txBody>
              <a:bodyPr wrap="none" lIns="18288" tIns="18288" rIns="18288" bIns="18288" rtlCol="0">
                <a:spAutoFit/>
              </a:bodyPr>
              <a:lstStyle/>
              <a:p>
                <a:r>
                  <a:rPr lang="en-US" sz="1200" dirty="0">
                    <a:solidFill>
                      <a:srgbClr val="FF0000"/>
                    </a:solidFill>
                    <a:latin typeface="Arial" pitchFamily="34" charset="0"/>
                    <a:cs typeface="Arial" pitchFamily="34" charset="0"/>
                  </a:rPr>
                  <a:t>Multiple Data Models and structures</a:t>
                </a:r>
              </a:p>
              <a:p>
                <a:pPr marL="285750" indent="-285750">
                  <a:buFont typeface="Arial" pitchFamily="34" charset="0"/>
                  <a:buChar char="•"/>
                </a:pPr>
                <a:r>
                  <a:rPr lang="en-US" sz="1200" dirty="0">
                    <a:solidFill>
                      <a:srgbClr val="FF0000"/>
                    </a:solidFill>
                    <a:latin typeface="Arial" pitchFamily="34" charset="0"/>
                    <a:cs typeface="Arial" pitchFamily="34" charset="0"/>
                  </a:rPr>
                  <a:t>Data Variety and Variability</a:t>
                </a:r>
              </a:p>
              <a:p>
                <a:pPr marL="285750" indent="-285750">
                  <a:buFont typeface="Arial" pitchFamily="34" charset="0"/>
                  <a:buChar char="•"/>
                </a:pPr>
                <a:r>
                  <a:rPr lang="en-US" sz="1200" dirty="0">
                    <a:solidFill>
                      <a:srgbClr val="FF0000"/>
                    </a:solidFill>
                    <a:latin typeface="Arial" pitchFamily="34" charset="0"/>
                    <a:cs typeface="Arial" pitchFamily="34" charset="0"/>
                  </a:rPr>
                  <a:t>Semantic Interoperability</a:t>
                </a:r>
              </a:p>
            </p:txBody>
          </p:sp>
          <p:sp>
            <p:nvSpPr>
              <p:cNvPr id="113" name="TextBox 112"/>
              <p:cNvSpPr txBox="1"/>
              <p:nvPr/>
            </p:nvSpPr>
            <p:spPr>
              <a:xfrm>
                <a:off x="645602" y="1351582"/>
                <a:ext cx="1293715" cy="267638"/>
              </a:xfrm>
              <a:prstGeom prst="rect">
                <a:avLst/>
              </a:prstGeom>
              <a:noFill/>
            </p:spPr>
            <p:txBody>
              <a:bodyPr wrap="none" lIns="18288" tIns="18288" rIns="18288" bIns="18288" rtlCol="0">
                <a:spAutoFit/>
              </a:bodyPr>
              <a:lstStyle/>
              <a:p>
                <a:r>
                  <a:rPr lang="en-US" sz="1400" dirty="0">
                    <a:solidFill>
                      <a:srgbClr val="0070C0"/>
                    </a:solidFill>
                    <a:latin typeface="Arial" pitchFamily="34" charset="0"/>
                    <a:cs typeface="Arial" pitchFamily="34" charset="0"/>
                  </a:rPr>
                  <a:t>Data Model (1)</a:t>
                </a:r>
              </a:p>
            </p:txBody>
          </p:sp>
          <p:sp>
            <p:nvSpPr>
              <p:cNvPr id="114" name="TextBox 113"/>
              <p:cNvSpPr txBox="1"/>
              <p:nvPr/>
            </p:nvSpPr>
            <p:spPr>
              <a:xfrm>
                <a:off x="2191579" y="1526417"/>
                <a:ext cx="1293715" cy="267638"/>
              </a:xfrm>
              <a:prstGeom prst="rect">
                <a:avLst/>
              </a:prstGeom>
              <a:noFill/>
            </p:spPr>
            <p:txBody>
              <a:bodyPr wrap="none" lIns="18288" tIns="18288" rIns="18288" bIns="18288" rtlCol="0">
                <a:spAutoFit/>
              </a:bodyPr>
              <a:lstStyle/>
              <a:p>
                <a:r>
                  <a:rPr lang="en-US" sz="1400" dirty="0">
                    <a:solidFill>
                      <a:srgbClr val="0070C0"/>
                    </a:solidFill>
                    <a:latin typeface="Arial" pitchFamily="34" charset="0"/>
                    <a:cs typeface="Arial" pitchFamily="34" charset="0"/>
                  </a:rPr>
                  <a:t>Data Model (2)</a:t>
                </a:r>
              </a:p>
            </p:txBody>
          </p:sp>
          <p:sp>
            <p:nvSpPr>
              <p:cNvPr id="115" name="TextBox 114"/>
              <p:cNvSpPr txBox="1"/>
              <p:nvPr/>
            </p:nvSpPr>
            <p:spPr>
              <a:xfrm>
                <a:off x="3907002" y="1624799"/>
                <a:ext cx="1293715" cy="267638"/>
              </a:xfrm>
              <a:prstGeom prst="rect">
                <a:avLst/>
              </a:prstGeom>
              <a:noFill/>
            </p:spPr>
            <p:txBody>
              <a:bodyPr wrap="none" lIns="18288" tIns="18288" rIns="18288" bIns="18288" rtlCol="0">
                <a:spAutoFit/>
              </a:bodyPr>
              <a:lstStyle/>
              <a:p>
                <a:r>
                  <a:rPr lang="en-US" sz="1400" dirty="0">
                    <a:solidFill>
                      <a:srgbClr val="0070C0"/>
                    </a:solidFill>
                    <a:latin typeface="Arial" pitchFamily="34" charset="0"/>
                    <a:cs typeface="Arial" pitchFamily="34" charset="0"/>
                  </a:rPr>
                  <a:t>Data Model (3)</a:t>
                </a:r>
              </a:p>
            </p:txBody>
          </p:sp>
          <p:sp>
            <p:nvSpPr>
              <p:cNvPr id="116" name="TextBox 115"/>
              <p:cNvSpPr txBox="1"/>
              <p:nvPr/>
            </p:nvSpPr>
            <p:spPr>
              <a:xfrm>
                <a:off x="5812936" y="1883266"/>
                <a:ext cx="1293715" cy="267638"/>
              </a:xfrm>
              <a:prstGeom prst="rect">
                <a:avLst/>
              </a:prstGeom>
              <a:noFill/>
            </p:spPr>
            <p:txBody>
              <a:bodyPr wrap="none" lIns="18288" tIns="18288" rIns="18288" bIns="18288" rtlCol="0">
                <a:spAutoFit/>
              </a:bodyPr>
              <a:lstStyle/>
              <a:p>
                <a:r>
                  <a:rPr lang="en-US" sz="1400" dirty="0">
                    <a:solidFill>
                      <a:srgbClr val="0070C0"/>
                    </a:solidFill>
                    <a:latin typeface="Arial" pitchFamily="34" charset="0"/>
                    <a:cs typeface="Arial" pitchFamily="34" charset="0"/>
                  </a:rPr>
                  <a:t>Data Model (4)</a:t>
                </a:r>
              </a:p>
            </p:txBody>
          </p:sp>
          <p:sp>
            <p:nvSpPr>
              <p:cNvPr id="117" name="TextBox 116"/>
              <p:cNvSpPr txBox="1"/>
              <p:nvPr/>
            </p:nvSpPr>
            <p:spPr>
              <a:xfrm>
                <a:off x="-422151" y="1943332"/>
                <a:ext cx="1803102" cy="1018328"/>
              </a:xfrm>
              <a:prstGeom prst="rect">
                <a:avLst/>
              </a:prstGeom>
              <a:noFill/>
            </p:spPr>
            <p:txBody>
              <a:bodyPr wrap="square" lIns="18288" tIns="18288" rIns="18288" bIns="18288" rtlCol="0">
                <a:spAutoFit/>
              </a:bodyPr>
              <a:lstStyle/>
              <a:p>
                <a:r>
                  <a:rPr lang="en-US" sz="1200" dirty="0">
                    <a:solidFill>
                      <a:srgbClr val="FF0000"/>
                    </a:solidFill>
                    <a:latin typeface="Arial" pitchFamily="34" charset="0"/>
                    <a:cs typeface="Arial" pitchFamily="34" charset="0"/>
                  </a:rPr>
                  <a:t>Data (inter)linking</a:t>
                </a:r>
              </a:p>
              <a:p>
                <a:pPr marL="285750" indent="-285750">
                  <a:buFont typeface="Arial" pitchFamily="34" charset="0"/>
                  <a:buChar char="•"/>
                </a:pPr>
                <a:r>
                  <a:rPr lang="en-US" sz="1200" dirty="0">
                    <a:solidFill>
                      <a:srgbClr val="FF0000"/>
                    </a:solidFill>
                    <a:latin typeface="Arial" pitchFamily="34" charset="0"/>
                    <a:cs typeface="Arial" pitchFamily="34" charset="0"/>
                  </a:rPr>
                  <a:t>PID/OID</a:t>
                </a:r>
              </a:p>
              <a:p>
                <a:pPr marL="285750" indent="-285750">
                  <a:buFont typeface="Arial" pitchFamily="34" charset="0"/>
                  <a:buChar char="•"/>
                </a:pPr>
                <a:r>
                  <a:rPr lang="en-US" sz="1200" dirty="0">
                    <a:solidFill>
                      <a:srgbClr val="FF0000"/>
                    </a:solidFill>
                    <a:latin typeface="Arial" pitchFamily="34" charset="0"/>
                    <a:cs typeface="Arial" pitchFamily="34" charset="0"/>
                  </a:rPr>
                  <a:t>Identification</a:t>
                </a:r>
              </a:p>
              <a:p>
                <a:pPr marL="285750" indent="-285750">
                  <a:buFont typeface="Arial" pitchFamily="34" charset="0"/>
                  <a:buChar char="•"/>
                </a:pPr>
                <a:r>
                  <a:rPr lang="en-US" sz="1200" dirty="0">
                    <a:solidFill>
                      <a:srgbClr val="FF0000"/>
                    </a:solidFill>
                    <a:latin typeface="Arial" pitchFamily="34" charset="0"/>
                    <a:cs typeface="Arial" pitchFamily="34" charset="0"/>
                  </a:rPr>
                  <a:t>Privacy, Opacity</a:t>
                </a:r>
              </a:p>
              <a:p>
                <a:pPr marL="285750" indent="-285750">
                  <a:buFont typeface="Arial" pitchFamily="34" charset="0"/>
                  <a:buChar char="•"/>
                </a:pPr>
                <a:endParaRPr lang="en-US" sz="1200" dirty="0">
                  <a:solidFill>
                    <a:srgbClr val="FF0000"/>
                  </a:solidFill>
                  <a:latin typeface="Arial" pitchFamily="34" charset="0"/>
                  <a:cs typeface="Arial" pitchFamily="34" charset="0"/>
                </a:endParaRPr>
              </a:p>
            </p:txBody>
          </p:sp>
          <p:sp>
            <p:nvSpPr>
              <p:cNvPr id="118" name="Rectangle 117"/>
              <p:cNvSpPr/>
              <p:nvPr/>
            </p:nvSpPr>
            <p:spPr>
              <a:xfrm>
                <a:off x="1344984" y="2410952"/>
                <a:ext cx="5209465" cy="4305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119" name="TextBox 118"/>
              <p:cNvSpPr txBox="1"/>
              <p:nvPr/>
            </p:nvSpPr>
            <p:spPr>
              <a:xfrm>
                <a:off x="3195758" y="2461169"/>
                <a:ext cx="2782855" cy="267638"/>
              </a:xfrm>
              <a:prstGeom prst="rect">
                <a:avLst/>
              </a:prstGeom>
              <a:noFill/>
            </p:spPr>
            <p:txBody>
              <a:bodyPr wrap="none" lIns="18288" tIns="18288" rIns="18288" bIns="18288" rtlCol="0">
                <a:spAutoFit/>
              </a:bodyPr>
              <a:lstStyle/>
              <a:p>
                <a:r>
                  <a:rPr lang="en-US" sz="1400" dirty="0">
                    <a:solidFill>
                      <a:srgbClr val="0070C0"/>
                    </a:solidFill>
                    <a:latin typeface="Arial" pitchFamily="34" charset="0"/>
                    <a:cs typeface="Arial" pitchFamily="34" charset="0"/>
                  </a:rPr>
                  <a:t>Data Storage (Big Data capable)</a:t>
                </a:r>
              </a:p>
            </p:txBody>
          </p:sp>
        </p:grpSp>
        <p:grpSp>
          <p:nvGrpSpPr>
            <p:cNvPr id="9" name="Group 8"/>
            <p:cNvGrpSpPr/>
            <p:nvPr/>
          </p:nvGrpSpPr>
          <p:grpSpPr>
            <a:xfrm>
              <a:off x="995943" y="3197381"/>
              <a:ext cx="7030494" cy="2032724"/>
              <a:chOff x="995943" y="3197381"/>
              <a:chExt cx="7030494" cy="2032724"/>
            </a:xfrm>
          </p:grpSpPr>
          <p:grpSp>
            <p:nvGrpSpPr>
              <p:cNvPr id="8" name="Group 7"/>
              <p:cNvGrpSpPr/>
              <p:nvPr/>
            </p:nvGrpSpPr>
            <p:grpSpPr>
              <a:xfrm>
                <a:off x="995943" y="3563729"/>
                <a:ext cx="7030494" cy="1666376"/>
                <a:chOff x="995943" y="3563729"/>
                <a:chExt cx="7030494" cy="1666376"/>
              </a:xfrm>
            </p:grpSpPr>
            <p:sp>
              <p:nvSpPr>
                <p:cNvPr id="55" name="Right Arrow 54"/>
                <p:cNvSpPr/>
                <p:nvPr/>
              </p:nvSpPr>
              <p:spPr>
                <a:xfrm>
                  <a:off x="4333761" y="4155789"/>
                  <a:ext cx="1653758" cy="176181"/>
                </a:xfrm>
                <a:prstGeom prst="rightArrow">
                  <a:avLst/>
                </a:prstGeom>
                <a:solidFill>
                  <a:schemeClr val="tx2">
                    <a:lumMod val="20000"/>
                    <a:lumOff val="80000"/>
                  </a:schemeClr>
                </a:solidFill>
                <a:ln w="127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86" name="Oval 85"/>
                <p:cNvSpPr/>
                <p:nvPr/>
              </p:nvSpPr>
              <p:spPr>
                <a:xfrm>
                  <a:off x="7394071" y="3563729"/>
                  <a:ext cx="632366" cy="104485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vert="vert270" lIns="0" tIns="0" rIns="0" bIns="0" rtlCol="0" anchor="ctr"/>
                <a:lstStyle/>
                <a:p>
                  <a:pPr algn="ctr"/>
                  <a:r>
                    <a:rPr lang="en-US" sz="1000" dirty="0">
                      <a:solidFill>
                        <a:schemeClr val="tx1"/>
                      </a:solidFill>
                      <a:latin typeface="Arial" pitchFamily="34" charset="0"/>
                      <a:cs typeface="Arial" pitchFamily="34" charset="0"/>
                    </a:rPr>
                    <a:t>Consumer applications</a:t>
                  </a:r>
                </a:p>
              </p:txBody>
            </p:sp>
            <p:grpSp>
              <p:nvGrpSpPr>
                <p:cNvPr id="87" name="Group 86"/>
                <p:cNvGrpSpPr/>
                <p:nvPr/>
              </p:nvGrpSpPr>
              <p:grpSpPr>
                <a:xfrm>
                  <a:off x="995943" y="3577134"/>
                  <a:ext cx="653331" cy="1019047"/>
                  <a:chOff x="-506353" y="4441386"/>
                  <a:chExt cx="741077" cy="1183856"/>
                </a:xfrm>
              </p:grpSpPr>
              <p:sp>
                <p:nvSpPr>
                  <p:cNvPr id="105" name="Cloud 104"/>
                  <p:cNvSpPr/>
                  <p:nvPr/>
                </p:nvSpPr>
                <p:spPr>
                  <a:xfrm flipV="1">
                    <a:off x="-506353" y="4441386"/>
                    <a:ext cx="705393" cy="118385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00" dirty="0">
                      <a:solidFill>
                        <a:schemeClr val="tx1"/>
                      </a:solidFill>
                    </a:endParaRPr>
                  </a:p>
                </p:txBody>
              </p:sp>
              <p:sp>
                <p:nvSpPr>
                  <p:cNvPr id="106" name="TextBox 105"/>
                  <p:cNvSpPr txBox="1"/>
                  <p:nvPr/>
                </p:nvSpPr>
                <p:spPr>
                  <a:xfrm>
                    <a:off x="-374465" y="4977815"/>
                    <a:ext cx="609189" cy="357553"/>
                  </a:xfrm>
                  <a:prstGeom prst="rect">
                    <a:avLst/>
                  </a:prstGeom>
                  <a:noFill/>
                </p:spPr>
                <p:txBody>
                  <a:bodyPr wrap="square" lIns="0" tIns="0" rIns="0" bIns="0" rtlCol="0">
                    <a:spAutoFit/>
                  </a:bodyPr>
                  <a:lstStyle/>
                  <a:p>
                    <a:r>
                      <a:rPr lang="en-US" sz="1000" dirty="0">
                        <a:latin typeface="Arial" pitchFamily="34" charset="0"/>
                        <a:cs typeface="Arial" pitchFamily="34" charset="0"/>
                      </a:rPr>
                      <a:t>Data</a:t>
                    </a:r>
                  </a:p>
                  <a:p>
                    <a:r>
                      <a:rPr lang="en-US" sz="1000" dirty="0">
                        <a:latin typeface="Arial" pitchFamily="34" charset="0"/>
                        <a:cs typeface="Arial" pitchFamily="34" charset="0"/>
                      </a:rPr>
                      <a:t>Source</a:t>
                    </a:r>
                  </a:p>
                </p:txBody>
              </p:sp>
            </p:grpSp>
            <p:sp>
              <p:nvSpPr>
                <p:cNvPr id="88" name="Right Arrow 87"/>
                <p:cNvSpPr/>
                <p:nvPr/>
              </p:nvSpPr>
              <p:spPr>
                <a:xfrm>
                  <a:off x="3014310" y="3989213"/>
                  <a:ext cx="310263" cy="182111"/>
                </a:xfrm>
                <a:prstGeom prst="rightArrow">
                  <a:avLst/>
                </a:prstGeom>
                <a:solidFill>
                  <a:schemeClr val="tx2">
                    <a:lumMod val="20000"/>
                    <a:lumOff val="8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89" name="Right Arrow 88"/>
                <p:cNvSpPr/>
                <p:nvPr/>
              </p:nvSpPr>
              <p:spPr>
                <a:xfrm>
                  <a:off x="4337448" y="3831931"/>
                  <a:ext cx="310263" cy="182111"/>
                </a:xfrm>
                <a:prstGeom prst="rightArrow">
                  <a:avLst/>
                </a:prstGeom>
                <a:solidFill>
                  <a:schemeClr val="tx2">
                    <a:lumMod val="20000"/>
                    <a:lumOff val="8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0" name="Right Arrow 89"/>
                <p:cNvSpPr/>
                <p:nvPr/>
              </p:nvSpPr>
              <p:spPr>
                <a:xfrm>
                  <a:off x="5677256" y="3813493"/>
                  <a:ext cx="310263" cy="182111"/>
                </a:xfrm>
                <a:prstGeom prst="rightArrow">
                  <a:avLst/>
                </a:prstGeom>
                <a:solidFill>
                  <a:schemeClr val="tx2">
                    <a:lumMod val="20000"/>
                    <a:lumOff val="8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1" name="Right Arrow 90"/>
                <p:cNvSpPr/>
                <p:nvPr/>
              </p:nvSpPr>
              <p:spPr>
                <a:xfrm>
                  <a:off x="1673627" y="3982196"/>
                  <a:ext cx="310263" cy="182111"/>
                </a:xfrm>
                <a:prstGeom prst="rightArrow">
                  <a:avLst/>
                </a:prstGeom>
                <a:solidFill>
                  <a:schemeClr val="tx2">
                    <a:lumMod val="20000"/>
                    <a:lumOff val="8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2" name="Right Arrow 91"/>
                <p:cNvSpPr/>
                <p:nvPr/>
              </p:nvSpPr>
              <p:spPr>
                <a:xfrm>
                  <a:off x="7010055" y="3973678"/>
                  <a:ext cx="310263" cy="182111"/>
                </a:xfrm>
                <a:prstGeom prst="rightArrow">
                  <a:avLst/>
                </a:prstGeom>
                <a:solidFill>
                  <a:schemeClr val="tx2">
                    <a:lumMod val="20000"/>
                    <a:lumOff val="8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grpSp>
              <p:nvGrpSpPr>
                <p:cNvPr id="93" name="Group 92"/>
                <p:cNvGrpSpPr/>
                <p:nvPr/>
              </p:nvGrpSpPr>
              <p:grpSpPr>
                <a:xfrm>
                  <a:off x="3361239" y="3705086"/>
                  <a:ext cx="969698" cy="708606"/>
                  <a:chOff x="3217981" y="1444528"/>
                  <a:chExt cx="993558" cy="726038"/>
                </a:xfrm>
              </p:grpSpPr>
              <p:sp>
                <p:nvSpPr>
                  <p:cNvPr id="103" name="TextBox 102"/>
                  <p:cNvSpPr txBox="1"/>
                  <p:nvPr/>
                </p:nvSpPr>
                <p:spPr>
                  <a:xfrm>
                    <a:off x="3217981" y="1444528"/>
                    <a:ext cx="993558" cy="520323"/>
                  </a:xfrm>
                  <a:prstGeom prst="rect">
                    <a:avLst/>
                  </a:prstGeom>
                  <a:noFill/>
                  <a:ln w="19050">
                    <a:noFill/>
                  </a:ln>
                </p:spPr>
                <p:txBody>
                  <a:bodyPr wrap="square" lIns="45720" tIns="45720" rIns="45720" bIns="45720" rtlCol="0">
                    <a:spAutoFit/>
                  </a:bodyPr>
                  <a:lstStyle/>
                  <a:p>
                    <a:pPr algn="ctr"/>
                    <a:r>
                      <a:rPr lang="en-US" sz="900" dirty="0">
                        <a:latin typeface="Arial" pitchFamily="34" charset="0"/>
                        <a:cs typeface="Arial" pitchFamily="34" charset="0"/>
                      </a:rPr>
                      <a:t>Data </a:t>
                    </a:r>
                  </a:p>
                  <a:p>
                    <a:pPr algn="ctr"/>
                    <a:r>
                      <a:rPr lang="en-US" sz="900" dirty="0">
                        <a:latin typeface="Arial" pitchFamily="34" charset="0"/>
                        <a:cs typeface="Arial" pitchFamily="34" charset="0"/>
                      </a:rPr>
                      <a:t>Filter/Enrich,</a:t>
                    </a:r>
                  </a:p>
                  <a:p>
                    <a:pPr algn="ctr"/>
                    <a:r>
                      <a:rPr lang="en-US" sz="900" dirty="0">
                        <a:latin typeface="Arial" pitchFamily="34" charset="0"/>
                        <a:cs typeface="Arial" pitchFamily="34" charset="0"/>
                      </a:rPr>
                      <a:t>Classification</a:t>
                    </a:r>
                  </a:p>
                </p:txBody>
              </p:sp>
              <p:sp>
                <p:nvSpPr>
                  <p:cNvPr id="104" name="Rectangle 103"/>
                  <p:cNvSpPr/>
                  <p:nvPr/>
                </p:nvSpPr>
                <p:spPr>
                  <a:xfrm>
                    <a:off x="3222105" y="1449762"/>
                    <a:ext cx="953978" cy="7208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grpSp>
            <p:grpSp>
              <p:nvGrpSpPr>
                <p:cNvPr id="94" name="Group 93"/>
                <p:cNvGrpSpPr/>
                <p:nvPr/>
              </p:nvGrpSpPr>
              <p:grpSpPr>
                <a:xfrm>
                  <a:off x="6034885" y="3709254"/>
                  <a:ext cx="931070" cy="704437"/>
                  <a:chOff x="6882403" y="1420799"/>
                  <a:chExt cx="953979" cy="721768"/>
                </a:xfrm>
              </p:grpSpPr>
              <p:sp>
                <p:nvSpPr>
                  <p:cNvPr id="101" name="TextBox 100"/>
                  <p:cNvSpPr txBox="1"/>
                  <p:nvPr/>
                </p:nvSpPr>
                <p:spPr>
                  <a:xfrm>
                    <a:off x="6882403" y="1420799"/>
                    <a:ext cx="893678" cy="520323"/>
                  </a:xfrm>
                  <a:prstGeom prst="rect">
                    <a:avLst/>
                  </a:prstGeom>
                  <a:noFill/>
                  <a:ln w="19050">
                    <a:noFill/>
                  </a:ln>
                </p:spPr>
                <p:txBody>
                  <a:bodyPr wrap="square" lIns="45720" tIns="45720" rIns="45720" bIns="45720" rtlCol="0">
                    <a:spAutoFit/>
                  </a:bodyPr>
                  <a:lstStyle/>
                  <a:p>
                    <a:pPr algn="ctr"/>
                    <a:r>
                      <a:rPr lang="en-US" sz="900" dirty="0">
                        <a:latin typeface="Arial" pitchFamily="34" charset="0"/>
                        <a:cs typeface="Arial" pitchFamily="34" charset="0"/>
                      </a:rPr>
                      <a:t>Data </a:t>
                    </a:r>
                  </a:p>
                  <a:p>
                    <a:pPr algn="ctr"/>
                    <a:r>
                      <a:rPr lang="en-US" sz="900" dirty="0">
                        <a:latin typeface="Arial" pitchFamily="34" charset="0"/>
                        <a:cs typeface="Arial" pitchFamily="34" charset="0"/>
                      </a:rPr>
                      <a:t>Delivery,</a:t>
                    </a:r>
                  </a:p>
                  <a:p>
                    <a:pPr algn="ctr"/>
                    <a:r>
                      <a:rPr lang="en-US" sz="900" dirty="0" err="1">
                        <a:latin typeface="Arial" pitchFamily="34" charset="0"/>
                        <a:cs typeface="Arial" pitchFamily="34" charset="0"/>
                      </a:rPr>
                      <a:t>Visualisation</a:t>
                    </a:r>
                    <a:endParaRPr lang="en-US" sz="900" dirty="0">
                      <a:latin typeface="Arial" pitchFamily="34" charset="0"/>
                      <a:cs typeface="Arial" pitchFamily="34" charset="0"/>
                    </a:endParaRPr>
                  </a:p>
                </p:txBody>
              </p:sp>
              <p:sp>
                <p:nvSpPr>
                  <p:cNvPr id="102" name="Rectangle 101"/>
                  <p:cNvSpPr/>
                  <p:nvPr/>
                </p:nvSpPr>
                <p:spPr>
                  <a:xfrm>
                    <a:off x="6882403" y="1421763"/>
                    <a:ext cx="953979" cy="7208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grpSp>
            <p:grpSp>
              <p:nvGrpSpPr>
                <p:cNvPr id="95" name="Group 94"/>
                <p:cNvGrpSpPr/>
                <p:nvPr/>
              </p:nvGrpSpPr>
              <p:grpSpPr>
                <a:xfrm>
                  <a:off x="4700910" y="3685641"/>
                  <a:ext cx="931070" cy="746375"/>
                  <a:chOff x="5044969" y="1337296"/>
                  <a:chExt cx="953979" cy="764738"/>
                </a:xfrm>
              </p:grpSpPr>
              <p:sp>
                <p:nvSpPr>
                  <p:cNvPr id="100" name="Rectangle 99"/>
                  <p:cNvSpPr/>
                  <p:nvPr/>
                </p:nvSpPr>
                <p:spPr>
                  <a:xfrm>
                    <a:off x="5044969" y="1381230"/>
                    <a:ext cx="953979" cy="720804"/>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9" name="TextBox 98"/>
                  <p:cNvSpPr txBox="1"/>
                  <p:nvPr/>
                </p:nvSpPr>
                <p:spPr>
                  <a:xfrm>
                    <a:off x="5044969" y="1337296"/>
                    <a:ext cx="881493" cy="662231"/>
                  </a:xfrm>
                  <a:prstGeom prst="rect">
                    <a:avLst/>
                  </a:prstGeom>
                  <a:noFill/>
                  <a:ln w="19050">
                    <a:noFill/>
                  </a:ln>
                </p:spPr>
                <p:txBody>
                  <a:bodyPr wrap="square" lIns="45720" tIns="45720" rIns="45720" bIns="45720" rtlCol="0">
                    <a:spAutoFit/>
                  </a:bodyPr>
                  <a:lstStyle/>
                  <a:p>
                    <a:pPr algn="ctr"/>
                    <a:r>
                      <a:rPr lang="en-US" sz="900" dirty="0">
                        <a:latin typeface="Arial" pitchFamily="34" charset="0"/>
                        <a:cs typeface="Arial" pitchFamily="34" charset="0"/>
                      </a:rPr>
                      <a:t>Data </a:t>
                    </a:r>
                  </a:p>
                  <a:p>
                    <a:pPr algn="ctr"/>
                    <a:r>
                      <a:rPr lang="en-US" sz="900" dirty="0">
                        <a:latin typeface="Arial" pitchFamily="34" charset="0"/>
                        <a:cs typeface="Arial" pitchFamily="34" charset="0"/>
                      </a:rPr>
                      <a:t>Analytics, Modeling, </a:t>
                    </a:r>
                  </a:p>
                  <a:p>
                    <a:pPr algn="ctr"/>
                    <a:r>
                      <a:rPr lang="en-US" sz="900" dirty="0">
                        <a:latin typeface="Arial" pitchFamily="34" charset="0"/>
                        <a:cs typeface="Arial" pitchFamily="34" charset="0"/>
                      </a:rPr>
                      <a:t>Prediction</a:t>
                    </a:r>
                  </a:p>
                </p:txBody>
              </p:sp>
            </p:grpSp>
            <p:grpSp>
              <p:nvGrpSpPr>
                <p:cNvPr id="96" name="Group 95"/>
                <p:cNvGrpSpPr/>
                <p:nvPr/>
              </p:nvGrpSpPr>
              <p:grpSpPr>
                <a:xfrm>
                  <a:off x="2034340" y="3688860"/>
                  <a:ext cx="935528" cy="713575"/>
                  <a:chOff x="1201256" y="1385805"/>
                  <a:chExt cx="958547" cy="731131"/>
                </a:xfrm>
              </p:grpSpPr>
              <p:sp>
                <p:nvSpPr>
                  <p:cNvPr id="97" name="TextBox 96"/>
                  <p:cNvSpPr txBox="1"/>
                  <p:nvPr/>
                </p:nvSpPr>
                <p:spPr>
                  <a:xfrm>
                    <a:off x="1201256" y="1385805"/>
                    <a:ext cx="865738" cy="520324"/>
                  </a:xfrm>
                  <a:prstGeom prst="rect">
                    <a:avLst/>
                  </a:prstGeom>
                  <a:noFill/>
                  <a:ln w="19050">
                    <a:noFill/>
                  </a:ln>
                </p:spPr>
                <p:txBody>
                  <a:bodyPr wrap="square" lIns="45720" tIns="45720" rIns="45720" bIns="45720" rtlCol="0">
                    <a:spAutoFit/>
                  </a:bodyPr>
                  <a:lstStyle/>
                  <a:p>
                    <a:pPr algn="ctr"/>
                    <a:r>
                      <a:rPr lang="en-US" sz="900" dirty="0">
                        <a:latin typeface="Arial" pitchFamily="34" charset="0"/>
                        <a:cs typeface="Arial" pitchFamily="34" charset="0"/>
                      </a:rPr>
                      <a:t>Data </a:t>
                    </a:r>
                  </a:p>
                  <a:p>
                    <a:pPr algn="ctr"/>
                    <a:r>
                      <a:rPr lang="en-US" sz="900" dirty="0">
                        <a:latin typeface="Arial" pitchFamily="34" charset="0"/>
                        <a:cs typeface="Arial" pitchFamily="34" charset="0"/>
                      </a:rPr>
                      <a:t>Collection&amp;  Registration</a:t>
                    </a:r>
                  </a:p>
                </p:txBody>
              </p:sp>
              <p:sp>
                <p:nvSpPr>
                  <p:cNvPr id="98" name="Rectangle 97"/>
                  <p:cNvSpPr/>
                  <p:nvPr/>
                </p:nvSpPr>
                <p:spPr>
                  <a:xfrm>
                    <a:off x="1205824" y="1396132"/>
                    <a:ext cx="953979" cy="7208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grpSp>
            <p:sp>
              <p:nvSpPr>
                <p:cNvPr id="68" name="Curved Up Arrow 67"/>
                <p:cNvSpPr/>
                <p:nvPr/>
              </p:nvSpPr>
              <p:spPr>
                <a:xfrm flipH="1">
                  <a:off x="3934400" y="4432017"/>
                  <a:ext cx="984582" cy="353135"/>
                </a:xfrm>
                <a:prstGeom prst="curvedUpArrow">
                  <a:avLst/>
                </a:prstGeom>
                <a:solidFill>
                  <a:schemeClr val="tx2">
                    <a:lumMod val="40000"/>
                    <a:lumOff val="6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solidFill>
                      <a:schemeClr val="tx1"/>
                    </a:solidFill>
                  </a:endParaRPr>
                </a:p>
              </p:txBody>
            </p:sp>
            <p:sp>
              <p:nvSpPr>
                <p:cNvPr id="69" name="Curved Up Arrow 68"/>
                <p:cNvSpPr/>
                <p:nvPr/>
              </p:nvSpPr>
              <p:spPr>
                <a:xfrm flipH="1">
                  <a:off x="3471721" y="4432017"/>
                  <a:ext cx="3212715" cy="580741"/>
                </a:xfrm>
                <a:prstGeom prst="curvedUpArrow">
                  <a:avLst/>
                </a:prstGeom>
                <a:solidFill>
                  <a:schemeClr val="tx2">
                    <a:lumMod val="40000"/>
                    <a:lumOff val="6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solidFill>
                      <a:schemeClr val="tx1"/>
                    </a:solidFill>
                  </a:endParaRPr>
                </a:p>
              </p:txBody>
            </p:sp>
            <p:sp>
              <p:nvSpPr>
                <p:cNvPr id="70" name="Curved Up Arrow 69"/>
                <p:cNvSpPr/>
                <p:nvPr/>
              </p:nvSpPr>
              <p:spPr>
                <a:xfrm flipH="1">
                  <a:off x="5394296" y="4432017"/>
                  <a:ext cx="894555" cy="353135"/>
                </a:xfrm>
                <a:prstGeom prst="curvedUpArrow">
                  <a:avLst/>
                </a:prstGeom>
                <a:solidFill>
                  <a:schemeClr val="tx2">
                    <a:lumMod val="40000"/>
                    <a:lumOff val="6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solidFill>
                      <a:schemeClr val="tx1"/>
                    </a:solidFill>
                  </a:endParaRPr>
                </a:p>
              </p:txBody>
            </p:sp>
            <p:sp>
              <p:nvSpPr>
                <p:cNvPr id="71" name="TextBox 70"/>
                <p:cNvSpPr txBox="1"/>
                <p:nvPr/>
              </p:nvSpPr>
              <p:spPr>
                <a:xfrm>
                  <a:off x="4568313" y="4777674"/>
                  <a:ext cx="1178271" cy="452431"/>
                </a:xfrm>
                <a:prstGeom prst="rect">
                  <a:avLst/>
                </a:prstGeom>
                <a:solidFill>
                  <a:schemeClr val="tx2">
                    <a:lumMod val="20000"/>
                    <a:lumOff val="80000"/>
                  </a:schemeClr>
                </a:solidFill>
                <a:ln>
                  <a:solidFill>
                    <a:srgbClr val="333399"/>
                  </a:solidFill>
                  <a:prstDash val="dash"/>
                </a:ln>
              </p:spPr>
              <p:txBody>
                <a:bodyPr wrap="none" lIns="18288" tIns="18288" rIns="18288" bIns="18288" rtlCol="0">
                  <a:spAutoFit/>
                </a:bodyPr>
                <a:lstStyle/>
                <a:p>
                  <a:r>
                    <a:rPr lang="en-US" sz="900" dirty="0">
                      <a:solidFill>
                        <a:srgbClr val="0070C0"/>
                      </a:solidFill>
                      <a:latin typeface="Arial" pitchFamily="34" charset="0"/>
                      <a:cs typeface="Arial" pitchFamily="34" charset="0"/>
                    </a:rPr>
                    <a:t>Data repurposing, </a:t>
                  </a:r>
                </a:p>
                <a:p>
                  <a:r>
                    <a:rPr lang="en-US" sz="900" dirty="0">
                      <a:solidFill>
                        <a:srgbClr val="0070C0"/>
                      </a:solidFill>
                      <a:latin typeface="Arial" pitchFamily="34" charset="0"/>
                      <a:cs typeface="Arial" pitchFamily="34" charset="0"/>
                    </a:rPr>
                    <a:t>Analytics re-factoring,</a:t>
                  </a:r>
                </a:p>
                <a:p>
                  <a:r>
                    <a:rPr lang="en-US" sz="900" dirty="0">
                      <a:solidFill>
                        <a:srgbClr val="0070C0"/>
                      </a:solidFill>
                      <a:latin typeface="Arial" pitchFamily="34" charset="0"/>
                      <a:cs typeface="Arial" pitchFamily="34" charset="0"/>
                    </a:rPr>
                    <a:t>Secondary processing</a:t>
                  </a:r>
                </a:p>
              </p:txBody>
            </p:sp>
            <p:sp>
              <p:nvSpPr>
                <p:cNvPr id="72" name="Curved Up Arrow 71"/>
                <p:cNvSpPr/>
                <p:nvPr/>
              </p:nvSpPr>
              <p:spPr>
                <a:xfrm flipH="1">
                  <a:off x="4991110" y="4432017"/>
                  <a:ext cx="350668" cy="290370"/>
                </a:xfrm>
                <a:prstGeom prst="curvedUpArrow">
                  <a:avLst/>
                </a:prstGeom>
                <a:solidFill>
                  <a:schemeClr val="tx2">
                    <a:lumMod val="40000"/>
                    <a:lumOff val="6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solidFill>
                      <a:schemeClr val="tx1"/>
                    </a:solidFill>
                  </a:endParaRPr>
                </a:p>
              </p:txBody>
            </p:sp>
          </p:grpSp>
          <p:cxnSp>
            <p:nvCxnSpPr>
              <p:cNvPr id="74" name="Straight Arrow Connector 73"/>
              <p:cNvCxnSpPr>
                <a:stCxn id="97" idx="0"/>
              </p:cNvCxnSpPr>
              <p:nvPr/>
            </p:nvCxnSpPr>
            <p:spPr>
              <a:xfrm flipV="1">
                <a:off x="2456814" y="3210869"/>
                <a:ext cx="0" cy="477993"/>
              </a:xfrm>
              <a:prstGeom prst="straightConnector1">
                <a:avLst/>
              </a:prstGeom>
              <a:ln w="19050">
                <a:prstDash val="dash"/>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p:nvPr/>
            </p:nvCxnSpPr>
            <p:spPr>
              <a:xfrm flipH="1" flipV="1">
                <a:off x="3830797" y="3197381"/>
                <a:ext cx="1" cy="512814"/>
              </a:xfrm>
              <a:prstGeom prst="straightConnector1">
                <a:avLst/>
              </a:prstGeom>
              <a:ln w="19050">
                <a:prstDash val="dash"/>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p:nvPr/>
            </p:nvCxnSpPr>
            <p:spPr>
              <a:xfrm flipH="1" flipV="1">
                <a:off x="5155964" y="3201507"/>
                <a:ext cx="1" cy="512814"/>
              </a:xfrm>
              <a:prstGeom prst="straightConnector1">
                <a:avLst/>
              </a:prstGeom>
              <a:ln w="19050">
                <a:prstDash val="dash"/>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flipH="1" flipV="1">
                <a:off x="6500420" y="3201507"/>
                <a:ext cx="1" cy="512814"/>
              </a:xfrm>
              <a:prstGeom prst="straightConnector1">
                <a:avLst/>
              </a:prstGeom>
              <a:ln w="19050">
                <a:prstDash val="dash"/>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4582057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SQL and NoSQL</a:t>
            </a:r>
          </a:p>
        </p:txBody>
      </p:sp>
      <p:sp>
        <p:nvSpPr>
          <p:cNvPr id="3" name="Content Placeholder 2"/>
          <p:cNvSpPr>
            <a:spLocks noGrp="1"/>
          </p:cNvSpPr>
          <p:nvPr>
            <p:ph idx="1"/>
          </p:nvPr>
        </p:nvSpPr>
        <p:spPr/>
        <p:txBody>
          <a:bodyPr>
            <a:normAutofit/>
          </a:bodyPr>
          <a:lstStyle/>
          <a:p>
            <a:pPr marL="0" indent="0">
              <a:buFont typeface="Wingdings" panose="05000000000000000000" pitchFamily="2" charset="2"/>
              <a:buNone/>
              <a:defRPr/>
            </a:pPr>
            <a:r>
              <a:rPr lang="en-US" sz="2400" dirty="0"/>
              <a:t>NoSQL definition (</a:t>
            </a:r>
            <a:r>
              <a:rPr lang="en-US" sz="2400" dirty="0">
                <a:hlinkClick r:id="rId2"/>
              </a:rPr>
              <a:t>www.nosql-database.org</a:t>
            </a:r>
            <a:r>
              <a:rPr lang="en-US" sz="2400" dirty="0"/>
              <a:t>):</a:t>
            </a:r>
          </a:p>
          <a:p>
            <a:pPr>
              <a:defRPr/>
            </a:pPr>
            <a:r>
              <a:rPr lang="en-US" sz="2400" dirty="0"/>
              <a:t>Next Generation Databases mostly addressing some of the points: being </a:t>
            </a:r>
            <a:r>
              <a:rPr lang="en-US" sz="2400" b="1" dirty="0"/>
              <a:t>non-relational, distributed, open-source</a:t>
            </a:r>
            <a:r>
              <a:rPr lang="en-US" sz="2400" dirty="0"/>
              <a:t> and </a:t>
            </a:r>
            <a:r>
              <a:rPr lang="en-US" sz="2400" b="1" dirty="0"/>
              <a:t>horizontal scalable</a:t>
            </a:r>
            <a:r>
              <a:rPr lang="en-US" sz="2400" dirty="0"/>
              <a:t>. </a:t>
            </a:r>
          </a:p>
          <a:p>
            <a:pPr>
              <a:defRPr/>
            </a:pPr>
            <a:r>
              <a:rPr lang="en-US" sz="2400" dirty="0"/>
              <a:t>Other characteristics apply: </a:t>
            </a:r>
            <a:r>
              <a:rPr lang="en-US" sz="2400" b="1" dirty="0"/>
              <a:t>schema-free, easy replication support, simple API, eventually consistent</a:t>
            </a:r>
            <a:r>
              <a:rPr lang="en-US" sz="2400" dirty="0"/>
              <a:t> / </a:t>
            </a:r>
            <a:r>
              <a:rPr lang="en-US" sz="2400" b="1" dirty="0"/>
              <a:t>BASE</a:t>
            </a:r>
            <a:r>
              <a:rPr lang="en-US" sz="2400" dirty="0"/>
              <a:t> (not ACID), a </a:t>
            </a:r>
            <a:r>
              <a:rPr lang="en-US" sz="2400" b="1" dirty="0"/>
              <a:t>huge data amount</a:t>
            </a:r>
            <a:r>
              <a:rPr lang="en-US" sz="2400" dirty="0"/>
              <a:t>, others</a:t>
            </a:r>
          </a:p>
          <a:p>
            <a:pPr lvl="1">
              <a:defRPr/>
            </a:pPr>
            <a:endParaRPr lang="en-US" sz="2000" dirty="0"/>
          </a:p>
          <a:p>
            <a:pPr>
              <a:defRPr/>
            </a:pPr>
            <a:r>
              <a:rPr lang="en-US" sz="2400" dirty="0"/>
              <a:t>ACID/SQL vs BASE/NoSQL</a:t>
            </a:r>
          </a:p>
          <a:p>
            <a:pPr lvl="1"/>
            <a:r>
              <a:rPr lang="en-US" sz="2000" dirty="0"/>
              <a:t>ACID Semantics: </a:t>
            </a:r>
            <a:r>
              <a:rPr lang="en-US" sz="2000" b="1" dirty="0"/>
              <a:t>A</a:t>
            </a:r>
            <a:r>
              <a:rPr lang="en-US" sz="2000" dirty="0"/>
              <a:t>tomic, </a:t>
            </a:r>
            <a:r>
              <a:rPr lang="en-US" sz="2000" b="1" dirty="0"/>
              <a:t>C</a:t>
            </a:r>
            <a:r>
              <a:rPr lang="en-US" sz="2000" dirty="0"/>
              <a:t>onsistent, </a:t>
            </a:r>
            <a:r>
              <a:rPr lang="en-US" sz="2000" b="1" dirty="0"/>
              <a:t>I</a:t>
            </a:r>
            <a:r>
              <a:rPr lang="en-US" sz="2000" dirty="0"/>
              <a:t>solated, </a:t>
            </a:r>
            <a:r>
              <a:rPr lang="en-US" sz="2000" b="1" dirty="0"/>
              <a:t>D</a:t>
            </a:r>
            <a:r>
              <a:rPr lang="en-US" sz="2000" dirty="0"/>
              <a:t>urable</a:t>
            </a:r>
          </a:p>
          <a:p>
            <a:pPr lvl="1"/>
            <a:r>
              <a:rPr lang="en-US" sz="2000" dirty="0"/>
              <a:t>BASE Semantics: </a:t>
            </a:r>
            <a:r>
              <a:rPr lang="en-US" sz="2000" b="1" dirty="0"/>
              <a:t>B</a:t>
            </a:r>
            <a:r>
              <a:rPr lang="en-US" sz="2000" dirty="0"/>
              <a:t>asically </a:t>
            </a:r>
            <a:r>
              <a:rPr lang="en-US" sz="2000" b="1" dirty="0"/>
              <a:t>A</a:t>
            </a:r>
            <a:r>
              <a:rPr lang="en-US" sz="2000" dirty="0"/>
              <a:t>vailable - </a:t>
            </a:r>
            <a:r>
              <a:rPr lang="en-US" sz="2000" b="1" dirty="0"/>
              <a:t>S</a:t>
            </a:r>
            <a:r>
              <a:rPr lang="en-US" sz="2000" dirty="0"/>
              <a:t>oft State - </a:t>
            </a:r>
            <a:r>
              <a:rPr lang="en-US" sz="2000" b="1" dirty="0"/>
              <a:t>E</a:t>
            </a:r>
            <a:r>
              <a:rPr lang="en-US" sz="2000" dirty="0"/>
              <a:t>ventual Consistency</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17</a:t>
            </a:fld>
            <a:endParaRPr lang="en-GB"/>
          </a:p>
        </p:txBody>
      </p:sp>
    </p:spTree>
    <p:extLst>
      <p:ext uri="{BB962C8B-B14F-4D97-AF65-F5344CB8AC3E}">
        <p14:creationId xmlns:p14="http://schemas.microsoft.com/office/powerpoint/2010/main" val="11805878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NoSQL Distinguishing Characteristics</a:t>
            </a:r>
          </a:p>
        </p:txBody>
      </p:sp>
      <p:sp>
        <p:nvSpPr>
          <p:cNvPr id="3" name="Content Placeholder 2"/>
          <p:cNvSpPr>
            <a:spLocks noGrp="1"/>
          </p:cNvSpPr>
          <p:nvPr>
            <p:ph idx="1"/>
          </p:nvPr>
        </p:nvSpPr>
        <p:spPr/>
        <p:txBody>
          <a:bodyPr>
            <a:normAutofit/>
          </a:bodyPr>
          <a:lstStyle/>
          <a:p>
            <a:pPr>
              <a:defRPr/>
            </a:pPr>
            <a:r>
              <a:rPr lang="en-US" sz="2000" dirty="0"/>
              <a:t>Large data volumes</a:t>
            </a:r>
          </a:p>
          <a:p>
            <a:pPr lvl="1">
              <a:defRPr/>
            </a:pPr>
            <a:r>
              <a:rPr lang="en-US" sz="1800" dirty="0"/>
              <a:t>Web scale “Big Data”</a:t>
            </a:r>
          </a:p>
          <a:p>
            <a:pPr>
              <a:defRPr/>
            </a:pPr>
            <a:r>
              <a:rPr lang="en-US" sz="2000" dirty="0"/>
              <a:t>Scalable replication and distribution</a:t>
            </a:r>
          </a:p>
          <a:p>
            <a:pPr lvl="1">
              <a:defRPr/>
            </a:pPr>
            <a:r>
              <a:rPr lang="en-US" sz="1800" dirty="0"/>
              <a:t>Potentially thousands of machines</a:t>
            </a:r>
          </a:p>
          <a:p>
            <a:pPr lvl="1">
              <a:defRPr/>
            </a:pPr>
            <a:r>
              <a:rPr lang="en-US" sz="1800" dirty="0"/>
              <a:t>Potentially distributed around the world</a:t>
            </a:r>
          </a:p>
          <a:p>
            <a:pPr>
              <a:defRPr/>
            </a:pPr>
            <a:r>
              <a:rPr lang="en-US" sz="2000" dirty="0"/>
              <a:t>Queries need to return answers quickly</a:t>
            </a:r>
          </a:p>
          <a:p>
            <a:pPr lvl="1">
              <a:defRPr/>
            </a:pPr>
            <a:r>
              <a:rPr lang="en-US" sz="1800" dirty="0"/>
              <a:t>Not necessary precisely </a:t>
            </a:r>
          </a:p>
          <a:p>
            <a:pPr lvl="1">
              <a:defRPr/>
            </a:pPr>
            <a:r>
              <a:rPr lang="en-US" sz="1800" dirty="0"/>
              <a:t>Employing probabilistic search/decision</a:t>
            </a:r>
          </a:p>
          <a:p>
            <a:pPr>
              <a:defRPr/>
            </a:pPr>
            <a:r>
              <a:rPr lang="en-US" sz="2000" dirty="0"/>
              <a:t>Mostly query, few updates</a:t>
            </a:r>
          </a:p>
          <a:p>
            <a:pPr>
              <a:defRPr/>
            </a:pPr>
            <a:r>
              <a:rPr lang="en-US" sz="2000" dirty="0"/>
              <a:t>Asynchronous Inserts and Updates</a:t>
            </a:r>
          </a:p>
          <a:p>
            <a:pPr>
              <a:defRPr/>
            </a:pPr>
            <a:r>
              <a:rPr lang="en-US" sz="2000" dirty="0"/>
              <a:t>Schema – free (on write, schema applied by applications)</a:t>
            </a:r>
          </a:p>
          <a:p>
            <a:pPr>
              <a:defRPr/>
            </a:pPr>
            <a:r>
              <a:rPr lang="en-US" sz="2000" dirty="0"/>
              <a:t>Paradigm shift from ACID transaction properties to BASE</a:t>
            </a:r>
          </a:p>
          <a:p>
            <a:pPr>
              <a:defRPr/>
            </a:pPr>
            <a:r>
              <a:rPr lang="en-US" sz="2000" dirty="0"/>
              <a:t>CAP Theorem – NoSQL database types</a:t>
            </a:r>
          </a:p>
          <a:p>
            <a:pPr>
              <a:defRPr/>
            </a:pPr>
            <a:r>
              <a:rPr lang="en-US" sz="2000" dirty="0"/>
              <a:t>Open source development</a:t>
            </a:r>
          </a:p>
          <a:p>
            <a:pPr>
              <a:defRPr/>
            </a:pPr>
            <a:endParaRPr lang="en-US" sz="2000" dirty="0"/>
          </a:p>
          <a:p>
            <a:endParaRPr lang="en-US" sz="2000" dirty="0"/>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18</a:t>
            </a:fld>
            <a:endParaRPr lang="en-GB"/>
          </a:p>
        </p:txBody>
      </p:sp>
    </p:spTree>
    <p:extLst>
      <p:ext uri="{BB962C8B-B14F-4D97-AF65-F5344CB8AC3E}">
        <p14:creationId xmlns:p14="http://schemas.microsoft.com/office/powerpoint/2010/main" val="33100364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Brewer’s CAP Theorem</a:t>
            </a:r>
          </a:p>
        </p:txBody>
      </p:sp>
      <p:sp>
        <p:nvSpPr>
          <p:cNvPr id="3" name="Content Placeholder 2"/>
          <p:cNvSpPr>
            <a:spLocks noGrp="1"/>
          </p:cNvSpPr>
          <p:nvPr>
            <p:ph idx="1"/>
          </p:nvPr>
        </p:nvSpPr>
        <p:spPr/>
        <p:txBody>
          <a:bodyPr>
            <a:normAutofit fontScale="77500" lnSpcReduction="20000"/>
          </a:bodyPr>
          <a:lstStyle/>
          <a:p>
            <a:pPr marL="0" indent="0">
              <a:buFont typeface="Wingdings" panose="05000000000000000000" pitchFamily="2" charset="2"/>
              <a:buNone/>
              <a:defRPr/>
            </a:pPr>
            <a:r>
              <a:rPr lang="en-US" dirty="0"/>
              <a:t>Brewer’s (CAP) Theorem (original formulation) [ref] </a:t>
            </a:r>
            <a:endParaRPr lang="en-US" sz="2600" dirty="0"/>
          </a:p>
          <a:p>
            <a:pPr marL="400050" lvl="1" indent="0">
              <a:buFont typeface="Wingdings" panose="05000000000000000000" pitchFamily="2" charset="2"/>
              <a:buNone/>
              <a:defRPr/>
            </a:pPr>
            <a:r>
              <a:rPr lang="en-US" sz="2200" i="1" dirty="0"/>
              <a:t>“There are three core systemic requirements that exist in a special relationship when it comes to designing and deploying applications in a distributed environment.” </a:t>
            </a:r>
          </a:p>
          <a:p>
            <a:pPr marL="400050" lvl="1" indent="0">
              <a:buFont typeface="Wingdings" panose="05000000000000000000" pitchFamily="2" charset="2"/>
              <a:buNone/>
              <a:defRPr/>
            </a:pPr>
            <a:endParaRPr lang="en-US" sz="2200" i="1" dirty="0"/>
          </a:p>
          <a:p>
            <a:pPr marL="0" indent="0">
              <a:buFont typeface="Wingdings" panose="05000000000000000000" pitchFamily="2" charset="2"/>
              <a:buNone/>
              <a:defRPr/>
            </a:pPr>
            <a:r>
              <a:rPr lang="en-US" dirty="0"/>
              <a:t>A distributed system can support only two of the following characteristics:</a:t>
            </a:r>
          </a:p>
          <a:p>
            <a:pPr>
              <a:defRPr/>
            </a:pPr>
            <a:r>
              <a:rPr lang="en-US" dirty="0"/>
              <a:t>Consistency</a:t>
            </a:r>
          </a:p>
          <a:p>
            <a:pPr lvl="1">
              <a:defRPr/>
            </a:pPr>
            <a:r>
              <a:rPr lang="en-US" dirty="0"/>
              <a:t>All nodes see the same data at </a:t>
            </a:r>
            <a:br>
              <a:rPr lang="en-US" dirty="0"/>
            </a:br>
            <a:r>
              <a:rPr lang="en-US" dirty="0"/>
              <a:t>the same time</a:t>
            </a:r>
          </a:p>
          <a:p>
            <a:pPr>
              <a:defRPr/>
            </a:pPr>
            <a:r>
              <a:rPr lang="en-US" dirty="0"/>
              <a:t>Availability</a:t>
            </a:r>
          </a:p>
          <a:p>
            <a:pPr lvl="1">
              <a:defRPr/>
            </a:pPr>
            <a:r>
              <a:rPr lang="en-US" dirty="0"/>
              <a:t>Node failures do not prevent </a:t>
            </a:r>
            <a:br>
              <a:rPr lang="en-US" dirty="0"/>
            </a:br>
            <a:r>
              <a:rPr lang="en-US" dirty="0"/>
              <a:t>survivors from continuing to operate</a:t>
            </a:r>
          </a:p>
          <a:p>
            <a:pPr>
              <a:defRPr/>
            </a:pPr>
            <a:r>
              <a:rPr lang="en-US" dirty="0"/>
              <a:t>Partition tolerance</a:t>
            </a:r>
          </a:p>
          <a:p>
            <a:pPr lvl="1">
              <a:defRPr/>
            </a:pPr>
            <a:r>
              <a:rPr lang="en-US" dirty="0"/>
              <a:t>The system continues to operate </a:t>
            </a:r>
            <a:br>
              <a:rPr lang="en-US" dirty="0"/>
            </a:br>
            <a:r>
              <a:rPr lang="en-US" dirty="0"/>
              <a:t>despite arbitrary message loss</a:t>
            </a:r>
          </a:p>
          <a:p>
            <a:pPr marL="57150" indent="0">
              <a:buNone/>
              <a:defRPr/>
            </a:pPr>
            <a:endParaRPr lang="en-US" sz="2200" dirty="0"/>
          </a:p>
          <a:p>
            <a:pPr marL="57150" indent="0">
              <a:buNone/>
              <a:defRPr/>
            </a:pPr>
            <a:r>
              <a:rPr lang="en-US" sz="2100" dirty="0"/>
              <a:t>[ref] http://www.julianbrowne.com/article/viewer/brewers-cap-theorem</a:t>
            </a:r>
          </a:p>
          <a:p>
            <a:endParaRPr lang="en-US" dirty="0"/>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19</a:t>
            </a:fld>
            <a:endParaRPr lang="en-GB"/>
          </a:p>
        </p:txBody>
      </p:sp>
      <p:grpSp>
        <p:nvGrpSpPr>
          <p:cNvPr id="7" name="Group 6">
            <a:extLst>
              <a:ext uri="{FF2B5EF4-FFF2-40B4-BE49-F238E27FC236}">
                <a16:creationId xmlns:a16="http://schemas.microsoft.com/office/drawing/2014/main" id="{6675CECB-041C-4E58-BE5A-5011A98F9A8A}"/>
              </a:ext>
            </a:extLst>
          </p:cNvPr>
          <p:cNvGrpSpPr/>
          <p:nvPr/>
        </p:nvGrpSpPr>
        <p:grpSpPr>
          <a:xfrm>
            <a:off x="5988807" y="2990489"/>
            <a:ext cx="3155193" cy="3619564"/>
            <a:chOff x="5557267" y="2204864"/>
            <a:chExt cx="3155193" cy="3619564"/>
          </a:xfrm>
        </p:grpSpPr>
        <p:sp>
          <p:nvSpPr>
            <p:cNvPr id="8" name="Oval 7">
              <a:extLst>
                <a:ext uri="{FF2B5EF4-FFF2-40B4-BE49-F238E27FC236}">
                  <a16:creationId xmlns:a16="http://schemas.microsoft.com/office/drawing/2014/main" id="{2B90C622-7FF8-47AF-821A-43B89CE090E9}"/>
                </a:ext>
              </a:extLst>
            </p:cNvPr>
            <p:cNvSpPr>
              <a:spLocks noChangeAspect="1"/>
            </p:cNvSpPr>
            <p:nvPr/>
          </p:nvSpPr>
          <p:spPr>
            <a:xfrm>
              <a:off x="6641867" y="2204864"/>
              <a:ext cx="1922512" cy="1922512"/>
            </a:xfrm>
            <a:prstGeom prst="ellipse">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B6756BEC-734B-4E09-ACA6-892DB1224E81}"/>
                </a:ext>
              </a:extLst>
            </p:cNvPr>
            <p:cNvSpPr>
              <a:spLocks noChangeAspect="1"/>
            </p:cNvSpPr>
            <p:nvPr/>
          </p:nvSpPr>
          <p:spPr>
            <a:xfrm>
              <a:off x="5643954" y="2204864"/>
              <a:ext cx="1922512" cy="1922512"/>
            </a:xfrm>
            <a:prstGeom prst="ellipse">
              <a:avLst/>
            </a:prstGeom>
            <a:solidFill>
              <a:srgbClr val="FF33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3C73E60B-6B54-48A4-A13D-514DB30502E5}"/>
                </a:ext>
              </a:extLst>
            </p:cNvPr>
            <p:cNvSpPr>
              <a:spLocks noChangeAspect="1"/>
            </p:cNvSpPr>
            <p:nvPr/>
          </p:nvSpPr>
          <p:spPr>
            <a:xfrm>
              <a:off x="6148010" y="3176972"/>
              <a:ext cx="1922512" cy="1922512"/>
            </a:xfrm>
            <a:prstGeom prst="ellipse">
              <a:avLst/>
            </a:prstGeom>
            <a:solidFill>
              <a:srgbClr val="00B05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0D89D86-5D30-4544-9A89-5AE9BC3B3684}"/>
                </a:ext>
              </a:extLst>
            </p:cNvPr>
            <p:cNvSpPr txBox="1"/>
            <p:nvPr/>
          </p:nvSpPr>
          <p:spPr>
            <a:xfrm>
              <a:off x="5688124" y="2738881"/>
              <a:ext cx="1019831" cy="276999"/>
            </a:xfrm>
            <a:prstGeom prst="rect">
              <a:avLst/>
            </a:prstGeom>
            <a:noFill/>
          </p:spPr>
          <p:txBody>
            <a:bodyPr wrap="none" rtlCol="0">
              <a:spAutoFit/>
            </a:bodyPr>
            <a:lstStyle/>
            <a:p>
              <a:r>
                <a:rPr lang="en-US" sz="1200" dirty="0">
                  <a:effectLst>
                    <a:outerShdw blurRad="38100" dist="38100" dir="2700000" algn="tl">
                      <a:srgbClr val="000000">
                        <a:alpha val="43137"/>
                      </a:srgbClr>
                    </a:outerShdw>
                  </a:effectLst>
                  <a:latin typeface="+mj-lt"/>
                </a:rPr>
                <a:t>Consistency</a:t>
              </a:r>
            </a:p>
          </p:txBody>
        </p:sp>
        <p:sp>
          <p:nvSpPr>
            <p:cNvPr id="12" name="TextBox 11">
              <a:extLst>
                <a:ext uri="{FF2B5EF4-FFF2-40B4-BE49-F238E27FC236}">
                  <a16:creationId xmlns:a16="http://schemas.microsoft.com/office/drawing/2014/main" id="{6A15749D-6911-4160-9D78-CA3728541583}"/>
                </a:ext>
              </a:extLst>
            </p:cNvPr>
            <p:cNvSpPr txBox="1"/>
            <p:nvPr/>
          </p:nvSpPr>
          <p:spPr>
            <a:xfrm>
              <a:off x="7642421" y="2738882"/>
              <a:ext cx="904863" cy="276999"/>
            </a:xfrm>
            <a:prstGeom prst="rect">
              <a:avLst/>
            </a:prstGeom>
            <a:noFill/>
          </p:spPr>
          <p:txBody>
            <a:bodyPr wrap="none" rtlCol="0">
              <a:spAutoFit/>
            </a:bodyPr>
            <a:lstStyle/>
            <a:p>
              <a:r>
                <a:rPr lang="en-US" sz="1200" dirty="0">
                  <a:effectLst>
                    <a:outerShdw blurRad="38100" dist="38100" dir="2700000" algn="tl">
                      <a:srgbClr val="000000">
                        <a:alpha val="43137"/>
                      </a:srgbClr>
                    </a:outerShdw>
                  </a:effectLst>
                  <a:latin typeface="+mj-lt"/>
                </a:rPr>
                <a:t>Availability</a:t>
              </a:r>
            </a:p>
          </p:txBody>
        </p:sp>
        <p:sp>
          <p:nvSpPr>
            <p:cNvPr id="13" name="TextBox 12">
              <a:extLst>
                <a:ext uri="{FF2B5EF4-FFF2-40B4-BE49-F238E27FC236}">
                  <a16:creationId xmlns:a16="http://schemas.microsoft.com/office/drawing/2014/main" id="{CD14B0F5-2D08-4C26-9F06-1C5DB37281D0}"/>
                </a:ext>
              </a:extLst>
            </p:cNvPr>
            <p:cNvSpPr txBox="1"/>
            <p:nvPr/>
          </p:nvSpPr>
          <p:spPr>
            <a:xfrm>
              <a:off x="6516216" y="4617132"/>
              <a:ext cx="1177006" cy="461665"/>
            </a:xfrm>
            <a:prstGeom prst="rect">
              <a:avLst/>
            </a:prstGeom>
            <a:noFill/>
          </p:spPr>
          <p:txBody>
            <a:bodyPr wrap="square" rtlCol="0">
              <a:spAutoFit/>
            </a:bodyPr>
            <a:lstStyle/>
            <a:p>
              <a:pPr algn="ctr"/>
              <a:r>
                <a:rPr lang="en-US" sz="1200" dirty="0">
                  <a:effectLst>
                    <a:outerShdw blurRad="38100" dist="38100" dir="2700000" algn="tl">
                      <a:srgbClr val="000000">
                        <a:alpha val="43137"/>
                      </a:srgbClr>
                    </a:outerShdw>
                  </a:effectLst>
                  <a:latin typeface="+mj-lt"/>
                </a:rPr>
                <a:t>Partition Tolerance</a:t>
              </a:r>
            </a:p>
          </p:txBody>
        </p:sp>
        <p:sp>
          <p:nvSpPr>
            <p:cNvPr id="14" name="TextBox 13">
              <a:extLst>
                <a:ext uri="{FF2B5EF4-FFF2-40B4-BE49-F238E27FC236}">
                  <a16:creationId xmlns:a16="http://schemas.microsoft.com/office/drawing/2014/main" id="{D0E0889F-A9B7-4B12-8A49-807E2180D9BC}"/>
                </a:ext>
              </a:extLst>
            </p:cNvPr>
            <p:cNvSpPr txBox="1"/>
            <p:nvPr/>
          </p:nvSpPr>
          <p:spPr>
            <a:xfrm>
              <a:off x="6910333" y="2738882"/>
              <a:ext cx="397866" cy="276999"/>
            </a:xfrm>
            <a:prstGeom prst="rect">
              <a:avLst/>
            </a:prstGeom>
            <a:noFill/>
          </p:spPr>
          <p:txBody>
            <a:bodyPr wrap="none" rtlCol="0">
              <a:spAutoFit/>
            </a:bodyPr>
            <a:lstStyle/>
            <a:p>
              <a:r>
                <a:rPr lang="en-US" sz="1200" dirty="0">
                  <a:effectLst>
                    <a:outerShdw blurRad="38100" dist="38100" dir="2700000" algn="tl">
                      <a:srgbClr val="000000">
                        <a:alpha val="43137"/>
                      </a:srgbClr>
                    </a:outerShdw>
                  </a:effectLst>
                  <a:latin typeface="+mj-lt"/>
                </a:rPr>
                <a:t>CA</a:t>
              </a:r>
            </a:p>
          </p:txBody>
        </p:sp>
        <p:sp>
          <p:nvSpPr>
            <p:cNvPr id="15" name="TextBox 14">
              <a:extLst>
                <a:ext uri="{FF2B5EF4-FFF2-40B4-BE49-F238E27FC236}">
                  <a16:creationId xmlns:a16="http://schemas.microsoft.com/office/drawing/2014/main" id="{2FD811B1-82CB-469B-A61D-C7C67F4745AE}"/>
                </a:ext>
              </a:extLst>
            </p:cNvPr>
            <p:cNvSpPr txBox="1"/>
            <p:nvPr/>
          </p:nvSpPr>
          <p:spPr>
            <a:xfrm>
              <a:off x="6351614" y="3716470"/>
              <a:ext cx="397866" cy="276999"/>
            </a:xfrm>
            <a:prstGeom prst="rect">
              <a:avLst/>
            </a:prstGeom>
            <a:noFill/>
          </p:spPr>
          <p:txBody>
            <a:bodyPr wrap="none" rtlCol="0">
              <a:spAutoFit/>
            </a:bodyPr>
            <a:lstStyle/>
            <a:p>
              <a:r>
                <a:rPr lang="en-US" sz="1200" dirty="0">
                  <a:effectLst>
                    <a:outerShdw blurRad="38100" dist="38100" dir="2700000" algn="tl">
                      <a:srgbClr val="000000">
                        <a:alpha val="43137"/>
                      </a:srgbClr>
                    </a:outerShdw>
                  </a:effectLst>
                  <a:latin typeface="+mj-lt"/>
                </a:rPr>
                <a:t>CP</a:t>
              </a:r>
            </a:p>
          </p:txBody>
        </p:sp>
        <p:sp>
          <p:nvSpPr>
            <p:cNvPr id="16" name="TextBox 15">
              <a:extLst>
                <a:ext uri="{FF2B5EF4-FFF2-40B4-BE49-F238E27FC236}">
                  <a16:creationId xmlns:a16="http://schemas.microsoft.com/office/drawing/2014/main" id="{FF6BF23B-88A1-4353-8C57-F3395A48F968}"/>
                </a:ext>
              </a:extLst>
            </p:cNvPr>
            <p:cNvSpPr txBox="1"/>
            <p:nvPr/>
          </p:nvSpPr>
          <p:spPr>
            <a:xfrm>
              <a:off x="7514038" y="3716471"/>
              <a:ext cx="389850" cy="276999"/>
            </a:xfrm>
            <a:prstGeom prst="rect">
              <a:avLst/>
            </a:prstGeom>
            <a:noFill/>
          </p:spPr>
          <p:txBody>
            <a:bodyPr wrap="none" rtlCol="0">
              <a:spAutoFit/>
            </a:bodyPr>
            <a:lstStyle/>
            <a:p>
              <a:r>
                <a:rPr lang="en-US" sz="1200" dirty="0">
                  <a:effectLst>
                    <a:outerShdw blurRad="38100" dist="38100" dir="2700000" algn="tl">
                      <a:srgbClr val="000000">
                        <a:alpha val="43137"/>
                      </a:srgbClr>
                    </a:outerShdw>
                  </a:effectLst>
                  <a:latin typeface="+mj-lt"/>
                </a:rPr>
                <a:t>AP</a:t>
              </a:r>
            </a:p>
          </p:txBody>
        </p:sp>
        <p:sp>
          <p:nvSpPr>
            <p:cNvPr id="17" name="TextBox 16">
              <a:extLst>
                <a:ext uri="{FF2B5EF4-FFF2-40B4-BE49-F238E27FC236}">
                  <a16:creationId xmlns:a16="http://schemas.microsoft.com/office/drawing/2014/main" id="{B90FD2EF-0E37-4887-B5A9-EF13AB68779E}"/>
                </a:ext>
              </a:extLst>
            </p:cNvPr>
            <p:cNvSpPr txBox="1"/>
            <p:nvPr/>
          </p:nvSpPr>
          <p:spPr>
            <a:xfrm>
              <a:off x="6749480" y="3320988"/>
              <a:ext cx="719572" cy="400110"/>
            </a:xfrm>
            <a:prstGeom prst="rect">
              <a:avLst/>
            </a:prstGeom>
            <a:noFill/>
          </p:spPr>
          <p:txBody>
            <a:bodyPr wrap="square" rtlCol="0">
              <a:spAutoFit/>
            </a:bodyPr>
            <a:lstStyle/>
            <a:p>
              <a:pPr algn="ctr"/>
              <a:r>
                <a:rPr lang="en-US" sz="1000" dirty="0">
                  <a:effectLst>
                    <a:outerShdw blurRad="38100" dist="38100" dir="2700000" algn="tl">
                      <a:srgbClr val="000000">
                        <a:alpha val="43137"/>
                      </a:srgbClr>
                    </a:outerShdw>
                  </a:effectLst>
                  <a:latin typeface="+mj-lt"/>
                </a:rPr>
                <a:t>Not Possible</a:t>
              </a:r>
            </a:p>
          </p:txBody>
        </p:sp>
        <p:sp>
          <p:nvSpPr>
            <p:cNvPr id="18" name="TextBox 17">
              <a:extLst>
                <a:ext uri="{FF2B5EF4-FFF2-40B4-BE49-F238E27FC236}">
                  <a16:creationId xmlns:a16="http://schemas.microsoft.com/office/drawing/2014/main" id="{EF9BADB0-906C-44A6-AC64-C693074DC5D9}"/>
                </a:ext>
              </a:extLst>
            </p:cNvPr>
            <p:cNvSpPr txBox="1"/>
            <p:nvPr/>
          </p:nvSpPr>
          <p:spPr>
            <a:xfrm>
              <a:off x="5557267" y="5301208"/>
              <a:ext cx="3155193" cy="523220"/>
            </a:xfrm>
            <a:prstGeom prst="rect">
              <a:avLst/>
            </a:prstGeom>
            <a:noFill/>
          </p:spPr>
          <p:txBody>
            <a:bodyPr wrap="square" rtlCol="0">
              <a:spAutoFit/>
            </a:bodyPr>
            <a:lstStyle/>
            <a:p>
              <a:pPr algn="ctr"/>
              <a:r>
                <a:rPr lang="en-US" sz="1400" b="1" i="1" dirty="0">
                  <a:solidFill>
                    <a:srgbClr val="0070C0"/>
                  </a:solidFill>
                  <a:latin typeface="+mj-lt"/>
                </a:rPr>
                <a:t>The CAP Theorem Dilemma in Cloud Database and Storage</a:t>
              </a:r>
              <a:endParaRPr lang="en-US" sz="1200" b="1" i="1" dirty="0">
                <a:solidFill>
                  <a:srgbClr val="0070C0"/>
                </a:solidFill>
                <a:latin typeface="+mj-lt"/>
              </a:endParaRPr>
            </a:p>
          </p:txBody>
        </p:sp>
      </p:grpSp>
    </p:spTree>
    <p:extLst>
      <p:ext uri="{BB962C8B-B14F-4D97-AF65-F5344CB8AC3E}">
        <p14:creationId xmlns:p14="http://schemas.microsoft.com/office/powerpoint/2010/main" val="3887317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a:xfrm>
            <a:off x="179512" y="1268760"/>
            <a:ext cx="8784976" cy="4483355"/>
          </a:xfrm>
        </p:spPr>
        <p:txBody>
          <a:bodyPr>
            <a:normAutofit fontScale="92500" lnSpcReduction="10000"/>
          </a:bodyPr>
          <a:lstStyle/>
          <a:p>
            <a:r>
              <a:rPr lang="en-US" sz="2000" dirty="0"/>
              <a:t>Definitions</a:t>
            </a:r>
          </a:p>
          <a:p>
            <a:pPr lvl="1"/>
            <a:r>
              <a:rPr lang="en-US" sz="1800" dirty="0"/>
              <a:t>Big Data, Cloud Computing, Data Science</a:t>
            </a:r>
          </a:p>
          <a:p>
            <a:r>
              <a:rPr lang="en-US" sz="2000" dirty="0"/>
              <a:t>Standardisation </a:t>
            </a:r>
          </a:p>
          <a:p>
            <a:pPr lvl="1"/>
            <a:r>
              <a:rPr lang="en-US" sz="1800" dirty="0"/>
              <a:t>NIST, CSA, DMTF, IDS, RDA, DAMA. IEEE </a:t>
            </a:r>
          </a:p>
          <a:p>
            <a:r>
              <a:rPr lang="en-US" sz="2000" dirty="0"/>
              <a:t>Big Data platforms and tools </a:t>
            </a:r>
          </a:p>
          <a:p>
            <a:pPr lvl="1"/>
            <a:r>
              <a:rPr lang="en-US" sz="1800" dirty="0"/>
              <a:t>Big Data Storage, SQL and NoSQL, modern databases</a:t>
            </a:r>
          </a:p>
          <a:p>
            <a:pPr lvl="1"/>
            <a:r>
              <a:rPr lang="en-US" sz="1800" dirty="0"/>
              <a:t>Apache Hadoop Ecosystem</a:t>
            </a:r>
          </a:p>
          <a:p>
            <a:pPr lvl="1"/>
            <a:r>
              <a:rPr lang="en-US" sz="1800" dirty="0"/>
              <a:t>AWS, Google Cloud Platform, Azure</a:t>
            </a:r>
          </a:p>
          <a:p>
            <a:r>
              <a:rPr lang="en-US" sz="2000" dirty="0"/>
              <a:t>DevOps and </a:t>
            </a:r>
            <a:r>
              <a:rPr lang="en-US" sz="2000" dirty="0" err="1"/>
              <a:t>DataOps</a:t>
            </a:r>
            <a:endParaRPr lang="en-US" sz="2000" dirty="0"/>
          </a:p>
          <a:p>
            <a:pPr lvl="1"/>
            <a:r>
              <a:rPr lang="en-US" sz="1800" dirty="0"/>
              <a:t>Cloud automation and monitoring tools</a:t>
            </a:r>
          </a:p>
          <a:p>
            <a:pPr lvl="1"/>
            <a:r>
              <a:rPr lang="en-US" sz="1800" dirty="0"/>
              <a:t>Azure DevOps services and tools </a:t>
            </a:r>
          </a:p>
          <a:p>
            <a:r>
              <a:rPr lang="en-US" sz="2000" dirty="0"/>
              <a:t>Optional: Data Markets and Data Exchange </a:t>
            </a:r>
          </a:p>
          <a:p>
            <a:pPr lvl="1"/>
            <a:r>
              <a:rPr lang="en-US" sz="1800" dirty="0"/>
              <a:t>Data properties as economic goods </a:t>
            </a:r>
          </a:p>
          <a:p>
            <a:r>
              <a:rPr lang="en-US" sz="2000" dirty="0"/>
              <a:t>Discussion</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2</a:t>
            </a:fld>
            <a:endParaRPr lang="en-GB"/>
          </a:p>
        </p:txBody>
      </p:sp>
      <p:grpSp>
        <p:nvGrpSpPr>
          <p:cNvPr id="7" name="Group 6">
            <a:extLst>
              <a:ext uri="{FF2B5EF4-FFF2-40B4-BE49-F238E27FC236}">
                <a16:creationId xmlns:a16="http://schemas.microsoft.com/office/drawing/2014/main" id="{A4E03EFA-87DB-435D-9CB8-7B1BB24E40C5}"/>
              </a:ext>
            </a:extLst>
          </p:cNvPr>
          <p:cNvGrpSpPr/>
          <p:nvPr/>
        </p:nvGrpSpPr>
        <p:grpSpPr>
          <a:xfrm>
            <a:off x="251520" y="6010608"/>
            <a:ext cx="7272107" cy="470199"/>
            <a:chOff x="286181" y="5892401"/>
            <a:chExt cx="7272107" cy="470199"/>
          </a:xfrm>
        </p:grpSpPr>
        <p:pic>
          <p:nvPicPr>
            <p:cNvPr id="8" name="Picture 7">
              <a:extLst>
                <a:ext uri="{FF2B5EF4-FFF2-40B4-BE49-F238E27FC236}">
                  <a16:creationId xmlns:a16="http://schemas.microsoft.com/office/drawing/2014/main" id="{6AAC729A-E558-4B1D-947A-F3F2E5C7EE37}"/>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86181" y="5892401"/>
              <a:ext cx="1226820" cy="429260"/>
            </a:xfrm>
            <a:prstGeom prst="rect">
              <a:avLst/>
            </a:prstGeom>
          </p:spPr>
        </p:pic>
        <p:sp>
          <p:nvSpPr>
            <p:cNvPr id="9" name="TextBox 8">
              <a:extLst>
                <a:ext uri="{FF2B5EF4-FFF2-40B4-BE49-F238E27FC236}">
                  <a16:creationId xmlns:a16="http://schemas.microsoft.com/office/drawing/2014/main" id="{5E5F5C80-73D9-43E6-BF23-E2CED2A9F218}"/>
                </a:ext>
              </a:extLst>
            </p:cNvPr>
            <p:cNvSpPr txBox="1"/>
            <p:nvPr/>
          </p:nvSpPr>
          <p:spPr>
            <a:xfrm>
              <a:off x="1835696" y="5900935"/>
              <a:ext cx="5722592" cy="461665"/>
            </a:xfrm>
            <a:prstGeom prst="rect">
              <a:avLst/>
            </a:prstGeom>
            <a:noFill/>
          </p:spPr>
          <p:txBody>
            <a:bodyPr wrap="none" rtlCol="0">
              <a:spAutoFit/>
            </a:bodyPr>
            <a:lstStyle/>
            <a:p>
              <a:r>
                <a:rPr lang="en-US" sz="1200" dirty="0"/>
                <a:t>This work is licensed under the Creative Commons Attribution 4.0 International License. </a:t>
              </a:r>
              <a:br>
                <a:rPr lang="en-US" sz="1200" dirty="0"/>
              </a:br>
              <a:r>
                <a:rPr lang="en-US" sz="1200" dirty="0"/>
                <a:t>To view a copy of this license, visit http://creativecommons.org/licenses/by/4.0/</a:t>
              </a:r>
            </a:p>
          </p:txBody>
        </p:sp>
      </p:grpSp>
    </p:spTree>
    <p:extLst>
      <p:ext uri="{BB962C8B-B14F-4D97-AF65-F5344CB8AC3E}">
        <p14:creationId xmlns:p14="http://schemas.microsoft.com/office/powerpoint/2010/main" val="22505978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Main NoSQL Database Types and Existing Implementations</a:t>
            </a:r>
          </a:p>
        </p:txBody>
      </p:sp>
      <p:sp>
        <p:nvSpPr>
          <p:cNvPr id="3" name="Content Placeholder 2"/>
          <p:cNvSpPr>
            <a:spLocks noGrp="1"/>
          </p:cNvSpPr>
          <p:nvPr>
            <p:ph idx="1"/>
          </p:nvPr>
        </p:nvSpPr>
        <p:spPr/>
        <p:txBody>
          <a:bodyPr>
            <a:normAutofit lnSpcReduction="10000"/>
          </a:bodyPr>
          <a:lstStyle/>
          <a:p>
            <a:pPr>
              <a:defRPr/>
            </a:pPr>
            <a:r>
              <a:rPr lang="en-US" sz="2400" b="1" dirty="0"/>
              <a:t>Column Store</a:t>
            </a:r>
            <a:r>
              <a:rPr lang="en-US" sz="2400" dirty="0"/>
              <a:t>: Each storage block contains data from only one column</a:t>
            </a:r>
          </a:p>
          <a:p>
            <a:pPr lvl="1">
              <a:defRPr/>
            </a:pPr>
            <a:r>
              <a:rPr lang="en-US" sz="2000" dirty="0" err="1"/>
              <a:t>BigTable</a:t>
            </a:r>
            <a:r>
              <a:rPr lang="en-US" sz="2000" dirty="0"/>
              <a:t> by Google, Apache HBase, Cassandra </a:t>
            </a:r>
          </a:p>
          <a:p>
            <a:pPr lvl="1">
              <a:defRPr/>
            </a:pPr>
            <a:r>
              <a:rPr lang="en-US" sz="2000" dirty="0"/>
              <a:t>Work natively with HDFS and Hadoop  </a:t>
            </a:r>
          </a:p>
          <a:p>
            <a:pPr>
              <a:defRPr/>
            </a:pPr>
            <a:r>
              <a:rPr lang="en-US" sz="2400" b="1" dirty="0"/>
              <a:t>Document Store</a:t>
            </a:r>
            <a:r>
              <a:rPr lang="en-US" sz="2400" dirty="0"/>
              <a:t>: Store documents (in particular XML) made up of tagged elements</a:t>
            </a:r>
          </a:p>
          <a:p>
            <a:pPr lvl="1">
              <a:defRPr/>
            </a:pPr>
            <a:r>
              <a:rPr lang="en-US" sz="2000" dirty="0"/>
              <a:t>MongoDB, CouchDB, </a:t>
            </a:r>
            <a:r>
              <a:rPr lang="en-US" sz="2000" dirty="0" err="1"/>
              <a:t>RaptorDB</a:t>
            </a:r>
            <a:r>
              <a:rPr lang="en-US" sz="2000" dirty="0"/>
              <a:t>, </a:t>
            </a:r>
            <a:r>
              <a:rPr lang="en-US" sz="2000" dirty="0" err="1"/>
              <a:t>CosmosDB</a:t>
            </a:r>
            <a:r>
              <a:rPr lang="en-US" sz="2000" dirty="0"/>
              <a:t> </a:t>
            </a:r>
          </a:p>
          <a:p>
            <a:pPr>
              <a:defRPr/>
            </a:pPr>
            <a:r>
              <a:rPr lang="en-US" sz="2400" b="1" dirty="0"/>
              <a:t>Key-Value Store</a:t>
            </a:r>
            <a:r>
              <a:rPr lang="en-US" sz="2400" dirty="0"/>
              <a:t>: Hash table of keys with arbitrary data as content/value</a:t>
            </a:r>
          </a:p>
          <a:p>
            <a:pPr lvl="1">
              <a:defRPr/>
            </a:pPr>
            <a:r>
              <a:rPr lang="en-US" sz="2000" dirty="0" err="1"/>
              <a:t>Memcached</a:t>
            </a:r>
            <a:r>
              <a:rPr lang="en-US" sz="2000" dirty="0"/>
              <a:t>, </a:t>
            </a:r>
            <a:r>
              <a:rPr lang="en-US" sz="2000" dirty="0" err="1"/>
              <a:t>Membase</a:t>
            </a:r>
            <a:r>
              <a:rPr lang="en-US" sz="2000" dirty="0"/>
              <a:t>, </a:t>
            </a:r>
            <a:r>
              <a:rPr lang="en-US" sz="2000" dirty="0" err="1"/>
              <a:t>Accumulo</a:t>
            </a:r>
            <a:r>
              <a:rPr lang="en-US" sz="2000" dirty="0"/>
              <a:t>, Amazon </a:t>
            </a:r>
            <a:r>
              <a:rPr lang="en-US" sz="2000" dirty="0" err="1"/>
              <a:t>DynamoDB</a:t>
            </a:r>
            <a:endParaRPr lang="en-US" sz="2000" dirty="0"/>
          </a:p>
          <a:p>
            <a:pPr>
              <a:defRPr/>
            </a:pPr>
            <a:r>
              <a:rPr lang="en-US" sz="2400" b="1" dirty="0"/>
              <a:t>Graph Databases</a:t>
            </a:r>
            <a:r>
              <a:rPr lang="en-US" sz="2400" dirty="0"/>
              <a:t>: Store data in graph data in </a:t>
            </a:r>
            <a:r>
              <a:rPr lang="en-US" sz="2400" dirty="0" err="1"/>
              <a:t>Triplestores</a:t>
            </a:r>
            <a:r>
              <a:rPr lang="en-US" sz="2400" dirty="0"/>
              <a:t> or </a:t>
            </a:r>
            <a:r>
              <a:rPr lang="en-US" sz="2400" dirty="0" err="1"/>
              <a:t>Quadstores</a:t>
            </a:r>
            <a:r>
              <a:rPr lang="en-US" sz="2400" dirty="0"/>
              <a:t> </a:t>
            </a:r>
          </a:p>
          <a:p>
            <a:pPr lvl="1">
              <a:defRPr/>
            </a:pPr>
            <a:r>
              <a:rPr lang="en-US" sz="2000" dirty="0"/>
              <a:t>Neo4J, </a:t>
            </a:r>
            <a:r>
              <a:rPr lang="en-US" sz="2000" dirty="0" err="1"/>
              <a:t>FlockDB</a:t>
            </a:r>
            <a:r>
              <a:rPr lang="en-US" sz="2000" dirty="0"/>
              <a:t>, </a:t>
            </a:r>
            <a:r>
              <a:rPr lang="en-US" sz="2000" dirty="0" err="1"/>
              <a:t>GraphDB</a:t>
            </a:r>
            <a:endParaRPr lang="en-US" sz="2000" dirty="0"/>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20</a:t>
            </a:fld>
            <a:endParaRPr lang="en-GB"/>
          </a:p>
        </p:txBody>
      </p:sp>
    </p:spTree>
    <p:extLst>
      <p:ext uri="{BB962C8B-B14F-4D97-AF65-F5344CB8AC3E}">
        <p14:creationId xmlns:p14="http://schemas.microsoft.com/office/powerpoint/2010/main" val="7384638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Visualizing the CAP Theorem and it’s members</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21</a:t>
            </a:fld>
            <a:endParaRPr lang="en-GB"/>
          </a:p>
        </p:txBody>
      </p:sp>
      <p:sp>
        <p:nvSpPr>
          <p:cNvPr id="7" name="Isosceles Triangle 6"/>
          <p:cNvSpPr/>
          <p:nvPr/>
        </p:nvSpPr>
        <p:spPr>
          <a:xfrm>
            <a:off x="2678954" y="2656493"/>
            <a:ext cx="2340260" cy="201622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3"/>
          <p:cNvSpPr>
            <a:spLocks noChangeArrowheads="1"/>
          </p:cNvSpPr>
          <p:nvPr/>
        </p:nvSpPr>
        <p:spPr bwMode="auto">
          <a:xfrm>
            <a:off x="4746346" y="4456693"/>
            <a:ext cx="3138022" cy="468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buClr>
                <a:srgbClr val="0BD0D9"/>
              </a:buClr>
              <a:buSzPct val="95000"/>
              <a:defRPr/>
            </a:pPr>
            <a:r>
              <a:rPr lang="en-US" sz="1600" b="1" dirty="0">
                <a:solidFill>
                  <a:srgbClr val="0070C0"/>
                </a:solidFill>
                <a:latin typeface="+mj-lt"/>
              </a:rPr>
              <a:t>Partition Tolerance</a:t>
            </a:r>
          </a:p>
          <a:p>
            <a:pPr algn="ctr" eaLnBrk="0" hangingPunct="0">
              <a:buClr>
                <a:srgbClr val="0BD0D9"/>
              </a:buClr>
              <a:buSzPct val="95000"/>
              <a:defRPr/>
            </a:pPr>
            <a:r>
              <a:rPr lang="en-US" sz="1600" dirty="0">
                <a:solidFill>
                  <a:srgbClr val="0070C0"/>
                </a:solidFill>
                <a:latin typeface="+mj-lt"/>
              </a:rPr>
              <a:t>The system works well despite physical network partitions</a:t>
            </a:r>
          </a:p>
        </p:txBody>
      </p:sp>
      <p:sp>
        <p:nvSpPr>
          <p:cNvPr id="9" name="Rectangle 3"/>
          <p:cNvSpPr>
            <a:spLocks noChangeArrowheads="1"/>
          </p:cNvSpPr>
          <p:nvPr/>
        </p:nvSpPr>
        <p:spPr bwMode="auto">
          <a:xfrm>
            <a:off x="3291022" y="3556593"/>
            <a:ext cx="1116124" cy="468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buClr>
                <a:srgbClr val="0BD0D9"/>
              </a:buClr>
              <a:buSzPct val="95000"/>
              <a:defRPr/>
            </a:pPr>
            <a:r>
              <a:rPr lang="en-US" sz="2000" b="1" i="1" dirty="0">
                <a:solidFill>
                  <a:srgbClr val="FFFF00"/>
                </a:solidFill>
                <a:latin typeface="+mj-lt"/>
              </a:rPr>
              <a:t>Pick Two</a:t>
            </a:r>
          </a:p>
        </p:txBody>
      </p:sp>
      <p:sp>
        <p:nvSpPr>
          <p:cNvPr id="10" name="Rectangle 3"/>
          <p:cNvSpPr>
            <a:spLocks noChangeArrowheads="1"/>
          </p:cNvSpPr>
          <p:nvPr/>
        </p:nvSpPr>
        <p:spPr bwMode="auto">
          <a:xfrm>
            <a:off x="467543" y="4438691"/>
            <a:ext cx="2229297" cy="468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buClr>
                <a:srgbClr val="0BD0D9"/>
              </a:buClr>
              <a:buSzPct val="95000"/>
              <a:defRPr/>
            </a:pPr>
            <a:r>
              <a:rPr lang="en-US" sz="1600" b="1" dirty="0">
                <a:solidFill>
                  <a:srgbClr val="0070C0"/>
                </a:solidFill>
                <a:latin typeface="+mj-lt"/>
              </a:rPr>
              <a:t>Consistency</a:t>
            </a:r>
          </a:p>
          <a:p>
            <a:pPr algn="ctr" eaLnBrk="0" hangingPunct="0">
              <a:buClr>
                <a:srgbClr val="0BD0D9"/>
              </a:buClr>
              <a:buSzPct val="95000"/>
              <a:defRPr/>
            </a:pPr>
            <a:r>
              <a:rPr lang="en-US" sz="1600" dirty="0">
                <a:solidFill>
                  <a:srgbClr val="0070C0"/>
                </a:solidFill>
                <a:latin typeface="+mj-lt"/>
              </a:rPr>
              <a:t>All clients always have the same view of data</a:t>
            </a:r>
          </a:p>
        </p:txBody>
      </p:sp>
      <p:sp>
        <p:nvSpPr>
          <p:cNvPr id="11" name="Rectangle 3"/>
          <p:cNvSpPr>
            <a:spLocks noChangeArrowheads="1"/>
          </p:cNvSpPr>
          <p:nvPr/>
        </p:nvSpPr>
        <p:spPr bwMode="auto">
          <a:xfrm>
            <a:off x="2635684" y="1842839"/>
            <a:ext cx="2327931" cy="468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buClr>
                <a:srgbClr val="0BD0D9"/>
              </a:buClr>
              <a:buSzPct val="95000"/>
              <a:defRPr/>
            </a:pPr>
            <a:r>
              <a:rPr lang="en-US" sz="1600" b="1" dirty="0">
                <a:solidFill>
                  <a:srgbClr val="0070C0"/>
                </a:solidFill>
                <a:latin typeface="+mj-lt"/>
              </a:rPr>
              <a:t>Availability</a:t>
            </a:r>
          </a:p>
          <a:p>
            <a:pPr algn="ctr" eaLnBrk="0" hangingPunct="0">
              <a:buClr>
                <a:srgbClr val="0BD0D9"/>
              </a:buClr>
              <a:buSzPct val="95000"/>
              <a:defRPr/>
            </a:pPr>
            <a:r>
              <a:rPr lang="en-US" sz="1600" dirty="0">
                <a:solidFill>
                  <a:srgbClr val="0070C0"/>
                </a:solidFill>
                <a:latin typeface="+mj-lt"/>
              </a:rPr>
              <a:t>Each client can always read and write</a:t>
            </a:r>
          </a:p>
        </p:txBody>
      </p:sp>
      <p:sp>
        <p:nvSpPr>
          <p:cNvPr id="12" name="Rectangle 3"/>
          <p:cNvSpPr>
            <a:spLocks noChangeArrowheads="1"/>
          </p:cNvSpPr>
          <p:nvPr/>
        </p:nvSpPr>
        <p:spPr bwMode="auto">
          <a:xfrm>
            <a:off x="3507962" y="2820537"/>
            <a:ext cx="682244" cy="468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buClr>
                <a:srgbClr val="0BD0D9"/>
              </a:buClr>
              <a:buSzPct val="95000"/>
              <a:defRPr/>
            </a:pPr>
            <a:r>
              <a:rPr lang="en-US" sz="2000" b="1" dirty="0">
                <a:solidFill>
                  <a:srgbClr val="FFFF00"/>
                </a:solidFill>
                <a:latin typeface="+mj-lt"/>
              </a:rPr>
              <a:t>A</a:t>
            </a:r>
          </a:p>
        </p:txBody>
      </p:sp>
      <p:sp>
        <p:nvSpPr>
          <p:cNvPr id="13" name="Rectangle 3"/>
          <p:cNvSpPr>
            <a:spLocks noChangeArrowheads="1"/>
          </p:cNvSpPr>
          <p:nvPr/>
        </p:nvSpPr>
        <p:spPr bwMode="auto">
          <a:xfrm>
            <a:off x="2727093" y="4263172"/>
            <a:ext cx="682244" cy="468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buClr>
                <a:srgbClr val="0BD0D9"/>
              </a:buClr>
              <a:buSzPct val="95000"/>
              <a:defRPr/>
            </a:pPr>
            <a:r>
              <a:rPr lang="en-US" sz="2000" b="1" dirty="0">
                <a:solidFill>
                  <a:srgbClr val="FFFF00"/>
                </a:solidFill>
                <a:latin typeface="+mj-lt"/>
              </a:rPr>
              <a:t>C</a:t>
            </a:r>
          </a:p>
        </p:txBody>
      </p:sp>
      <p:sp>
        <p:nvSpPr>
          <p:cNvPr id="14" name="Rectangle 3"/>
          <p:cNvSpPr>
            <a:spLocks noChangeArrowheads="1"/>
          </p:cNvSpPr>
          <p:nvPr/>
        </p:nvSpPr>
        <p:spPr bwMode="auto">
          <a:xfrm>
            <a:off x="4319972" y="4273577"/>
            <a:ext cx="682244" cy="468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buClr>
                <a:srgbClr val="0BD0D9"/>
              </a:buClr>
              <a:buSzPct val="95000"/>
              <a:defRPr/>
            </a:pPr>
            <a:r>
              <a:rPr lang="en-US" sz="2000" b="1" dirty="0">
                <a:solidFill>
                  <a:srgbClr val="FFFF00"/>
                </a:solidFill>
                <a:latin typeface="+mj-lt"/>
              </a:rPr>
              <a:t>P</a:t>
            </a:r>
          </a:p>
        </p:txBody>
      </p:sp>
      <p:sp>
        <p:nvSpPr>
          <p:cNvPr id="15" name="Rectangle 3"/>
          <p:cNvSpPr>
            <a:spLocks noChangeArrowheads="1"/>
          </p:cNvSpPr>
          <p:nvPr/>
        </p:nvSpPr>
        <p:spPr bwMode="auto">
          <a:xfrm>
            <a:off x="6273552" y="864171"/>
            <a:ext cx="2736304" cy="1365332"/>
          </a:xfrm>
          <a:prstGeom prst="rect">
            <a:avLst/>
          </a:prstGeom>
          <a:solidFill>
            <a:schemeClr val="bg1"/>
          </a:solidFill>
          <a:ln w="3175">
            <a:solidFill>
              <a:schemeClr val="tx1"/>
            </a:solidFill>
          </a:ln>
          <a:extLst/>
        </p:spPr>
        <p:txBody>
          <a:bodyPr/>
          <a:lstStyle/>
          <a:p>
            <a:pPr eaLnBrk="0" hangingPunct="0">
              <a:buClr>
                <a:srgbClr val="0BD0D9"/>
              </a:buClr>
              <a:buSzPct val="95000"/>
              <a:defRPr/>
            </a:pPr>
            <a:r>
              <a:rPr lang="en-US" sz="1400" b="1" dirty="0">
                <a:solidFill>
                  <a:srgbClr val="FF0000"/>
                </a:solidFill>
                <a:latin typeface="+mj-lt"/>
              </a:rPr>
              <a:t>Data Models:</a:t>
            </a:r>
          </a:p>
          <a:p>
            <a:pPr eaLnBrk="0" hangingPunct="0">
              <a:buClr>
                <a:srgbClr val="0BD0D9"/>
              </a:buClr>
              <a:buSzPct val="95000"/>
              <a:defRPr/>
            </a:pPr>
            <a:r>
              <a:rPr lang="en-US" sz="1400" b="1" dirty="0">
                <a:solidFill>
                  <a:srgbClr val="FF0000"/>
                </a:solidFill>
                <a:latin typeface="+mj-lt"/>
              </a:rPr>
              <a:t>(R) Relational (Comparison)</a:t>
            </a:r>
          </a:p>
          <a:p>
            <a:pPr eaLnBrk="0" hangingPunct="0">
              <a:buClr>
                <a:srgbClr val="0BD0D9"/>
              </a:buClr>
              <a:buSzPct val="95000"/>
              <a:defRPr/>
            </a:pPr>
            <a:r>
              <a:rPr lang="en-US" sz="1400" b="1" dirty="0">
                <a:solidFill>
                  <a:srgbClr val="FF0000"/>
                </a:solidFill>
                <a:latin typeface="+mj-lt"/>
              </a:rPr>
              <a:t>(K) Key Value</a:t>
            </a:r>
          </a:p>
          <a:p>
            <a:pPr eaLnBrk="0" hangingPunct="0">
              <a:buClr>
                <a:srgbClr val="0BD0D9"/>
              </a:buClr>
              <a:buSzPct val="95000"/>
              <a:defRPr/>
            </a:pPr>
            <a:r>
              <a:rPr lang="en-US" sz="1400" b="1" dirty="0">
                <a:solidFill>
                  <a:srgbClr val="FF0000"/>
                </a:solidFill>
                <a:latin typeface="+mj-lt"/>
              </a:rPr>
              <a:t>(C) Column-Oriented/Tabular</a:t>
            </a:r>
          </a:p>
          <a:p>
            <a:pPr eaLnBrk="0" hangingPunct="0">
              <a:buClr>
                <a:srgbClr val="0BD0D9"/>
              </a:buClr>
              <a:buSzPct val="95000"/>
              <a:defRPr/>
            </a:pPr>
            <a:r>
              <a:rPr lang="en-US" sz="1400" b="1" dirty="0">
                <a:solidFill>
                  <a:srgbClr val="FF0000"/>
                </a:solidFill>
                <a:latin typeface="+mj-lt"/>
              </a:rPr>
              <a:t>(D) Document-Oriented</a:t>
            </a:r>
          </a:p>
          <a:p>
            <a:pPr eaLnBrk="0" hangingPunct="0">
              <a:buClr>
                <a:srgbClr val="0BD0D9"/>
              </a:buClr>
              <a:buSzPct val="95000"/>
              <a:defRPr/>
            </a:pPr>
            <a:r>
              <a:rPr lang="en-US" sz="1400" b="1" dirty="0">
                <a:solidFill>
                  <a:srgbClr val="FF0000"/>
                </a:solidFill>
                <a:latin typeface="+mj-lt"/>
              </a:rPr>
              <a:t>(G) Graph</a:t>
            </a:r>
          </a:p>
        </p:txBody>
      </p:sp>
      <p:graphicFrame>
        <p:nvGraphicFramePr>
          <p:cNvPr id="17" name="Table 16"/>
          <p:cNvGraphicFramePr>
            <a:graphicFrameLocks noGrp="1"/>
          </p:cNvGraphicFramePr>
          <p:nvPr>
            <p:extLst/>
          </p:nvPr>
        </p:nvGraphicFramePr>
        <p:xfrm>
          <a:off x="1745261" y="5193196"/>
          <a:ext cx="5323769" cy="1158240"/>
        </p:xfrm>
        <a:graphic>
          <a:graphicData uri="http://schemas.openxmlformats.org/drawingml/2006/table">
            <a:tbl>
              <a:tblPr firstRow="1" bandRow="1">
                <a:tableStyleId>{2D5ABB26-0587-4C30-8999-92F81FD0307C}</a:tableStyleId>
              </a:tblPr>
              <a:tblGrid>
                <a:gridCol w="1423794">
                  <a:extLst>
                    <a:ext uri="{9D8B030D-6E8A-4147-A177-3AD203B41FA5}">
                      <a16:colId xmlns:a16="http://schemas.microsoft.com/office/drawing/2014/main" val="20000"/>
                    </a:ext>
                  </a:extLst>
                </a:gridCol>
                <a:gridCol w="1159452">
                  <a:extLst>
                    <a:ext uri="{9D8B030D-6E8A-4147-A177-3AD203B41FA5}">
                      <a16:colId xmlns:a16="http://schemas.microsoft.com/office/drawing/2014/main" val="20001"/>
                    </a:ext>
                  </a:extLst>
                </a:gridCol>
                <a:gridCol w="1648076">
                  <a:extLst>
                    <a:ext uri="{9D8B030D-6E8A-4147-A177-3AD203B41FA5}">
                      <a16:colId xmlns:a16="http://schemas.microsoft.com/office/drawing/2014/main" val="20002"/>
                    </a:ext>
                  </a:extLst>
                </a:gridCol>
                <a:gridCol w="1092447">
                  <a:extLst>
                    <a:ext uri="{9D8B030D-6E8A-4147-A177-3AD203B41FA5}">
                      <a16:colId xmlns:a16="http://schemas.microsoft.com/office/drawing/2014/main" val="20003"/>
                    </a:ext>
                  </a:extLst>
                </a:gridCol>
              </a:tblGrid>
              <a:tr h="273693">
                <a:tc>
                  <a:txBody>
                    <a:bodyPr/>
                    <a:lstStyle/>
                    <a:p>
                      <a:pPr algn="ctr"/>
                      <a:endParaRPr lang="en-US" sz="1200" b="1" dirty="0">
                        <a:latin typeface="+mj-lt"/>
                      </a:endParaRPr>
                    </a:p>
                  </a:txBody>
                  <a:tcPr/>
                </a:tc>
                <a:tc>
                  <a:txBody>
                    <a:bodyPr/>
                    <a:lstStyle/>
                    <a:p>
                      <a:pPr algn="ctr"/>
                      <a:r>
                        <a:rPr lang="en-US" sz="1600" b="1" dirty="0">
                          <a:latin typeface="+mj-lt"/>
                        </a:rPr>
                        <a:t>CP</a:t>
                      </a:r>
                    </a:p>
                  </a:txBody>
                  <a:tcPr/>
                </a:tc>
                <a:tc>
                  <a:txBody>
                    <a:bodyPr/>
                    <a:lstStyle/>
                    <a:p>
                      <a:pPr algn="ctr"/>
                      <a:endParaRPr lang="en-US" sz="1200" b="1" dirty="0">
                        <a:latin typeface="+mj-lt"/>
                      </a:endParaRPr>
                    </a:p>
                  </a:txBody>
                  <a:tcPr/>
                </a:tc>
                <a:tc>
                  <a:txBody>
                    <a:bodyPr/>
                    <a:lstStyle/>
                    <a:p>
                      <a:pPr algn="ctr"/>
                      <a:endParaRPr lang="en-US" sz="1200" b="1" dirty="0">
                        <a:latin typeface="+mj-lt"/>
                      </a:endParaRPr>
                    </a:p>
                  </a:txBody>
                  <a:tcPr/>
                </a:tc>
                <a:extLst>
                  <a:ext uri="{0D108BD9-81ED-4DB2-BD59-A6C34878D82A}">
                    <a16:rowId xmlns:a16="http://schemas.microsoft.com/office/drawing/2014/main" val="10000"/>
                  </a:ext>
                </a:extLst>
              </a:tr>
              <a:tr h="273693">
                <a:tc>
                  <a:txBody>
                    <a:bodyPr/>
                    <a:lstStyle/>
                    <a:p>
                      <a:r>
                        <a:rPr kumimoji="0" lang="en-US" sz="1200" b="1" u="none" strike="noStrike" kern="1200" cap="none" spc="0" normalizeH="0" baseline="0" noProof="0" dirty="0">
                          <a:ln>
                            <a:noFill/>
                          </a:ln>
                          <a:solidFill>
                            <a:srgbClr val="FF0000"/>
                          </a:solidFill>
                          <a:effectLst/>
                          <a:uLnTx/>
                          <a:uFillTx/>
                          <a:latin typeface="+mj-lt"/>
                        </a:rPr>
                        <a:t>(C)</a:t>
                      </a:r>
                      <a:r>
                        <a:rPr kumimoji="0" lang="en-US" sz="1200" b="1" u="none" strike="noStrike" kern="1200" cap="none" spc="0" normalizeH="0" baseline="0" noProof="0" dirty="0">
                          <a:ln>
                            <a:noFill/>
                          </a:ln>
                          <a:effectLst/>
                          <a:uLnTx/>
                          <a:uFillTx/>
                          <a:latin typeface="+mj-lt"/>
                        </a:rPr>
                        <a:t> </a:t>
                      </a:r>
                      <a:r>
                        <a:rPr kumimoji="0" lang="en-US" sz="1200" b="1" u="none" strike="noStrike" kern="1200" cap="none" spc="0" normalizeH="0" baseline="0" noProof="0" dirty="0" err="1">
                          <a:ln>
                            <a:noFill/>
                          </a:ln>
                          <a:effectLst/>
                          <a:uLnTx/>
                          <a:uFillTx/>
                          <a:latin typeface="+mj-lt"/>
                        </a:rPr>
                        <a:t>BigTable</a:t>
                      </a:r>
                      <a:endParaRPr lang="en-US" sz="1200" b="1" dirty="0">
                        <a:latin typeface="+mj-lt"/>
                      </a:endParaRPr>
                    </a:p>
                  </a:txBody>
                  <a:tcPr/>
                </a:tc>
                <a:tc>
                  <a:txBody>
                    <a:bodyPr/>
                    <a:lstStyle/>
                    <a:p>
                      <a:r>
                        <a:rPr kumimoji="0" lang="en-US" sz="1200" b="1" u="none" strike="noStrike" kern="1200" cap="none" spc="0" normalizeH="0" baseline="0" noProof="0" dirty="0">
                          <a:ln>
                            <a:noFill/>
                          </a:ln>
                          <a:solidFill>
                            <a:srgbClr val="FF0000"/>
                          </a:solidFill>
                          <a:effectLst/>
                          <a:uLnTx/>
                          <a:uFillTx/>
                          <a:latin typeface="+mj-lt"/>
                        </a:rPr>
                        <a:t>(D)</a:t>
                      </a:r>
                      <a:r>
                        <a:rPr kumimoji="0" lang="en-US" sz="1200" b="1" u="none" strike="noStrike" kern="1200" cap="none" spc="0" normalizeH="0" baseline="0" noProof="0" dirty="0">
                          <a:ln>
                            <a:noFill/>
                          </a:ln>
                          <a:effectLst/>
                          <a:uLnTx/>
                          <a:uFillTx/>
                          <a:latin typeface="+mj-lt"/>
                        </a:rPr>
                        <a:t> </a:t>
                      </a:r>
                      <a:r>
                        <a:rPr kumimoji="0" lang="en-US" sz="1200" b="1" u="none" strike="noStrike" kern="1200" cap="none" spc="0" normalizeH="0" baseline="0" noProof="0" dirty="0" err="1">
                          <a:ln>
                            <a:noFill/>
                          </a:ln>
                          <a:effectLst/>
                          <a:uLnTx/>
                          <a:uFillTx/>
                          <a:latin typeface="+mj-lt"/>
                        </a:rPr>
                        <a:t>MongoDB</a:t>
                      </a:r>
                      <a:endParaRPr lang="en-US" sz="1200" b="1" dirty="0">
                        <a:latin typeface="+mj-lt"/>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b="1" u="none" strike="noStrike" kern="1200" cap="none" spc="0" normalizeH="0" baseline="0" dirty="0">
                          <a:ln>
                            <a:noFill/>
                          </a:ln>
                          <a:solidFill>
                            <a:srgbClr val="FF0000"/>
                          </a:solidFill>
                          <a:effectLst/>
                          <a:uLnTx/>
                          <a:uFillTx/>
                          <a:latin typeface="+mj-lt"/>
                        </a:rPr>
                        <a:t>(K) </a:t>
                      </a:r>
                      <a:r>
                        <a:rPr kumimoji="0" lang="en-US" sz="1200" b="1" u="none" strike="noStrike" kern="1200" cap="none" spc="0" normalizeH="0" baseline="0" dirty="0" err="1">
                          <a:ln>
                            <a:noFill/>
                          </a:ln>
                          <a:effectLst/>
                          <a:uLnTx/>
                          <a:uFillTx/>
                          <a:latin typeface="+mj-lt"/>
                        </a:rPr>
                        <a:t>BerkeleyDB</a:t>
                      </a:r>
                      <a:endParaRPr kumimoji="0" lang="en-US" sz="1200" b="1" i="0" u="none" strike="noStrike" kern="1200" cap="none" spc="0" normalizeH="0" baseline="0" dirty="0">
                        <a:ln>
                          <a:noFill/>
                        </a:ln>
                        <a:solidFill>
                          <a:prstClr val="black"/>
                        </a:solidFill>
                        <a:effectLst/>
                        <a:uLnTx/>
                        <a:uFillTx/>
                        <a:latin typeface="+mj-lt"/>
                        <a:ea typeface="+mn-ea"/>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dirty="0">
                          <a:ln>
                            <a:noFill/>
                          </a:ln>
                          <a:solidFill>
                            <a:prstClr val="black"/>
                          </a:solidFill>
                          <a:effectLst/>
                          <a:uLnTx/>
                          <a:uFillTx/>
                          <a:latin typeface="+mj-lt"/>
                          <a:ea typeface="+mn-ea"/>
                          <a:cs typeface="+mn-cs"/>
                        </a:rPr>
                        <a:t>(R) </a:t>
                      </a:r>
                      <a:r>
                        <a:rPr kumimoji="0" lang="en-US" sz="1200" b="1" i="0" u="none" strike="noStrike" kern="1200" cap="none" spc="0" normalizeH="0" baseline="0" dirty="0" err="1">
                          <a:ln>
                            <a:noFill/>
                          </a:ln>
                          <a:solidFill>
                            <a:prstClr val="black"/>
                          </a:solidFill>
                          <a:effectLst/>
                          <a:uLnTx/>
                          <a:uFillTx/>
                          <a:latin typeface="+mj-lt"/>
                          <a:ea typeface="+mn-ea"/>
                          <a:cs typeface="+mn-cs"/>
                        </a:rPr>
                        <a:t>VoltDB</a:t>
                      </a:r>
                      <a:endParaRPr kumimoji="0" lang="en-US" sz="1200" b="1" i="0" u="none" strike="noStrike" kern="1200" cap="none" spc="0" normalizeH="0" baseline="0" dirty="0">
                        <a:ln>
                          <a:noFill/>
                        </a:ln>
                        <a:solidFill>
                          <a:srgbClr val="FF0000"/>
                        </a:solidFill>
                        <a:effectLst/>
                        <a:uLnTx/>
                        <a:uFillTx/>
                        <a:latin typeface="+mj-lt"/>
                        <a:ea typeface="+mn-ea"/>
                        <a:cs typeface="+mn-cs"/>
                      </a:endParaRPr>
                    </a:p>
                  </a:txBody>
                  <a:tcPr/>
                </a:tc>
                <a:extLst>
                  <a:ext uri="{0D108BD9-81ED-4DB2-BD59-A6C34878D82A}">
                    <a16:rowId xmlns:a16="http://schemas.microsoft.com/office/drawing/2014/main" val="10001"/>
                  </a:ext>
                </a:extLst>
              </a:tr>
              <a:tr h="273693">
                <a:tc>
                  <a:txBody>
                    <a:bodyPr/>
                    <a:lstStyle/>
                    <a:p>
                      <a:r>
                        <a:rPr lang="en-US" sz="1200" b="1" kern="1200" dirty="0">
                          <a:solidFill>
                            <a:srgbClr val="FF0000"/>
                          </a:solidFill>
                          <a:latin typeface="+mj-lt"/>
                        </a:rPr>
                        <a:t>(C)</a:t>
                      </a:r>
                      <a:r>
                        <a:rPr lang="en-US" sz="1200" b="1" kern="1200" dirty="0">
                          <a:latin typeface="+mj-lt"/>
                        </a:rPr>
                        <a:t> </a:t>
                      </a:r>
                      <a:r>
                        <a:rPr lang="en-US" sz="1200" b="1" kern="1200" dirty="0" err="1">
                          <a:latin typeface="+mj-lt"/>
                        </a:rPr>
                        <a:t>Hypertable</a:t>
                      </a:r>
                      <a:endParaRPr lang="en-US" sz="1200" b="1" dirty="0">
                        <a:latin typeface="+mj-lt"/>
                      </a:endParaRPr>
                    </a:p>
                  </a:txBody>
                  <a:tcPr/>
                </a:tc>
                <a:tc>
                  <a:txBody>
                    <a:bodyPr/>
                    <a:lstStyle/>
                    <a:p>
                      <a:r>
                        <a:rPr lang="en-US" sz="1200" b="1" kern="1200" dirty="0">
                          <a:solidFill>
                            <a:srgbClr val="FF0000"/>
                          </a:solidFill>
                          <a:latin typeface="+mj-lt"/>
                        </a:rPr>
                        <a:t>(D)</a:t>
                      </a:r>
                      <a:r>
                        <a:rPr lang="en-US" sz="1200" b="1" kern="1200" dirty="0">
                          <a:latin typeface="+mj-lt"/>
                        </a:rPr>
                        <a:t> </a:t>
                      </a:r>
                      <a:r>
                        <a:rPr lang="en-US" sz="1200" b="1" kern="1200" dirty="0" err="1">
                          <a:latin typeface="+mj-lt"/>
                        </a:rPr>
                        <a:t>Terastore</a:t>
                      </a:r>
                      <a:endParaRPr lang="en-US" sz="1200" b="1" dirty="0">
                        <a:latin typeface="+mj-lt"/>
                      </a:endParaRPr>
                    </a:p>
                  </a:txBody>
                  <a:tcPr/>
                </a:tc>
                <a:tc>
                  <a:txBody>
                    <a:bodyPr/>
                    <a:lstStyle/>
                    <a:p>
                      <a:r>
                        <a:rPr lang="en-US" sz="1200" b="1" kern="1200" dirty="0">
                          <a:solidFill>
                            <a:srgbClr val="FF0000"/>
                          </a:solidFill>
                          <a:latin typeface="+mj-lt"/>
                        </a:rPr>
                        <a:t>(K) </a:t>
                      </a:r>
                      <a:r>
                        <a:rPr lang="en-US" sz="1200" b="1" kern="1200" dirty="0" err="1">
                          <a:latin typeface="+mj-lt"/>
                        </a:rPr>
                        <a:t>MemcacheDB</a:t>
                      </a:r>
                      <a:endParaRPr lang="en-US" sz="1200" b="1" dirty="0">
                        <a:latin typeface="+mj-lt"/>
                      </a:endParaRPr>
                    </a:p>
                  </a:txBody>
                  <a:tcPr/>
                </a:tc>
                <a:tc>
                  <a:txBody>
                    <a:bodyPr/>
                    <a:lstStyle/>
                    <a:p>
                      <a:endParaRPr lang="en-US" sz="1200" b="1" dirty="0">
                        <a:latin typeface="+mj-lt"/>
                      </a:endParaRPr>
                    </a:p>
                  </a:txBody>
                  <a:tcPr/>
                </a:tc>
                <a:extLst>
                  <a:ext uri="{0D108BD9-81ED-4DB2-BD59-A6C34878D82A}">
                    <a16:rowId xmlns:a16="http://schemas.microsoft.com/office/drawing/2014/main" val="10002"/>
                  </a:ext>
                </a:extLst>
              </a:tr>
              <a:tr h="273693">
                <a:tc>
                  <a:txBody>
                    <a:bodyPr/>
                    <a:lstStyle/>
                    <a:p>
                      <a:r>
                        <a:rPr lang="en-US" sz="1200" b="1" kern="1200" dirty="0">
                          <a:solidFill>
                            <a:srgbClr val="FF0000"/>
                          </a:solidFill>
                          <a:latin typeface="+mj-lt"/>
                        </a:rPr>
                        <a:t>(C)</a:t>
                      </a:r>
                      <a:r>
                        <a:rPr lang="en-US" sz="1200" b="1" kern="1200" dirty="0">
                          <a:latin typeface="+mj-lt"/>
                        </a:rPr>
                        <a:t> </a:t>
                      </a:r>
                      <a:r>
                        <a:rPr lang="en-US" sz="1200" b="1" kern="1200" dirty="0" err="1">
                          <a:latin typeface="+mj-lt"/>
                        </a:rPr>
                        <a:t>Hbase</a:t>
                      </a:r>
                      <a:endParaRPr lang="en-US" sz="1200" b="1" dirty="0">
                        <a:latin typeface="+mj-lt"/>
                      </a:endParaRPr>
                    </a:p>
                  </a:txBody>
                  <a:tcPr/>
                </a:tc>
                <a:tc>
                  <a:txBody>
                    <a:bodyPr/>
                    <a:lstStyle/>
                    <a:p>
                      <a:r>
                        <a:rPr lang="en-US" sz="1200" b="1" kern="1200" dirty="0">
                          <a:solidFill>
                            <a:srgbClr val="FF0000"/>
                          </a:solidFill>
                          <a:latin typeface="+mj-lt"/>
                        </a:rPr>
                        <a:t>(K)</a:t>
                      </a:r>
                      <a:r>
                        <a:rPr lang="en-US" sz="1200" b="1" kern="1200" dirty="0">
                          <a:latin typeface="+mj-lt"/>
                        </a:rPr>
                        <a:t> </a:t>
                      </a:r>
                      <a:r>
                        <a:rPr lang="en-US" sz="1200" b="1" kern="1200" dirty="0" err="1">
                          <a:latin typeface="+mj-lt"/>
                        </a:rPr>
                        <a:t>Scalaris</a:t>
                      </a:r>
                      <a:endParaRPr lang="en-US" sz="1200" b="1" dirty="0">
                        <a:latin typeface="+mj-lt"/>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rgbClr val="FF0000"/>
                          </a:solidFill>
                          <a:latin typeface="+mj-lt"/>
                        </a:rPr>
                        <a:t>(K) </a:t>
                      </a:r>
                      <a:r>
                        <a:rPr lang="en-US" sz="1200" b="1" kern="1200" dirty="0" err="1">
                          <a:latin typeface="+mj-lt"/>
                        </a:rPr>
                        <a:t>Redis</a:t>
                      </a:r>
                      <a:endParaRPr lang="en-US" sz="1200" b="1" kern="1200" dirty="0">
                        <a:solidFill>
                          <a:schemeClr val="tx1"/>
                        </a:solidFill>
                        <a:latin typeface="+mj-lt"/>
                        <a:ea typeface="+mn-ea"/>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a:solidFill>
                          <a:schemeClr val="tx1"/>
                        </a:solidFill>
                        <a:latin typeface="+mj-lt"/>
                        <a:ea typeface="+mn-ea"/>
                        <a:cs typeface="+mn-cs"/>
                      </a:endParaRPr>
                    </a:p>
                  </a:txBody>
                  <a:tcPr/>
                </a:tc>
                <a:extLst>
                  <a:ext uri="{0D108BD9-81ED-4DB2-BD59-A6C34878D82A}">
                    <a16:rowId xmlns:a16="http://schemas.microsoft.com/office/drawing/2014/main" val="10003"/>
                  </a:ext>
                </a:extLst>
              </a:tr>
            </a:tbl>
          </a:graphicData>
        </a:graphic>
      </p:graphicFrame>
      <p:graphicFrame>
        <p:nvGraphicFramePr>
          <p:cNvPr id="18" name="Table 17"/>
          <p:cNvGraphicFramePr>
            <a:graphicFrameLocks noGrp="1"/>
          </p:cNvGraphicFramePr>
          <p:nvPr>
            <p:extLst/>
          </p:nvPr>
        </p:nvGraphicFramePr>
        <p:xfrm>
          <a:off x="4774964" y="2700396"/>
          <a:ext cx="3170734" cy="1432560"/>
        </p:xfrm>
        <a:graphic>
          <a:graphicData uri="http://schemas.openxmlformats.org/drawingml/2006/table">
            <a:tbl>
              <a:tblPr firstRow="1" bandRow="1">
                <a:tableStyleId>{2D5ABB26-0587-4C30-8999-92F81FD0307C}</a:tableStyleId>
              </a:tblPr>
              <a:tblGrid>
                <a:gridCol w="1585367">
                  <a:extLst>
                    <a:ext uri="{9D8B030D-6E8A-4147-A177-3AD203B41FA5}">
                      <a16:colId xmlns:a16="http://schemas.microsoft.com/office/drawing/2014/main" val="20000"/>
                    </a:ext>
                  </a:extLst>
                </a:gridCol>
                <a:gridCol w="1585367">
                  <a:extLst>
                    <a:ext uri="{9D8B030D-6E8A-4147-A177-3AD203B41FA5}">
                      <a16:colId xmlns:a16="http://schemas.microsoft.com/office/drawing/2014/main" val="20001"/>
                    </a:ext>
                  </a:extLst>
                </a:gridCol>
              </a:tblGrid>
              <a:tr h="273693">
                <a:tc gridSpan="2">
                  <a:txBody>
                    <a:bodyPr/>
                    <a:lstStyle/>
                    <a:p>
                      <a:pPr algn="ctr"/>
                      <a:r>
                        <a:rPr lang="en-US" sz="1600" b="1" dirty="0">
                          <a:latin typeface="+mj-lt"/>
                        </a:rPr>
                        <a:t>AP</a:t>
                      </a:r>
                    </a:p>
                  </a:txBody>
                  <a:tcPr/>
                </a:tc>
                <a:tc hMerge="1">
                  <a:txBody>
                    <a:bodyPr/>
                    <a:lstStyle/>
                    <a:p>
                      <a:pPr algn="ctr"/>
                      <a:endParaRPr lang="en-US" sz="1600" b="1" dirty="0">
                        <a:latin typeface="+mj-lt"/>
                      </a:endParaRPr>
                    </a:p>
                  </a:txBody>
                  <a:tcPr/>
                </a:tc>
                <a:extLst>
                  <a:ext uri="{0D108BD9-81ED-4DB2-BD59-A6C34878D82A}">
                    <a16:rowId xmlns:a16="http://schemas.microsoft.com/office/drawing/2014/main" val="10000"/>
                  </a:ext>
                </a:extLst>
              </a:tr>
              <a:tr h="273693">
                <a:tc>
                  <a:txBody>
                    <a:bodyPr/>
                    <a:lstStyle/>
                    <a:p>
                      <a:r>
                        <a:rPr kumimoji="0" lang="en-US" sz="1200" b="1" u="none" strike="noStrike" kern="1200" cap="none" spc="0" normalizeH="0" baseline="0" noProof="0" dirty="0">
                          <a:ln>
                            <a:noFill/>
                          </a:ln>
                          <a:solidFill>
                            <a:srgbClr val="FF0000"/>
                          </a:solidFill>
                          <a:effectLst/>
                          <a:uLnTx/>
                          <a:uFillTx/>
                          <a:latin typeface="+mj-lt"/>
                        </a:rPr>
                        <a:t>(K) </a:t>
                      </a:r>
                      <a:r>
                        <a:rPr kumimoji="0" lang="en-US" sz="1200" b="1" u="none" strike="noStrike" kern="1200" cap="none" spc="0" normalizeH="0" baseline="0" noProof="0" dirty="0">
                          <a:ln>
                            <a:noFill/>
                          </a:ln>
                          <a:effectLst/>
                          <a:uLnTx/>
                          <a:uFillTx/>
                          <a:latin typeface="+mj-lt"/>
                        </a:rPr>
                        <a:t>Dynamo</a:t>
                      </a:r>
                      <a:endParaRPr lang="en-US" sz="1200" b="1" dirty="0">
                        <a:latin typeface="+mj-lt"/>
                      </a:endParaRPr>
                    </a:p>
                  </a:txBody>
                  <a:tcPr/>
                </a:tc>
                <a:tc>
                  <a:txBody>
                    <a:bodyPr/>
                    <a:lstStyle/>
                    <a:p>
                      <a:r>
                        <a:rPr kumimoji="0" lang="en-US" sz="1200" b="1" u="none" strike="noStrike" kern="1200" cap="none" spc="0" normalizeH="0" baseline="0" noProof="0" dirty="0">
                          <a:ln>
                            <a:noFill/>
                          </a:ln>
                          <a:solidFill>
                            <a:srgbClr val="FF0000"/>
                          </a:solidFill>
                          <a:effectLst/>
                          <a:uLnTx/>
                          <a:uFillTx/>
                          <a:latin typeface="+mj-lt"/>
                        </a:rPr>
                        <a:t>(C) </a:t>
                      </a:r>
                      <a:r>
                        <a:rPr kumimoji="0" lang="en-US" sz="1200" b="1" u="none" strike="noStrike" kern="1200" cap="none" spc="0" normalizeH="0" baseline="0" noProof="0" dirty="0">
                          <a:ln>
                            <a:noFill/>
                          </a:ln>
                          <a:effectLst/>
                          <a:uLnTx/>
                          <a:uFillTx/>
                          <a:latin typeface="+mj-lt"/>
                        </a:rPr>
                        <a:t>Cassandra</a:t>
                      </a:r>
                      <a:endParaRPr lang="en-US" sz="1200" b="1" dirty="0">
                        <a:latin typeface="+mj-lt"/>
                      </a:endParaRPr>
                    </a:p>
                  </a:txBody>
                  <a:tcPr/>
                </a:tc>
                <a:extLst>
                  <a:ext uri="{0D108BD9-81ED-4DB2-BD59-A6C34878D82A}">
                    <a16:rowId xmlns:a16="http://schemas.microsoft.com/office/drawing/2014/main" val="10001"/>
                  </a:ext>
                </a:extLst>
              </a:tr>
              <a:tr h="273693">
                <a:tc>
                  <a:txBody>
                    <a:bodyPr/>
                    <a:lstStyle/>
                    <a:p>
                      <a:r>
                        <a:rPr lang="en-US" sz="1200" b="1" kern="1200" dirty="0">
                          <a:solidFill>
                            <a:srgbClr val="FF0000"/>
                          </a:solidFill>
                          <a:latin typeface="+mj-lt"/>
                        </a:rPr>
                        <a:t>(K)</a:t>
                      </a:r>
                      <a:r>
                        <a:rPr lang="en-US" sz="1200" b="1" kern="1200" baseline="0" dirty="0">
                          <a:solidFill>
                            <a:srgbClr val="FF0000"/>
                          </a:solidFill>
                          <a:latin typeface="+mj-lt"/>
                        </a:rPr>
                        <a:t> </a:t>
                      </a:r>
                      <a:r>
                        <a:rPr lang="en-US" sz="1200" b="1" kern="1200" baseline="0" dirty="0">
                          <a:latin typeface="+mj-lt"/>
                        </a:rPr>
                        <a:t>Voldemort</a:t>
                      </a:r>
                      <a:endParaRPr lang="en-US" sz="1200" b="1" dirty="0">
                        <a:latin typeface="+mj-lt"/>
                      </a:endParaRPr>
                    </a:p>
                  </a:txBody>
                  <a:tcPr/>
                </a:tc>
                <a:tc>
                  <a:txBody>
                    <a:bodyPr/>
                    <a:lstStyle/>
                    <a:p>
                      <a:r>
                        <a:rPr lang="en-US" sz="1200" b="1" kern="1200" dirty="0">
                          <a:solidFill>
                            <a:srgbClr val="FF0000"/>
                          </a:solidFill>
                          <a:latin typeface="+mj-lt"/>
                        </a:rPr>
                        <a:t>(D) </a:t>
                      </a:r>
                      <a:r>
                        <a:rPr lang="en-US" sz="1200" b="1" kern="1200" dirty="0" err="1">
                          <a:latin typeface="+mj-lt"/>
                        </a:rPr>
                        <a:t>SimpleDB</a:t>
                      </a:r>
                      <a:endParaRPr lang="en-US" sz="1200" b="1" dirty="0">
                        <a:latin typeface="+mj-lt"/>
                      </a:endParaRPr>
                    </a:p>
                  </a:txBody>
                  <a:tcPr/>
                </a:tc>
                <a:extLst>
                  <a:ext uri="{0D108BD9-81ED-4DB2-BD59-A6C34878D82A}">
                    <a16:rowId xmlns:a16="http://schemas.microsoft.com/office/drawing/2014/main" val="10002"/>
                  </a:ext>
                </a:extLst>
              </a:tr>
              <a:tr h="273693">
                <a:tc>
                  <a:txBody>
                    <a:bodyPr/>
                    <a:lstStyle/>
                    <a:p>
                      <a:r>
                        <a:rPr lang="en-US" sz="1200" b="1" kern="1200" dirty="0">
                          <a:solidFill>
                            <a:srgbClr val="FF0000"/>
                          </a:solidFill>
                          <a:latin typeface="+mj-lt"/>
                        </a:rPr>
                        <a:t>(K)</a:t>
                      </a:r>
                      <a:r>
                        <a:rPr lang="en-US" sz="1200" b="1" kern="1200" dirty="0">
                          <a:latin typeface="+mj-lt"/>
                        </a:rPr>
                        <a:t> Tokyo Cabinet</a:t>
                      </a:r>
                      <a:endParaRPr lang="en-US" sz="1200" b="1" dirty="0">
                        <a:latin typeface="+mj-lt"/>
                      </a:endParaRPr>
                    </a:p>
                  </a:txBody>
                  <a:tcPr/>
                </a:tc>
                <a:tc>
                  <a:txBody>
                    <a:bodyPr/>
                    <a:lstStyle/>
                    <a:p>
                      <a:r>
                        <a:rPr lang="en-US" sz="1200" b="1" kern="1200" dirty="0">
                          <a:solidFill>
                            <a:srgbClr val="FF0000"/>
                          </a:solidFill>
                          <a:latin typeface="+mj-lt"/>
                        </a:rPr>
                        <a:t>(D)</a:t>
                      </a:r>
                      <a:r>
                        <a:rPr lang="en-US" sz="1200" b="1" kern="1200" dirty="0">
                          <a:latin typeface="+mj-lt"/>
                        </a:rPr>
                        <a:t> </a:t>
                      </a:r>
                      <a:r>
                        <a:rPr lang="en-US" sz="1200" b="1" kern="1200" dirty="0" err="1">
                          <a:latin typeface="+mj-lt"/>
                        </a:rPr>
                        <a:t>CouchDB</a:t>
                      </a:r>
                      <a:endParaRPr lang="en-US" sz="1200" b="1" dirty="0">
                        <a:latin typeface="+mj-lt"/>
                      </a:endParaRPr>
                    </a:p>
                  </a:txBody>
                  <a:tcPr/>
                </a:tc>
                <a:extLst>
                  <a:ext uri="{0D108BD9-81ED-4DB2-BD59-A6C34878D82A}">
                    <a16:rowId xmlns:a16="http://schemas.microsoft.com/office/drawing/2014/main" val="10003"/>
                  </a:ext>
                </a:extLst>
              </a:tr>
              <a:tr h="273693">
                <a:tc>
                  <a:txBody>
                    <a:bodyPr/>
                    <a:lstStyle/>
                    <a:p>
                      <a:r>
                        <a:rPr lang="en-US" sz="1200" b="1" dirty="0">
                          <a:solidFill>
                            <a:srgbClr val="FF0000"/>
                          </a:solidFill>
                          <a:latin typeface="+mj-lt"/>
                        </a:rPr>
                        <a:t>(K) </a:t>
                      </a:r>
                      <a:r>
                        <a:rPr lang="en-US" sz="1200" b="1" dirty="0">
                          <a:latin typeface="+mj-lt"/>
                        </a:rPr>
                        <a:t>KAI</a:t>
                      </a:r>
                    </a:p>
                  </a:txBody>
                  <a:tcPr/>
                </a:tc>
                <a:tc>
                  <a:txBody>
                    <a:bodyPr/>
                    <a:lstStyle/>
                    <a:p>
                      <a:r>
                        <a:rPr lang="en-US" sz="1200" b="1" dirty="0">
                          <a:solidFill>
                            <a:srgbClr val="FF0000"/>
                          </a:solidFill>
                          <a:latin typeface="+mj-lt"/>
                        </a:rPr>
                        <a:t>(D)</a:t>
                      </a:r>
                      <a:r>
                        <a:rPr lang="en-US" sz="1200" b="1" dirty="0">
                          <a:latin typeface="+mj-lt"/>
                        </a:rPr>
                        <a:t> </a:t>
                      </a:r>
                      <a:r>
                        <a:rPr lang="en-US" sz="1200" b="1" dirty="0" err="1">
                          <a:latin typeface="+mj-lt"/>
                        </a:rPr>
                        <a:t>Riak</a:t>
                      </a:r>
                      <a:endParaRPr lang="en-US" sz="1200" b="1" dirty="0">
                        <a:latin typeface="+mj-lt"/>
                      </a:endParaRPr>
                    </a:p>
                  </a:txBody>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extLst/>
          </p:nvPr>
        </p:nvGraphicFramePr>
        <p:xfrm>
          <a:off x="214574" y="2695663"/>
          <a:ext cx="3117586" cy="1432560"/>
        </p:xfrm>
        <a:graphic>
          <a:graphicData uri="http://schemas.openxmlformats.org/drawingml/2006/table">
            <a:tbl>
              <a:tblPr firstRow="1" bandRow="1">
                <a:tableStyleId>{2D5ABB26-0587-4C30-8999-92F81FD0307C}</a:tableStyleId>
              </a:tblPr>
              <a:tblGrid>
                <a:gridCol w="1558793">
                  <a:extLst>
                    <a:ext uri="{9D8B030D-6E8A-4147-A177-3AD203B41FA5}">
                      <a16:colId xmlns:a16="http://schemas.microsoft.com/office/drawing/2014/main" val="20000"/>
                    </a:ext>
                  </a:extLst>
                </a:gridCol>
                <a:gridCol w="1558793">
                  <a:extLst>
                    <a:ext uri="{9D8B030D-6E8A-4147-A177-3AD203B41FA5}">
                      <a16:colId xmlns:a16="http://schemas.microsoft.com/office/drawing/2014/main" val="20001"/>
                    </a:ext>
                  </a:extLst>
                </a:gridCol>
              </a:tblGrid>
              <a:tr h="273693">
                <a:tc gridSpan="2">
                  <a:txBody>
                    <a:bodyPr/>
                    <a:lstStyle/>
                    <a:p>
                      <a:pPr algn="ctr"/>
                      <a:r>
                        <a:rPr lang="en-US" sz="1600" b="1" dirty="0">
                          <a:latin typeface="+mj-lt"/>
                        </a:rPr>
                        <a:t>CA</a:t>
                      </a:r>
                    </a:p>
                  </a:txBody>
                  <a:tcPr/>
                </a:tc>
                <a:tc hMerge="1">
                  <a:txBody>
                    <a:bodyPr/>
                    <a:lstStyle/>
                    <a:p>
                      <a:pPr algn="ctr"/>
                      <a:endParaRPr lang="en-US" sz="1600" b="1" dirty="0">
                        <a:latin typeface="+mj-lt"/>
                      </a:endParaRPr>
                    </a:p>
                  </a:txBody>
                  <a:tcPr/>
                </a:tc>
                <a:extLst>
                  <a:ext uri="{0D108BD9-81ED-4DB2-BD59-A6C34878D82A}">
                    <a16:rowId xmlns:a16="http://schemas.microsoft.com/office/drawing/2014/main" val="10000"/>
                  </a:ext>
                </a:extLst>
              </a:tr>
              <a:tr h="273693">
                <a:tc>
                  <a:txBody>
                    <a:bodyPr/>
                    <a:lstStyle/>
                    <a:p>
                      <a:r>
                        <a:rPr kumimoji="0" lang="en-US" sz="1200" b="1" u="none" strike="noStrike" kern="1200" cap="none" spc="0" normalizeH="0" baseline="0" noProof="0" dirty="0">
                          <a:ln>
                            <a:noFill/>
                          </a:ln>
                          <a:solidFill>
                            <a:srgbClr val="FF0000"/>
                          </a:solidFill>
                          <a:effectLst/>
                          <a:uLnTx/>
                          <a:uFillTx/>
                          <a:latin typeface="+mj-lt"/>
                        </a:rPr>
                        <a:t>(R) </a:t>
                      </a:r>
                      <a:r>
                        <a:rPr kumimoji="0" lang="en-US" sz="1200" b="1" u="none" strike="noStrike" kern="1200" cap="none" spc="0" normalizeH="0" baseline="0" noProof="0" dirty="0">
                          <a:ln>
                            <a:noFill/>
                          </a:ln>
                          <a:effectLst/>
                          <a:uLnTx/>
                          <a:uFillTx/>
                          <a:latin typeface="+mj-lt"/>
                        </a:rPr>
                        <a:t>RDBMs such</a:t>
                      </a:r>
                      <a:endParaRPr lang="en-US" sz="1200" b="1" dirty="0">
                        <a:latin typeface="+mj-lt"/>
                      </a:endParaRPr>
                    </a:p>
                  </a:txBody>
                  <a:tcPr/>
                </a:tc>
                <a:tc>
                  <a:txBody>
                    <a:bodyPr/>
                    <a:lstStyle/>
                    <a:p>
                      <a:r>
                        <a:rPr kumimoji="0" lang="en-US" sz="1200" b="1" u="none" strike="noStrike" kern="1200" cap="none" spc="0" normalizeH="0" baseline="0" noProof="0" dirty="0">
                          <a:ln>
                            <a:noFill/>
                          </a:ln>
                          <a:solidFill>
                            <a:srgbClr val="FF0000"/>
                          </a:solidFill>
                          <a:effectLst/>
                          <a:uLnTx/>
                          <a:uFillTx/>
                          <a:latin typeface="+mj-lt"/>
                        </a:rPr>
                        <a:t>(R) </a:t>
                      </a:r>
                      <a:r>
                        <a:rPr kumimoji="0" lang="en-US" sz="1200" b="1" u="none" strike="noStrike" kern="1200" cap="none" spc="0" normalizeH="0" baseline="0" noProof="0" dirty="0">
                          <a:ln>
                            <a:noFill/>
                          </a:ln>
                          <a:effectLst/>
                          <a:uLnTx/>
                          <a:uFillTx/>
                          <a:latin typeface="+mj-lt"/>
                        </a:rPr>
                        <a:t>Aster Data</a:t>
                      </a:r>
                      <a:endParaRPr lang="en-US" sz="1200" b="1" dirty="0">
                        <a:latin typeface="+mj-lt"/>
                      </a:endParaRPr>
                    </a:p>
                  </a:txBody>
                  <a:tcPr/>
                </a:tc>
                <a:extLst>
                  <a:ext uri="{0D108BD9-81ED-4DB2-BD59-A6C34878D82A}">
                    <a16:rowId xmlns:a16="http://schemas.microsoft.com/office/drawing/2014/main" val="10001"/>
                  </a:ext>
                </a:extLst>
              </a:tr>
              <a:tr h="273693">
                <a:tc>
                  <a:txBody>
                    <a:bodyPr/>
                    <a:lstStyle/>
                    <a:p>
                      <a:r>
                        <a:rPr lang="en-US" sz="1200" b="1" kern="1200" dirty="0">
                          <a:latin typeface="+mj-lt"/>
                        </a:rPr>
                        <a:t>as</a:t>
                      </a:r>
                      <a:r>
                        <a:rPr lang="en-US" sz="1200" b="1" kern="1200" baseline="0" dirty="0">
                          <a:latin typeface="+mj-lt"/>
                        </a:rPr>
                        <a:t> MySQL, Oracle,</a:t>
                      </a:r>
                      <a:endParaRPr lang="en-US" sz="1200" b="1" dirty="0">
                        <a:latin typeface="+mj-lt"/>
                      </a:endParaRPr>
                    </a:p>
                  </a:txBody>
                  <a:tcPr/>
                </a:tc>
                <a:tc>
                  <a:txBody>
                    <a:bodyPr/>
                    <a:lstStyle/>
                    <a:p>
                      <a:r>
                        <a:rPr lang="en-US" sz="1200" b="1" kern="1200" dirty="0">
                          <a:solidFill>
                            <a:srgbClr val="FF0000"/>
                          </a:solidFill>
                          <a:latin typeface="+mj-lt"/>
                        </a:rPr>
                        <a:t>(R) </a:t>
                      </a:r>
                      <a:r>
                        <a:rPr lang="en-US" sz="1200" b="1" kern="1200" dirty="0" err="1">
                          <a:latin typeface="+mj-lt"/>
                        </a:rPr>
                        <a:t>Greenplum</a:t>
                      </a:r>
                      <a:endParaRPr lang="en-US" sz="1200" b="1" dirty="0">
                        <a:latin typeface="+mj-lt"/>
                      </a:endParaRPr>
                    </a:p>
                  </a:txBody>
                  <a:tcPr/>
                </a:tc>
                <a:extLst>
                  <a:ext uri="{0D108BD9-81ED-4DB2-BD59-A6C34878D82A}">
                    <a16:rowId xmlns:a16="http://schemas.microsoft.com/office/drawing/2014/main" val="10002"/>
                  </a:ext>
                </a:extLst>
              </a:tr>
              <a:tr h="273693">
                <a:tc>
                  <a:txBody>
                    <a:bodyPr/>
                    <a:lstStyle/>
                    <a:p>
                      <a:r>
                        <a:rPr lang="en-US" sz="1200" b="1" kern="1200" dirty="0">
                          <a:latin typeface="+mj-lt"/>
                        </a:rPr>
                        <a:t>DB2, PostgreSQL,</a:t>
                      </a:r>
                      <a:r>
                        <a:rPr lang="en-US" sz="1200" b="1" kern="1200" baseline="0" dirty="0">
                          <a:latin typeface="+mj-lt"/>
                        </a:rPr>
                        <a:t> </a:t>
                      </a:r>
                      <a:endParaRPr lang="en-US" sz="1200" b="1" dirty="0">
                        <a:latin typeface="+mj-lt"/>
                      </a:endParaRPr>
                    </a:p>
                  </a:txBody>
                  <a:tcPr/>
                </a:tc>
                <a:tc>
                  <a:txBody>
                    <a:bodyPr/>
                    <a:lstStyle/>
                    <a:p>
                      <a:r>
                        <a:rPr lang="en-US" sz="1200" b="1" kern="1200" dirty="0">
                          <a:solidFill>
                            <a:srgbClr val="FF0000"/>
                          </a:solidFill>
                          <a:latin typeface="+mj-lt"/>
                        </a:rPr>
                        <a:t>(D)</a:t>
                      </a:r>
                      <a:r>
                        <a:rPr lang="en-US" sz="1200" b="1" kern="1200" dirty="0">
                          <a:latin typeface="+mj-lt"/>
                        </a:rPr>
                        <a:t> </a:t>
                      </a:r>
                      <a:r>
                        <a:rPr lang="en-US" sz="1200" b="1" kern="1200" dirty="0" err="1">
                          <a:latin typeface="+mj-lt"/>
                        </a:rPr>
                        <a:t>CouchDB</a:t>
                      </a:r>
                      <a:endParaRPr lang="en-US" sz="1200" b="1" dirty="0">
                        <a:latin typeface="+mj-lt"/>
                      </a:endParaRPr>
                    </a:p>
                  </a:txBody>
                  <a:tcPr/>
                </a:tc>
                <a:extLst>
                  <a:ext uri="{0D108BD9-81ED-4DB2-BD59-A6C34878D82A}">
                    <a16:rowId xmlns:a16="http://schemas.microsoft.com/office/drawing/2014/main" val="10003"/>
                  </a:ext>
                </a:extLst>
              </a:tr>
              <a:tr h="273693">
                <a:tc>
                  <a:txBody>
                    <a:bodyPr/>
                    <a:lstStyle/>
                    <a:p>
                      <a:r>
                        <a:rPr lang="en-US" sz="1200" b="1" dirty="0">
                          <a:latin typeface="+mj-lt"/>
                        </a:rPr>
                        <a:t>SQL</a:t>
                      </a:r>
                      <a:r>
                        <a:rPr lang="en-US" sz="1200" b="1" baseline="0" dirty="0">
                          <a:latin typeface="+mj-lt"/>
                        </a:rPr>
                        <a:t> Server, etc.</a:t>
                      </a:r>
                      <a:endParaRPr lang="en-US" sz="1200" b="1" dirty="0">
                        <a:latin typeface="+mj-lt"/>
                      </a:endParaRPr>
                    </a:p>
                  </a:txBody>
                  <a:tcPr/>
                </a:tc>
                <a:tc>
                  <a:txBody>
                    <a:bodyPr/>
                    <a:lstStyle/>
                    <a:p>
                      <a:r>
                        <a:rPr lang="en-US" sz="1200" b="1" dirty="0">
                          <a:solidFill>
                            <a:srgbClr val="FF0000"/>
                          </a:solidFill>
                          <a:latin typeface="+mj-lt"/>
                        </a:rPr>
                        <a:t>(C)</a:t>
                      </a:r>
                      <a:r>
                        <a:rPr lang="en-US" sz="1200" b="1" dirty="0">
                          <a:latin typeface="+mj-lt"/>
                        </a:rPr>
                        <a:t> </a:t>
                      </a:r>
                      <a:r>
                        <a:rPr lang="en-US" sz="1200" b="1" dirty="0" err="1">
                          <a:latin typeface="+mj-lt"/>
                        </a:rPr>
                        <a:t>Vertica</a:t>
                      </a:r>
                      <a:endParaRPr lang="en-US" sz="1200" b="1" dirty="0">
                        <a:latin typeface="+mj-lt"/>
                      </a:endParaRPr>
                    </a:p>
                  </a:txBody>
                  <a:tcPr/>
                </a:tc>
                <a:extLst>
                  <a:ext uri="{0D108BD9-81ED-4DB2-BD59-A6C34878D82A}">
                    <a16:rowId xmlns:a16="http://schemas.microsoft.com/office/drawing/2014/main" val="10004"/>
                  </a:ext>
                </a:extLst>
              </a:tr>
            </a:tbl>
          </a:graphicData>
        </a:graphic>
      </p:graphicFrame>
      <p:sp>
        <p:nvSpPr>
          <p:cNvPr id="20" name="Rectangle 3">
            <a:extLst>
              <a:ext uri="{FF2B5EF4-FFF2-40B4-BE49-F238E27FC236}">
                <a16:creationId xmlns:a16="http://schemas.microsoft.com/office/drawing/2014/main" id="{9EC3D99E-600D-4146-B9CF-D9B159A397D9}"/>
              </a:ext>
            </a:extLst>
          </p:cNvPr>
          <p:cNvSpPr>
            <a:spLocks noChangeArrowheads="1"/>
          </p:cNvSpPr>
          <p:nvPr/>
        </p:nvSpPr>
        <p:spPr bwMode="auto">
          <a:xfrm>
            <a:off x="128053" y="1017441"/>
            <a:ext cx="5719544" cy="628225"/>
          </a:xfrm>
          <a:prstGeom prst="rect">
            <a:avLst/>
          </a:prstGeom>
          <a:solidFill>
            <a:schemeClr val="accent6">
              <a:lumMod val="20000"/>
              <a:lumOff val="80000"/>
            </a:schemeClr>
          </a:solidFill>
          <a:ln>
            <a:noFill/>
          </a:ln>
          <a:extLst/>
        </p:spPr>
        <p:txBody>
          <a:bodyPr/>
          <a:lstStyle/>
          <a:p>
            <a:pPr eaLnBrk="0" hangingPunct="0">
              <a:buClr>
                <a:srgbClr val="0BD0D9"/>
              </a:buClr>
              <a:buSzPct val="95000"/>
              <a:defRPr/>
            </a:pPr>
            <a:r>
              <a:rPr lang="en-US" sz="1400" b="1" dirty="0">
                <a:solidFill>
                  <a:srgbClr val="0070C0"/>
                </a:solidFill>
                <a:latin typeface="+mj-lt"/>
              </a:rPr>
              <a:t>Configurable consistency:</a:t>
            </a:r>
          </a:p>
          <a:p>
            <a:pPr eaLnBrk="0" hangingPunct="0">
              <a:buClr>
                <a:srgbClr val="0BD0D9"/>
              </a:buClr>
              <a:buSzPct val="95000"/>
              <a:defRPr/>
            </a:pPr>
            <a:r>
              <a:rPr lang="en-US" sz="1400" b="1" dirty="0">
                <a:solidFill>
                  <a:srgbClr val="0070C0"/>
                </a:solidFill>
                <a:latin typeface="+mj-lt"/>
              </a:rPr>
              <a:t>Azure </a:t>
            </a:r>
            <a:r>
              <a:rPr lang="en-US" sz="1400" b="1" dirty="0" err="1">
                <a:solidFill>
                  <a:srgbClr val="0070C0"/>
                </a:solidFill>
                <a:latin typeface="+mj-lt"/>
              </a:rPr>
              <a:t>CosmosDB</a:t>
            </a:r>
            <a:r>
              <a:rPr lang="en-US" sz="1400" b="1" dirty="0">
                <a:solidFill>
                  <a:srgbClr val="0070C0"/>
                </a:solidFill>
                <a:latin typeface="+mj-lt"/>
              </a:rPr>
              <a:t> (K,C,D,G), </a:t>
            </a:r>
            <a:r>
              <a:rPr lang="en-US" sz="1400" dirty="0">
                <a:solidFill>
                  <a:srgbClr val="0070C0"/>
                </a:solidFill>
                <a:latin typeface="+mj-lt"/>
              </a:rPr>
              <a:t>AWS Aurora (R), Google Spanner (R)</a:t>
            </a:r>
          </a:p>
        </p:txBody>
      </p:sp>
    </p:spTree>
    <p:extLst>
      <p:ext uri="{BB962C8B-B14F-4D97-AF65-F5344CB8AC3E}">
        <p14:creationId xmlns:p14="http://schemas.microsoft.com/office/powerpoint/2010/main" val="4580416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7BF65-2F39-4AFA-BC0F-1C313685014F}"/>
              </a:ext>
            </a:extLst>
          </p:cNvPr>
          <p:cNvSpPr>
            <a:spLocks noGrp="1"/>
          </p:cNvSpPr>
          <p:nvPr>
            <p:ph type="title"/>
          </p:nvPr>
        </p:nvSpPr>
        <p:spPr/>
        <p:txBody>
          <a:bodyPr>
            <a:normAutofit fontScale="90000"/>
          </a:bodyPr>
          <a:lstStyle/>
          <a:p>
            <a:r>
              <a:rPr lang="en-US" dirty="0"/>
              <a:t>Modern Cloud Databases and CAP Theorem Challenges</a:t>
            </a:r>
          </a:p>
        </p:txBody>
      </p:sp>
      <p:sp>
        <p:nvSpPr>
          <p:cNvPr id="3" name="Content Placeholder 2">
            <a:extLst>
              <a:ext uri="{FF2B5EF4-FFF2-40B4-BE49-F238E27FC236}">
                <a16:creationId xmlns:a16="http://schemas.microsoft.com/office/drawing/2014/main" id="{498E69C0-B211-49C7-98B0-AF6140F0F70C}"/>
              </a:ext>
            </a:extLst>
          </p:cNvPr>
          <p:cNvSpPr>
            <a:spLocks noGrp="1"/>
          </p:cNvSpPr>
          <p:nvPr>
            <p:ph idx="1"/>
          </p:nvPr>
        </p:nvSpPr>
        <p:spPr/>
        <p:txBody>
          <a:bodyPr/>
          <a:lstStyle/>
          <a:p>
            <a:r>
              <a:rPr lang="en-US" dirty="0"/>
              <a:t>Google Spanner SQL database</a:t>
            </a:r>
          </a:p>
          <a:p>
            <a:r>
              <a:rPr lang="en-US" dirty="0"/>
              <a:t>AWS Aurora Big SQL database</a:t>
            </a:r>
          </a:p>
          <a:p>
            <a:r>
              <a:rPr lang="en-US" dirty="0"/>
              <a:t>Azure </a:t>
            </a:r>
            <a:r>
              <a:rPr lang="en-US" dirty="0" err="1"/>
              <a:t>CosmosDB</a:t>
            </a:r>
            <a:r>
              <a:rPr lang="en-US" dirty="0"/>
              <a:t> (NoSQL multi-data format database with underlying blob storage and HDFS)</a:t>
            </a:r>
          </a:p>
        </p:txBody>
      </p:sp>
      <p:sp>
        <p:nvSpPr>
          <p:cNvPr id="4" name="Date Placeholder 3">
            <a:extLst>
              <a:ext uri="{FF2B5EF4-FFF2-40B4-BE49-F238E27FC236}">
                <a16:creationId xmlns:a16="http://schemas.microsoft.com/office/drawing/2014/main" id="{EF0A73FA-A5DC-4722-B873-E4A0B1764A03}"/>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D9BF373F-6CD7-4FB0-A4DB-EF8C531D8DC7}"/>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C2E19581-A6C1-4BE3-830E-4CA91574A291}"/>
              </a:ext>
            </a:extLst>
          </p:cNvPr>
          <p:cNvSpPr>
            <a:spLocks noGrp="1"/>
          </p:cNvSpPr>
          <p:nvPr>
            <p:ph type="sldNum" sz="quarter" idx="12"/>
          </p:nvPr>
        </p:nvSpPr>
        <p:spPr/>
        <p:txBody>
          <a:bodyPr/>
          <a:lstStyle/>
          <a:p>
            <a:fld id="{5444D61A-D5EF-4AD7-8CFF-82B00AE13C42}" type="slidenum">
              <a:rPr lang="en-GB" smtClean="0"/>
              <a:pPr/>
              <a:t>22</a:t>
            </a:fld>
            <a:endParaRPr lang="en-GB"/>
          </a:p>
        </p:txBody>
      </p:sp>
    </p:spTree>
    <p:extLst>
      <p:ext uri="{BB962C8B-B14F-4D97-AF65-F5344CB8AC3E}">
        <p14:creationId xmlns:p14="http://schemas.microsoft.com/office/powerpoint/2010/main" val="38332816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863588" y="152636"/>
            <a:ext cx="8520600" cy="707400"/>
          </a:xfrm>
          <a:prstGeom prst="rect">
            <a:avLst/>
          </a:prstGeom>
        </p:spPr>
        <p:txBody>
          <a:bodyPr spcFirstLastPara="1" vert="horz" wrap="square" lIns="91425" tIns="91425" rIns="91425" bIns="91425" rtlCol="0" anchor="t" anchorCtr="0">
            <a:noAutofit/>
          </a:bodyPr>
          <a:lstStyle/>
          <a:p>
            <a:r>
              <a:rPr lang="en" dirty="0"/>
              <a:t>Cloud Spanner - Mission Critical RDBMS</a:t>
            </a:r>
            <a:endParaRPr dirty="0"/>
          </a:p>
        </p:txBody>
      </p:sp>
      <p:sp>
        <p:nvSpPr>
          <p:cNvPr id="157" name="Shape 157"/>
          <p:cNvSpPr txBox="1">
            <a:spLocks noGrp="1"/>
          </p:cNvSpPr>
          <p:nvPr>
            <p:ph type="body" idx="1"/>
          </p:nvPr>
        </p:nvSpPr>
        <p:spPr>
          <a:xfrm>
            <a:off x="143508" y="1340768"/>
            <a:ext cx="8640960" cy="1764196"/>
          </a:xfrm>
          <a:prstGeom prst="rect">
            <a:avLst/>
          </a:prstGeom>
        </p:spPr>
        <p:txBody>
          <a:bodyPr spcFirstLastPara="1" vert="horz" wrap="square" lIns="91425" tIns="91425" rIns="91425" bIns="91425" rtlCol="0" anchor="t" anchorCtr="0">
            <a:noAutofit/>
          </a:bodyPr>
          <a:lstStyle/>
          <a:p>
            <a:pPr>
              <a:lnSpc>
                <a:spcPct val="115000"/>
              </a:lnSpc>
            </a:pPr>
            <a:r>
              <a:rPr lang="en" sz="2400" dirty="0"/>
              <a:t>SQL Database</a:t>
            </a:r>
            <a:endParaRPr sz="2400" dirty="0"/>
          </a:p>
          <a:p>
            <a:pPr>
              <a:lnSpc>
                <a:spcPct val="115000"/>
              </a:lnSpc>
            </a:pPr>
            <a:r>
              <a:rPr lang="en" sz="2400" dirty="0"/>
              <a:t>Best of both worlds</a:t>
            </a:r>
          </a:p>
          <a:p>
            <a:pPr>
              <a:lnSpc>
                <a:spcPct val="115000"/>
              </a:lnSpc>
            </a:pPr>
            <a:r>
              <a:rPr lang="en" sz="2400" dirty="0"/>
              <a:t>Strong consistency and high availability worldwide</a:t>
            </a:r>
            <a:endParaRPr sz="2400" dirty="0"/>
          </a:p>
        </p:txBody>
      </p:sp>
      <p:pic>
        <p:nvPicPr>
          <p:cNvPr id="158" name="Shape 158"/>
          <p:cNvPicPr preferRelativeResize="0"/>
          <p:nvPr/>
        </p:nvPicPr>
        <p:blipFill>
          <a:blip r:embed="rId3">
            <a:alphaModFix/>
          </a:blip>
          <a:stretch>
            <a:fillRect/>
          </a:stretch>
        </p:blipFill>
        <p:spPr>
          <a:xfrm>
            <a:off x="38099" y="3284984"/>
            <a:ext cx="9067801" cy="2770422"/>
          </a:xfrm>
          <a:prstGeom prst="rect">
            <a:avLst/>
          </a:prstGeom>
          <a:noFill/>
          <a:ln>
            <a:noFill/>
          </a:ln>
        </p:spPr>
      </p:pic>
      <p:sp>
        <p:nvSpPr>
          <p:cNvPr id="2" name="Slide Number Placeholder 1">
            <a:extLst>
              <a:ext uri="{FF2B5EF4-FFF2-40B4-BE49-F238E27FC236}">
                <a16:creationId xmlns:a16="http://schemas.microsoft.com/office/drawing/2014/main" id="{01C88D28-4BAD-4AEE-8341-BF3C9853013C}"/>
              </a:ext>
            </a:extLst>
          </p:cNvPr>
          <p:cNvSpPr>
            <a:spLocks noGrp="1"/>
          </p:cNvSpPr>
          <p:nvPr>
            <p:ph type="sldNum" idx="12"/>
          </p:nvPr>
        </p:nvSpPr>
        <p:spPr/>
        <p:txBody>
          <a:bodyPr/>
          <a:lstStyle/>
          <a:p>
            <a:fld id="{00000000-1234-1234-1234-123412341234}" type="slidenum">
              <a:rPr lang="en" smtClean="0"/>
              <a:pPr/>
              <a:t>23</a:t>
            </a:fld>
            <a:endParaRPr lang="en"/>
          </a:p>
        </p:txBody>
      </p:sp>
    </p:spTree>
    <p:extLst>
      <p:ext uri="{BB962C8B-B14F-4D97-AF65-F5344CB8AC3E}">
        <p14:creationId xmlns:p14="http://schemas.microsoft.com/office/powerpoint/2010/main" val="33909243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5B767-C990-4540-B2B2-0AB046A76BFC}"/>
              </a:ext>
            </a:extLst>
          </p:cNvPr>
          <p:cNvSpPr>
            <a:spLocks noGrp="1"/>
          </p:cNvSpPr>
          <p:nvPr>
            <p:ph type="title"/>
          </p:nvPr>
        </p:nvSpPr>
        <p:spPr/>
        <p:txBody>
          <a:bodyPr/>
          <a:lstStyle/>
          <a:p>
            <a:r>
              <a:rPr lang="en-US" dirty="0"/>
              <a:t>Amazon Aurora – Big SQL database</a:t>
            </a:r>
          </a:p>
        </p:txBody>
      </p:sp>
      <p:sp>
        <p:nvSpPr>
          <p:cNvPr id="3" name="Content Placeholder 2">
            <a:extLst>
              <a:ext uri="{FF2B5EF4-FFF2-40B4-BE49-F238E27FC236}">
                <a16:creationId xmlns:a16="http://schemas.microsoft.com/office/drawing/2014/main" id="{A2A4A38B-2A34-4BD7-A9A9-031DBAD4C21B}"/>
              </a:ext>
            </a:extLst>
          </p:cNvPr>
          <p:cNvSpPr>
            <a:spLocks noGrp="1"/>
          </p:cNvSpPr>
          <p:nvPr>
            <p:ph idx="1"/>
          </p:nvPr>
        </p:nvSpPr>
        <p:spPr/>
        <p:txBody>
          <a:bodyPr/>
          <a:lstStyle/>
          <a:p>
            <a:r>
              <a:rPr lang="en-US" dirty="0"/>
              <a:t>High performance and scalability</a:t>
            </a:r>
          </a:p>
          <a:p>
            <a:r>
              <a:rPr lang="en-US" dirty="0"/>
              <a:t>High availability and durability</a:t>
            </a:r>
          </a:p>
          <a:p>
            <a:r>
              <a:rPr lang="en-US" dirty="0"/>
              <a:t>High security</a:t>
            </a:r>
          </a:p>
          <a:p>
            <a:r>
              <a:rPr lang="en-US" b="1" dirty="0"/>
              <a:t>MySQL and PostgreSQL </a:t>
            </a:r>
            <a:r>
              <a:rPr lang="en-US" dirty="0"/>
              <a:t>Compatible</a:t>
            </a:r>
          </a:p>
          <a:p>
            <a:r>
              <a:rPr lang="en-US" dirty="0"/>
              <a:t>Fully managed</a:t>
            </a:r>
          </a:p>
          <a:p>
            <a:r>
              <a:rPr lang="en-US" dirty="0"/>
              <a:t>Migration support</a:t>
            </a:r>
          </a:p>
        </p:txBody>
      </p:sp>
      <p:sp>
        <p:nvSpPr>
          <p:cNvPr id="4" name="Date Placeholder 3">
            <a:extLst>
              <a:ext uri="{FF2B5EF4-FFF2-40B4-BE49-F238E27FC236}">
                <a16:creationId xmlns:a16="http://schemas.microsoft.com/office/drawing/2014/main" id="{ADEA1651-B584-4EDA-B038-97F68DE99AF9}"/>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33094FE2-29AA-4746-8242-026B8844C18E}"/>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E41FD26A-8508-4554-AC9E-191E727FE131}"/>
              </a:ext>
            </a:extLst>
          </p:cNvPr>
          <p:cNvSpPr>
            <a:spLocks noGrp="1"/>
          </p:cNvSpPr>
          <p:nvPr>
            <p:ph type="sldNum" sz="quarter" idx="12"/>
          </p:nvPr>
        </p:nvSpPr>
        <p:spPr/>
        <p:txBody>
          <a:bodyPr/>
          <a:lstStyle/>
          <a:p>
            <a:fld id="{5444D61A-D5EF-4AD7-8CFF-82B00AE13C42}" type="slidenum">
              <a:rPr lang="en-GB" smtClean="0"/>
              <a:pPr/>
              <a:t>24</a:t>
            </a:fld>
            <a:endParaRPr lang="en-GB"/>
          </a:p>
        </p:txBody>
      </p:sp>
    </p:spTree>
    <p:extLst>
      <p:ext uri="{BB962C8B-B14F-4D97-AF65-F5344CB8AC3E}">
        <p14:creationId xmlns:p14="http://schemas.microsoft.com/office/powerpoint/2010/main" val="32001401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351BE-0A72-4892-B9B3-34100EE67D93}"/>
              </a:ext>
            </a:extLst>
          </p:cNvPr>
          <p:cNvSpPr>
            <a:spLocks noGrp="1"/>
          </p:cNvSpPr>
          <p:nvPr>
            <p:ph type="title"/>
          </p:nvPr>
        </p:nvSpPr>
        <p:spPr/>
        <p:txBody>
          <a:bodyPr>
            <a:normAutofit fontScale="90000"/>
          </a:bodyPr>
          <a:lstStyle/>
          <a:p>
            <a:r>
              <a:rPr lang="en-US" dirty="0"/>
              <a:t>Azure </a:t>
            </a:r>
            <a:r>
              <a:rPr lang="en-US" dirty="0" err="1"/>
              <a:t>CosmosDB</a:t>
            </a:r>
            <a:r>
              <a:rPr lang="en-US" dirty="0"/>
              <a:t> (former </a:t>
            </a:r>
            <a:r>
              <a:rPr lang="en-US" dirty="0" err="1"/>
              <a:t>DocumentDB</a:t>
            </a:r>
            <a:r>
              <a:rPr lang="en-US" dirty="0"/>
              <a:t>) – </a:t>
            </a:r>
            <a:br>
              <a:rPr lang="en-US" dirty="0"/>
            </a:br>
            <a:r>
              <a:rPr lang="en-US" dirty="0"/>
              <a:t>Multi-model global distributed database</a:t>
            </a:r>
          </a:p>
        </p:txBody>
      </p:sp>
      <p:sp>
        <p:nvSpPr>
          <p:cNvPr id="3" name="Content Placeholder 2">
            <a:extLst>
              <a:ext uri="{FF2B5EF4-FFF2-40B4-BE49-F238E27FC236}">
                <a16:creationId xmlns:a16="http://schemas.microsoft.com/office/drawing/2014/main" id="{8D341817-0D4F-47AA-B9A3-C94C37D3B213}"/>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BBFBC0F4-1846-4A82-9D7D-39FD038C3582}"/>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1030BE83-661A-4851-99A8-DC7B28FC6CB8}"/>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44E84688-8C0D-45E3-A6A3-D62B3ADC0084}"/>
              </a:ext>
            </a:extLst>
          </p:cNvPr>
          <p:cNvSpPr>
            <a:spLocks noGrp="1"/>
          </p:cNvSpPr>
          <p:nvPr>
            <p:ph type="sldNum" sz="quarter" idx="12"/>
          </p:nvPr>
        </p:nvSpPr>
        <p:spPr/>
        <p:txBody>
          <a:bodyPr/>
          <a:lstStyle/>
          <a:p>
            <a:fld id="{5444D61A-D5EF-4AD7-8CFF-82B00AE13C42}" type="slidenum">
              <a:rPr lang="en-GB" smtClean="0"/>
              <a:pPr/>
              <a:t>25</a:t>
            </a:fld>
            <a:endParaRPr lang="en-GB"/>
          </a:p>
        </p:txBody>
      </p:sp>
      <p:pic>
        <p:nvPicPr>
          <p:cNvPr id="7" name="Picture 6">
            <a:extLst>
              <a:ext uri="{FF2B5EF4-FFF2-40B4-BE49-F238E27FC236}">
                <a16:creationId xmlns:a16="http://schemas.microsoft.com/office/drawing/2014/main" id="{526017B8-ABF5-43F5-A990-D4E5D469E206}"/>
              </a:ext>
            </a:extLst>
          </p:cNvPr>
          <p:cNvPicPr>
            <a:picLocks noChangeAspect="1"/>
          </p:cNvPicPr>
          <p:nvPr/>
        </p:nvPicPr>
        <p:blipFill>
          <a:blip r:embed="rId2"/>
          <a:stretch>
            <a:fillRect/>
          </a:stretch>
        </p:blipFill>
        <p:spPr>
          <a:xfrm>
            <a:off x="181405" y="1268826"/>
            <a:ext cx="8828451" cy="4511259"/>
          </a:xfrm>
          <a:prstGeom prst="rect">
            <a:avLst/>
          </a:prstGeom>
        </p:spPr>
      </p:pic>
    </p:spTree>
    <p:extLst>
      <p:ext uri="{BB962C8B-B14F-4D97-AF65-F5344CB8AC3E}">
        <p14:creationId xmlns:p14="http://schemas.microsoft.com/office/powerpoint/2010/main" val="17680710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772CBA7-C47C-4860-850C-5926EAEA0DA0}"/>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246E0017-E157-4541-9A86-76C0C2150A42}"/>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E9010BB4-41C3-45EE-BC53-8BB858B5182F}"/>
              </a:ext>
            </a:extLst>
          </p:cNvPr>
          <p:cNvSpPr>
            <a:spLocks noGrp="1"/>
          </p:cNvSpPr>
          <p:nvPr>
            <p:ph type="sldNum" sz="quarter" idx="12"/>
          </p:nvPr>
        </p:nvSpPr>
        <p:spPr/>
        <p:txBody>
          <a:bodyPr/>
          <a:lstStyle/>
          <a:p>
            <a:fld id="{5444D61A-D5EF-4AD7-8CFF-82B00AE13C42}" type="slidenum">
              <a:rPr lang="en-GB" smtClean="0"/>
              <a:pPr/>
              <a:t>26</a:t>
            </a:fld>
            <a:endParaRPr lang="en-GB"/>
          </a:p>
        </p:txBody>
      </p:sp>
      <p:pic>
        <p:nvPicPr>
          <p:cNvPr id="7" name="Picture 6">
            <a:extLst>
              <a:ext uri="{FF2B5EF4-FFF2-40B4-BE49-F238E27FC236}">
                <a16:creationId xmlns:a16="http://schemas.microsoft.com/office/drawing/2014/main" id="{9F2FAFC5-6021-4FFA-921A-63E14B36D47F}"/>
              </a:ext>
            </a:extLst>
          </p:cNvPr>
          <p:cNvPicPr>
            <a:picLocks noChangeAspect="1"/>
          </p:cNvPicPr>
          <p:nvPr/>
        </p:nvPicPr>
        <p:blipFill>
          <a:blip r:embed="rId2"/>
          <a:stretch>
            <a:fillRect/>
          </a:stretch>
        </p:blipFill>
        <p:spPr>
          <a:xfrm>
            <a:off x="4283968" y="2629289"/>
            <a:ext cx="4680520" cy="2740233"/>
          </a:xfrm>
          <a:prstGeom prst="rect">
            <a:avLst/>
          </a:prstGeom>
        </p:spPr>
      </p:pic>
      <p:sp>
        <p:nvSpPr>
          <p:cNvPr id="8" name="Content Placeholder 7">
            <a:extLst>
              <a:ext uri="{FF2B5EF4-FFF2-40B4-BE49-F238E27FC236}">
                <a16:creationId xmlns:a16="http://schemas.microsoft.com/office/drawing/2014/main" id="{F6CEC19B-B741-4404-9C86-5700246891C9}"/>
              </a:ext>
            </a:extLst>
          </p:cNvPr>
          <p:cNvSpPr>
            <a:spLocks noGrp="1"/>
          </p:cNvSpPr>
          <p:nvPr>
            <p:ph idx="1"/>
          </p:nvPr>
        </p:nvSpPr>
        <p:spPr>
          <a:xfrm>
            <a:off x="179512" y="1268760"/>
            <a:ext cx="3708412" cy="3528392"/>
          </a:xfrm>
        </p:spPr>
        <p:txBody>
          <a:bodyPr>
            <a:normAutofit fontScale="92500" lnSpcReduction="20000"/>
          </a:bodyPr>
          <a:lstStyle/>
          <a:p>
            <a:pPr marL="0" indent="0">
              <a:buNone/>
            </a:pPr>
            <a:r>
              <a:rPr lang="en-US" sz="2000" dirty="0"/>
              <a:t>Five Consistency Models</a:t>
            </a:r>
          </a:p>
          <a:p>
            <a:r>
              <a:rPr lang="en-US" sz="2000" dirty="0"/>
              <a:t>Helps navigate Brewer's CAP theorem</a:t>
            </a:r>
          </a:p>
          <a:p>
            <a:r>
              <a:rPr lang="en-US" sz="2000" dirty="0"/>
              <a:t>Intuitive Programming</a:t>
            </a:r>
          </a:p>
          <a:p>
            <a:pPr lvl="1"/>
            <a:r>
              <a:rPr lang="en-US" sz="1800" dirty="0"/>
              <a:t>Tunable well-defined consistency levels</a:t>
            </a:r>
          </a:p>
          <a:p>
            <a:pPr lvl="1"/>
            <a:r>
              <a:rPr lang="en-US" sz="1800" dirty="0"/>
              <a:t>Override on per-request basis</a:t>
            </a:r>
          </a:p>
          <a:p>
            <a:r>
              <a:rPr lang="en-US" sz="2000" dirty="0"/>
              <a:t>Clear PACELC tradeoffs</a:t>
            </a:r>
          </a:p>
          <a:p>
            <a:pPr lvl="1"/>
            <a:r>
              <a:rPr lang="en-US" sz="1800" dirty="0"/>
              <a:t>Partition – Availability vs Consistency</a:t>
            </a:r>
          </a:p>
          <a:p>
            <a:pPr lvl="1"/>
            <a:r>
              <a:rPr lang="en-US" sz="1800" dirty="0"/>
              <a:t>Else – Latency vs Consistency</a:t>
            </a:r>
          </a:p>
        </p:txBody>
      </p:sp>
      <p:sp>
        <p:nvSpPr>
          <p:cNvPr id="9" name="Content Placeholder 2">
            <a:extLst>
              <a:ext uri="{FF2B5EF4-FFF2-40B4-BE49-F238E27FC236}">
                <a16:creationId xmlns:a16="http://schemas.microsoft.com/office/drawing/2014/main" id="{9B0B9496-1929-4507-AB58-B10447DD615F}"/>
              </a:ext>
            </a:extLst>
          </p:cNvPr>
          <p:cNvSpPr txBox="1">
            <a:spLocks/>
          </p:cNvSpPr>
          <p:nvPr/>
        </p:nvSpPr>
        <p:spPr>
          <a:xfrm>
            <a:off x="4283968" y="1160748"/>
            <a:ext cx="4680520" cy="1642026"/>
          </a:xfrm>
          <a:prstGeom prst="rect">
            <a:avLst/>
          </a:prstGeom>
          <a:solidFill>
            <a:schemeClr val="accent1">
              <a:lumMod val="20000"/>
              <a:lumOff val="80000"/>
            </a:schemeClr>
          </a:solidFill>
        </p:spPr>
        <p:txBody>
          <a:bodyPr vert="horz" lIns="91440" tIns="45720" rIns="91440" bIns="45720" rtlCol="0">
            <a:normAutofit fontScale="85000" lnSpcReduction="2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Guaranteed low latency at P50 and P99 percentile</a:t>
            </a:r>
          </a:p>
          <a:p>
            <a:r>
              <a:rPr lang="en-US" sz="2000" dirty="0"/>
              <a:t>Globally distributed with requests served from local region</a:t>
            </a:r>
          </a:p>
          <a:p>
            <a:r>
              <a:rPr lang="en-US" sz="2000" dirty="0"/>
              <a:t>Write optimized, latch-free database</a:t>
            </a:r>
          </a:p>
          <a:p>
            <a:r>
              <a:rPr lang="en-US" sz="2000" dirty="0"/>
              <a:t>Automatic Indexing</a:t>
            </a:r>
          </a:p>
        </p:txBody>
      </p:sp>
      <p:sp>
        <p:nvSpPr>
          <p:cNvPr id="10" name="Title 1">
            <a:extLst>
              <a:ext uri="{FF2B5EF4-FFF2-40B4-BE49-F238E27FC236}">
                <a16:creationId xmlns:a16="http://schemas.microsoft.com/office/drawing/2014/main" id="{03F9B1BD-5927-47B0-BBF4-C99CC3DEB60A}"/>
              </a:ext>
            </a:extLst>
          </p:cNvPr>
          <p:cNvSpPr>
            <a:spLocks noGrp="1"/>
          </p:cNvSpPr>
          <p:nvPr>
            <p:ph type="title"/>
          </p:nvPr>
        </p:nvSpPr>
        <p:spPr>
          <a:xfrm>
            <a:off x="899591" y="148168"/>
            <a:ext cx="7787209" cy="672100"/>
          </a:xfrm>
        </p:spPr>
        <p:txBody>
          <a:bodyPr/>
          <a:lstStyle/>
          <a:p>
            <a:r>
              <a:rPr lang="en-US" dirty="0" err="1"/>
              <a:t>CosmosDB</a:t>
            </a:r>
            <a:r>
              <a:rPr lang="en-US" dirty="0"/>
              <a:t>: Consistency and latency</a:t>
            </a:r>
          </a:p>
        </p:txBody>
      </p:sp>
      <p:pic>
        <p:nvPicPr>
          <p:cNvPr id="11" name="Picture 10" descr="CosmosTech_7">
            <a:extLst>
              <a:ext uri="{FF2B5EF4-FFF2-40B4-BE49-F238E27FC236}">
                <a16:creationId xmlns:a16="http://schemas.microsoft.com/office/drawing/2014/main" id="{BD5F677A-44C8-47C8-9BF7-DF7390ED86CB}"/>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511660" y="5441467"/>
            <a:ext cx="5779133" cy="1168586"/>
          </a:xfrm>
          <a:prstGeom prst="rect">
            <a:avLst/>
          </a:prstGeom>
          <a:noFill/>
          <a:ln>
            <a:noFill/>
          </a:ln>
        </p:spPr>
      </p:pic>
    </p:spTree>
    <p:extLst>
      <p:ext uri="{BB962C8B-B14F-4D97-AF65-F5344CB8AC3E}">
        <p14:creationId xmlns:p14="http://schemas.microsoft.com/office/powerpoint/2010/main" val="37332249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C3690-DA9A-4AA5-93A5-D61DFC209055}"/>
              </a:ext>
            </a:extLst>
          </p:cNvPr>
          <p:cNvSpPr>
            <a:spLocks noGrp="1"/>
          </p:cNvSpPr>
          <p:nvPr>
            <p:ph type="title"/>
          </p:nvPr>
        </p:nvSpPr>
        <p:spPr/>
        <p:txBody>
          <a:bodyPr>
            <a:normAutofit fontScale="90000"/>
          </a:bodyPr>
          <a:lstStyle/>
          <a:p>
            <a:r>
              <a:rPr lang="en-US" dirty="0" err="1"/>
              <a:t>CosmosDB</a:t>
            </a:r>
            <a:r>
              <a:rPr lang="en-US" dirty="0"/>
              <a:t>: Consistency levels and guarantees</a:t>
            </a:r>
          </a:p>
        </p:txBody>
      </p:sp>
      <p:graphicFrame>
        <p:nvGraphicFramePr>
          <p:cNvPr id="8" name="Content Placeholder 7">
            <a:extLst>
              <a:ext uri="{FF2B5EF4-FFF2-40B4-BE49-F238E27FC236}">
                <a16:creationId xmlns:a16="http://schemas.microsoft.com/office/drawing/2014/main" id="{E5E7F75C-DC14-45AF-88B4-6442E2A9C135}"/>
              </a:ext>
            </a:extLst>
          </p:cNvPr>
          <p:cNvGraphicFramePr>
            <a:graphicFrameLocks noGrp="1"/>
          </p:cNvGraphicFramePr>
          <p:nvPr>
            <p:ph idx="1"/>
            <p:extLst/>
          </p:nvPr>
        </p:nvGraphicFramePr>
        <p:xfrm>
          <a:off x="1032423" y="971243"/>
          <a:ext cx="6397760" cy="3554985"/>
        </p:xfrm>
        <a:graphic>
          <a:graphicData uri="http://schemas.openxmlformats.org/drawingml/2006/table">
            <a:tbl>
              <a:tblPr firstRow="1" firstCol="1" bandRow="1">
                <a:tableStyleId>{5C22544A-7EE6-4342-B048-85BDC9FD1C3A}</a:tableStyleId>
              </a:tblPr>
              <a:tblGrid>
                <a:gridCol w="3198880">
                  <a:extLst>
                    <a:ext uri="{9D8B030D-6E8A-4147-A177-3AD203B41FA5}">
                      <a16:colId xmlns:a16="http://schemas.microsoft.com/office/drawing/2014/main" val="1722683992"/>
                    </a:ext>
                  </a:extLst>
                </a:gridCol>
                <a:gridCol w="3198880">
                  <a:extLst>
                    <a:ext uri="{9D8B030D-6E8A-4147-A177-3AD203B41FA5}">
                      <a16:colId xmlns:a16="http://schemas.microsoft.com/office/drawing/2014/main" val="3269514375"/>
                    </a:ext>
                  </a:extLst>
                </a:gridCol>
              </a:tblGrid>
              <a:tr h="426654">
                <a:tc>
                  <a:txBody>
                    <a:bodyPr/>
                    <a:lstStyle/>
                    <a:p>
                      <a:pPr marL="0" marR="0">
                        <a:lnSpc>
                          <a:spcPct val="107000"/>
                        </a:lnSpc>
                        <a:spcBef>
                          <a:spcPts val="0"/>
                        </a:spcBef>
                        <a:spcAft>
                          <a:spcPts val="0"/>
                        </a:spcAft>
                      </a:pPr>
                      <a:r>
                        <a:rPr lang="en-US" sz="1400">
                          <a:effectLst/>
                          <a:latin typeface="+mj-lt"/>
                        </a:rPr>
                        <a:t>Consistency Level</a:t>
                      </a:r>
                      <a:endParaRPr lang="en-US" sz="2000">
                        <a:effectLst/>
                        <a:latin typeface="+mj-lt"/>
                        <a:ea typeface="Calibri" panose="020F0502020204030204" pitchFamily="34" charset="0"/>
                        <a:cs typeface="Times New Roman" panose="02020603050405020304" pitchFamily="18" charset="0"/>
                      </a:endParaRPr>
                    </a:p>
                  </a:txBody>
                  <a:tcPr marL="152400" marR="152400" marT="114300" marB="114300" anchor="b"/>
                </a:tc>
                <a:tc>
                  <a:txBody>
                    <a:bodyPr/>
                    <a:lstStyle/>
                    <a:p>
                      <a:pPr marL="0" marR="0">
                        <a:lnSpc>
                          <a:spcPct val="107000"/>
                        </a:lnSpc>
                        <a:spcBef>
                          <a:spcPts val="0"/>
                        </a:spcBef>
                        <a:spcAft>
                          <a:spcPts val="0"/>
                        </a:spcAft>
                      </a:pPr>
                      <a:r>
                        <a:rPr lang="en-US" sz="1400">
                          <a:effectLst/>
                          <a:latin typeface="+mj-lt"/>
                        </a:rPr>
                        <a:t>Guarantees</a:t>
                      </a:r>
                      <a:endParaRPr lang="en-US" sz="2000">
                        <a:effectLst/>
                        <a:latin typeface="+mj-lt"/>
                        <a:ea typeface="Calibri" panose="020F0502020204030204" pitchFamily="34" charset="0"/>
                        <a:cs typeface="Times New Roman" panose="02020603050405020304" pitchFamily="18" charset="0"/>
                      </a:endParaRPr>
                    </a:p>
                  </a:txBody>
                  <a:tcPr marL="152400" marR="152400" marT="114300" marB="114300" anchor="b"/>
                </a:tc>
                <a:extLst>
                  <a:ext uri="{0D108BD9-81ED-4DB2-BD59-A6C34878D82A}">
                    <a16:rowId xmlns:a16="http://schemas.microsoft.com/office/drawing/2014/main" val="370749372"/>
                  </a:ext>
                </a:extLst>
              </a:tr>
              <a:tr h="426654">
                <a:tc>
                  <a:txBody>
                    <a:bodyPr/>
                    <a:lstStyle/>
                    <a:p>
                      <a:pPr marL="0" marR="0">
                        <a:lnSpc>
                          <a:spcPct val="107000"/>
                        </a:lnSpc>
                        <a:spcBef>
                          <a:spcPts val="0"/>
                        </a:spcBef>
                        <a:spcAft>
                          <a:spcPts val="0"/>
                        </a:spcAft>
                      </a:pPr>
                      <a:r>
                        <a:rPr lang="en-US" sz="1400" dirty="0">
                          <a:effectLst/>
                          <a:latin typeface="+mj-lt"/>
                        </a:rPr>
                        <a:t>Strong</a:t>
                      </a:r>
                      <a:endParaRPr lang="en-US" sz="2000" dirty="0">
                        <a:effectLst/>
                        <a:latin typeface="+mj-lt"/>
                        <a:ea typeface="Calibri" panose="020F0502020204030204" pitchFamily="34" charset="0"/>
                        <a:cs typeface="Times New Roman" panose="02020603050405020304" pitchFamily="18" charset="0"/>
                      </a:endParaRPr>
                    </a:p>
                  </a:txBody>
                  <a:tcPr marL="152400" marR="152400" marT="114300" marB="114300"/>
                </a:tc>
                <a:tc>
                  <a:txBody>
                    <a:bodyPr/>
                    <a:lstStyle/>
                    <a:p>
                      <a:pPr marL="0" marR="0">
                        <a:lnSpc>
                          <a:spcPct val="107000"/>
                        </a:lnSpc>
                        <a:spcBef>
                          <a:spcPts val="0"/>
                        </a:spcBef>
                        <a:spcAft>
                          <a:spcPts val="0"/>
                        </a:spcAft>
                      </a:pPr>
                      <a:r>
                        <a:rPr lang="en-US" sz="1400" dirty="0">
                          <a:effectLst/>
                          <a:latin typeface="+mj-lt"/>
                        </a:rPr>
                        <a:t>Linearizability</a:t>
                      </a:r>
                      <a:endParaRPr lang="en-US" sz="2000" dirty="0">
                        <a:effectLst/>
                        <a:latin typeface="+mj-lt"/>
                        <a:ea typeface="Calibri" panose="020F0502020204030204" pitchFamily="34" charset="0"/>
                        <a:cs typeface="Times New Roman" panose="02020603050405020304" pitchFamily="18" charset="0"/>
                      </a:endParaRPr>
                    </a:p>
                  </a:txBody>
                  <a:tcPr marL="152400" marR="152400" marT="114300" marB="114300"/>
                </a:tc>
                <a:extLst>
                  <a:ext uri="{0D108BD9-81ED-4DB2-BD59-A6C34878D82A}">
                    <a16:rowId xmlns:a16="http://schemas.microsoft.com/office/drawing/2014/main" val="1611320790"/>
                  </a:ext>
                </a:extLst>
              </a:tr>
              <a:tr h="593460">
                <a:tc>
                  <a:txBody>
                    <a:bodyPr/>
                    <a:lstStyle/>
                    <a:p>
                      <a:pPr marL="0" marR="0">
                        <a:lnSpc>
                          <a:spcPct val="107000"/>
                        </a:lnSpc>
                        <a:spcBef>
                          <a:spcPts val="0"/>
                        </a:spcBef>
                        <a:spcAft>
                          <a:spcPts val="0"/>
                        </a:spcAft>
                      </a:pPr>
                      <a:r>
                        <a:rPr lang="en-US" sz="1400">
                          <a:effectLst/>
                          <a:latin typeface="+mj-lt"/>
                        </a:rPr>
                        <a:t>Bounded Staleness</a:t>
                      </a:r>
                      <a:endParaRPr lang="en-US" sz="2000">
                        <a:effectLst/>
                        <a:latin typeface="+mj-lt"/>
                        <a:ea typeface="Calibri" panose="020F0502020204030204" pitchFamily="34" charset="0"/>
                        <a:cs typeface="Times New Roman" panose="02020603050405020304" pitchFamily="18" charset="0"/>
                      </a:endParaRPr>
                    </a:p>
                  </a:txBody>
                  <a:tcPr marL="152400" marR="152400" marT="114300" marB="114300"/>
                </a:tc>
                <a:tc>
                  <a:txBody>
                    <a:bodyPr/>
                    <a:lstStyle/>
                    <a:p>
                      <a:pPr marL="0" marR="0">
                        <a:lnSpc>
                          <a:spcPct val="107000"/>
                        </a:lnSpc>
                        <a:spcBef>
                          <a:spcPts val="0"/>
                        </a:spcBef>
                        <a:spcAft>
                          <a:spcPts val="0"/>
                        </a:spcAft>
                      </a:pPr>
                      <a:r>
                        <a:rPr lang="en-US" sz="1400" dirty="0">
                          <a:effectLst/>
                          <a:latin typeface="+mj-lt"/>
                        </a:rPr>
                        <a:t>Consistent Prefix. Reads lag behind writes by k prefixes or t interval</a:t>
                      </a:r>
                      <a:endParaRPr lang="en-US" sz="2000" dirty="0">
                        <a:effectLst/>
                        <a:latin typeface="+mj-lt"/>
                        <a:ea typeface="Calibri" panose="020F0502020204030204" pitchFamily="34" charset="0"/>
                        <a:cs typeface="Times New Roman" panose="02020603050405020304" pitchFamily="18" charset="0"/>
                      </a:endParaRPr>
                    </a:p>
                  </a:txBody>
                  <a:tcPr marL="152400" marR="152400" marT="114300" marB="114300"/>
                </a:tc>
                <a:extLst>
                  <a:ext uri="{0D108BD9-81ED-4DB2-BD59-A6C34878D82A}">
                    <a16:rowId xmlns:a16="http://schemas.microsoft.com/office/drawing/2014/main" val="1650241184"/>
                  </a:ext>
                </a:extLst>
              </a:tr>
              <a:tr h="286280">
                <a:tc>
                  <a:txBody>
                    <a:bodyPr/>
                    <a:lstStyle/>
                    <a:p>
                      <a:pPr marL="0" marR="0">
                        <a:lnSpc>
                          <a:spcPct val="107000"/>
                        </a:lnSpc>
                        <a:spcBef>
                          <a:spcPts val="0"/>
                        </a:spcBef>
                        <a:spcAft>
                          <a:spcPts val="0"/>
                        </a:spcAft>
                      </a:pPr>
                      <a:r>
                        <a:rPr lang="en-US" sz="1400">
                          <a:effectLst/>
                          <a:latin typeface="+mj-lt"/>
                        </a:rPr>
                        <a:t>Session</a:t>
                      </a:r>
                      <a:endParaRPr lang="en-US" sz="2000">
                        <a:effectLst/>
                        <a:latin typeface="+mj-lt"/>
                        <a:ea typeface="Calibri" panose="020F0502020204030204" pitchFamily="34" charset="0"/>
                        <a:cs typeface="Times New Roman" panose="02020603050405020304" pitchFamily="18" charset="0"/>
                      </a:endParaRPr>
                    </a:p>
                  </a:txBody>
                  <a:tcPr marL="152400" marR="152400" marT="114300" marB="114300"/>
                </a:tc>
                <a:tc>
                  <a:txBody>
                    <a:bodyPr/>
                    <a:lstStyle/>
                    <a:p>
                      <a:pPr marL="0" marR="0">
                        <a:lnSpc>
                          <a:spcPct val="107000"/>
                        </a:lnSpc>
                        <a:spcBef>
                          <a:spcPts val="0"/>
                        </a:spcBef>
                        <a:spcAft>
                          <a:spcPts val="0"/>
                        </a:spcAft>
                      </a:pPr>
                      <a:r>
                        <a:rPr lang="en-US" sz="1400" dirty="0">
                          <a:effectLst/>
                          <a:latin typeface="+mj-lt"/>
                        </a:rPr>
                        <a:t>Consistent Prefix. Monotonic reads, monotonic writes, read-your-writes, write-follows-reads</a:t>
                      </a:r>
                      <a:endParaRPr lang="en-US" sz="2000" dirty="0">
                        <a:effectLst/>
                        <a:latin typeface="+mj-lt"/>
                        <a:ea typeface="Calibri" panose="020F0502020204030204" pitchFamily="34" charset="0"/>
                        <a:cs typeface="Times New Roman" panose="02020603050405020304" pitchFamily="18" charset="0"/>
                      </a:endParaRPr>
                    </a:p>
                  </a:txBody>
                  <a:tcPr marL="152400" marR="152400" marT="114300" marB="114300"/>
                </a:tc>
                <a:extLst>
                  <a:ext uri="{0D108BD9-81ED-4DB2-BD59-A6C34878D82A}">
                    <a16:rowId xmlns:a16="http://schemas.microsoft.com/office/drawing/2014/main" val="2822873924"/>
                  </a:ext>
                </a:extLst>
              </a:tr>
              <a:tr h="593460">
                <a:tc>
                  <a:txBody>
                    <a:bodyPr/>
                    <a:lstStyle/>
                    <a:p>
                      <a:pPr marL="0" marR="0">
                        <a:lnSpc>
                          <a:spcPct val="107000"/>
                        </a:lnSpc>
                        <a:spcBef>
                          <a:spcPts val="0"/>
                        </a:spcBef>
                        <a:spcAft>
                          <a:spcPts val="0"/>
                        </a:spcAft>
                      </a:pPr>
                      <a:r>
                        <a:rPr lang="en-US" sz="1400">
                          <a:effectLst/>
                          <a:latin typeface="+mj-lt"/>
                        </a:rPr>
                        <a:t>Consistent Prefix</a:t>
                      </a:r>
                      <a:endParaRPr lang="en-US" sz="2000">
                        <a:effectLst/>
                        <a:latin typeface="+mj-lt"/>
                        <a:ea typeface="Calibri" panose="020F0502020204030204" pitchFamily="34" charset="0"/>
                        <a:cs typeface="Times New Roman" panose="02020603050405020304" pitchFamily="18" charset="0"/>
                      </a:endParaRPr>
                    </a:p>
                  </a:txBody>
                  <a:tcPr marL="152400" marR="152400" marT="114300" marB="114300"/>
                </a:tc>
                <a:tc>
                  <a:txBody>
                    <a:bodyPr/>
                    <a:lstStyle/>
                    <a:p>
                      <a:pPr marL="0" marR="0">
                        <a:lnSpc>
                          <a:spcPct val="107000"/>
                        </a:lnSpc>
                        <a:spcBef>
                          <a:spcPts val="0"/>
                        </a:spcBef>
                        <a:spcAft>
                          <a:spcPts val="0"/>
                        </a:spcAft>
                      </a:pPr>
                      <a:r>
                        <a:rPr lang="en-US" sz="1400" dirty="0">
                          <a:effectLst/>
                          <a:latin typeface="+mj-lt"/>
                        </a:rPr>
                        <a:t>Updates returned are some prefix of all the updates, with no gaps</a:t>
                      </a:r>
                      <a:endParaRPr lang="en-US" sz="2000" dirty="0">
                        <a:effectLst/>
                        <a:latin typeface="+mj-lt"/>
                        <a:ea typeface="Calibri" panose="020F0502020204030204" pitchFamily="34" charset="0"/>
                        <a:cs typeface="Times New Roman" panose="02020603050405020304" pitchFamily="18" charset="0"/>
                      </a:endParaRPr>
                    </a:p>
                  </a:txBody>
                  <a:tcPr marL="152400" marR="152400" marT="114300" marB="114300"/>
                </a:tc>
                <a:extLst>
                  <a:ext uri="{0D108BD9-81ED-4DB2-BD59-A6C34878D82A}">
                    <a16:rowId xmlns:a16="http://schemas.microsoft.com/office/drawing/2014/main" val="3416242942"/>
                  </a:ext>
                </a:extLst>
              </a:tr>
              <a:tr h="426654">
                <a:tc>
                  <a:txBody>
                    <a:bodyPr/>
                    <a:lstStyle/>
                    <a:p>
                      <a:pPr marL="0" marR="0">
                        <a:lnSpc>
                          <a:spcPct val="107000"/>
                        </a:lnSpc>
                        <a:spcBef>
                          <a:spcPts val="0"/>
                        </a:spcBef>
                        <a:spcAft>
                          <a:spcPts val="0"/>
                        </a:spcAft>
                      </a:pPr>
                      <a:r>
                        <a:rPr lang="en-US" sz="1400" dirty="0">
                          <a:effectLst/>
                          <a:latin typeface="+mj-lt"/>
                        </a:rPr>
                        <a:t>Eventual</a:t>
                      </a:r>
                      <a:endParaRPr lang="en-US" sz="2000" dirty="0">
                        <a:effectLst/>
                        <a:latin typeface="+mj-lt"/>
                        <a:ea typeface="Calibri" panose="020F0502020204030204" pitchFamily="34" charset="0"/>
                        <a:cs typeface="Times New Roman" panose="02020603050405020304" pitchFamily="18" charset="0"/>
                      </a:endParaRPr>
                    </a:p>
                  </a:txBody>
                  <a:tcPr marL="152400" marR="152400" marT="114300" marB="114300"/>
                </a:tc>
                <a:tc>
                  <a:txBody>
                    <a:bodyPr/>
                    <a:lstStyle/>
                    <a:p>
                      <a:pPr marL="0" marR="0">
                        <a:lnSpc>
                          <a:spcPct val="107000"/>
                        </a:lnSpc>
                        <a:spcBef>
                          <a:spcPts val="0"/>
                        </a:spcBef>
                        <a:spcAft>
                          <a:spcPts val="0"/>
                        </a:spcAft>
                      </a:pPr>
                      <a:r>
                        <a:rPr lang="en-US" sz="1400" dirty="0">
                          <a:effectLst/>
                          <a:latin typeface="+mj-lt"/>
                        </a:rPr>
                        <a:t>Out of order reads</a:t>
                      </a:r>
                      <a:endParaRPr lang="en-US" sz="2000" dirty="0">
                        <a:effectLst/>
                        <a:latin typeface="+mj-lt"/>
                        <a:ea typeface="Calibri" panose="020F0502020204030204" pitchFamily="34" charset="0"/>
                        <a:cs typeface="Times New Roman" panose="02020603050405020304" pitchFamily="18" charset="0"/>
                      </a:endParaRPr>
                    </a:p>
                  </a:txBody>
                  <a:tcPr marL="152400" marR="152400" marT="114300" marB="114300"/>
                </a:tc>
                <a:extLst>
                  <a:ext uri="{0D108BD9-81ED-4DB2-BD59-A6C34878D82A}">
                    <a16:rowId xmlns:a16="http://schemas.microsoft.com/office/drawing/2014/main" val="1544575436"/>
                  </a:ext>
                </a:extLst>
              </a:tr>
            </a:tbl>
          </a:graphicData>
        </a:graphic>
      </p:graphicFrame>
      <p:sp>
        <p:nvSpPr>
          <p:cNvPr id="4" name="Date Placeholder 3">
            <a:extLst>
              <a:ext uri="{FF2B5EF4-FFF2-40B4-BE49-F238E27FC236}">
                <a16:creationId xmlns:a16="http://schemas.microsoft.com/office/drawing/2014/main" id="{612BE121-9CCB-4D94-931D-A3F8DBF8AD0D}"/>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B1CACFCF-A952-48B0-AA4F-7002A4EF3C70}"/>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00694AE3-0E29-4CBA-836D-2D40CC27E130}"/>
              </a:ext>
            </a:extLst>
          </p:cNvPr>
          <p:cNvSpPr>
            <a:spLocks noGrp="1"/>
          </p:cNvSpPr>
          <p:nvPr>
            <p:ph type="sldNum" sz="quarter" idx="12"/>
          </p:nvPr>
        </p:nvSpPr>
        <p:spPr/>
        <p:txBody>
          <a:bodyPr/>
          <a:lstStyle/>
          <a:p>
            <a:fld id="{5444D61A-D5EF-4AD7-8CFF-82B00AE13C42}" type="slidenum">
              <a:rPr lang="en-GB" smtClean="0"/>
              <a:pPr/>
              <a:t>27</a:t>
            </a:fld>
            <a:endParaRPr lang="en-GB"/>
          </a:p>
        </p:txBody>
      </p:sp>
      <p:pic>
        <p:nvPicPr>
          <p:cNvPr id="9" name="Picture 8" descr="CosmosTech_7">
            <a:extLst>
              <a:ext uri="{FF2B5EF4-FFF2-40B4-BE49-F238E27FC236}">
                <a16:creationId xmlns:a16="http://schemas.microsoft.com/office/drawing/2014/main" id="{D687D76B-DEA7-476D-89FB-CA8C4C45983D}"/>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459419" y="5320724"/>
            <a:ext cx="5779133" cy="1168586"/>
          </a:xfrm>
          <a:prstGeom prst="rect">
            <a:avLst/>
          </a:prstGeom>
          <a:noFill/>
          <a:ln>
            <a:noFill/>
          </a:ln>
        </p:spPr>
      </p:pic>
      <p:sp>
        <p:nvSpPr>
          <p:cNvPr id="3" name="TextBox 2">
            <a:extLst>
              <a:ext uri="{FF2B5EF4-FFF2-40B4-BE49-F238E27FC236}">
                <a16:creationId xmlns:a16="http://schemas.microsoft.com/office/drawing/2014/main" id="{5ADF3D07-76CC-4379-97AE-B3ADABA09EA0}"/>
              </a:ext>
            </a:extLst>
          </p:cNvPr>
          <p:cNvSpPr txBox="1"/>
          <p:nvPr/>
        </p:nvSpPr>
        <p:spPr>
          <a:xfrm>
            <a:off x="896658" y="4742934"/>
            <a:ext cx="6904654" cy="369332"/>
          </a:xfrm>
          <a:prstGeom prst="rect">
            <a:avLst/>
          </a:prstGeom>
          <a:noFill/>
        </p:spPr>
        <p:txBody>
          <a:bodyPr wrap="square" rtlCol="0">
            <a:spAutoFit/>
          </a:bodyPr>
          <a:lstStyle/>
          <a:p>
            <a:pPr algn="ctr"/>
            <a:r>
              <a:rPr lang="en-US" dirty="0"/>
              <a:t>Lower latency, higher availability, better read scalability </a:t>
            </a:r>
          </a:p>
        </p:txBody>
      </p:sp>
    </p:spTree>
    <p:extLst>
      <p:ext uri="{BB962C8B-B14F-4D97-AF65-F5344CB8AC3E}">
        <p14:creationId xmlns:p14="http://schemas.microsoft.com/office/powerpoint/2010/main" val="33755848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03C0B-AE96-448B-9382-7C220BA5EC1E}"/>
              </a:ext>
            </a:extLst>
          </p:cNvPr>
          <p:cNvSpPr>
            <a:spLocks noGrp="1"/>
          </p:cNvSpPr>
          <p:nvPr>
            <p:ph type="title"/>
          </p:nvPr>
        </p:nvSpPr>
        <p:spPr/>
        <p:txBody>
          <a:bodyPr/>
          <a:lstStyle/>
          <a:p>
            <a:r>
              <a:rPr lang="en-US" dirty="0"/>
              <a:t>MapReduce and Hadoop ecosystem</a:t>
            </a:r>
          </a:p>
        </p:txBody>
      </p:sp>
      <p:sp>
        <p:nvSpPr>
          <p:cNvPr id="3" name="Content Placeholder 2">
            <a:extLst>
              <a:ext uri="{FF2B5EF4-FFF2-40B4-BE49-F238E27FC236}">
                <a16:creationId xmlns:a16="http://schemas.microsoft.com/office/drawing/2014/main" id="{61CDB7B2-0EA4-4250-91CF-B8FC433F3DCD}"/>
              </a:ext>
            </a:extLst>
          </p:cNvPr>
          <p:cNvSpPr>
            <a:spLocks noGrp="1"/>
          </p:cNvSpPr>
          <p:nvPr>
            <p:ph idx="1"/>
          </p:nvPr>
        </p:nvSpPr>
        <p:spPr/>
        <p:txBody>
          <a:bodyPr/>
          <a:lstStyle/>
          <a:p>
            <a:r>
              <a:rPr lang="en-US" dirty="0"/>
              <a:t>MapReduce Computation Model</a:t>
            </a:r>
          </a:p>
          <a:p>
            <a:r>
              <a:rPr lang="en-US" dirty="0"/>
              <a:t>Hadoop and components</a:t>
            </a:r>
          </a:p>
          <a:p>
            <a:r>
              <a:rPr lang="en-US" dirty="0"/>
              <a:t>HDFS – Hadoop Distributed File System</a:t>
            </a:r>
          </a:p>
        </p:txBody>
      </p:sp>
      <p:sp>
        <p:nvSpPr>
          <p:cNvPr id="4" name="Date Placeholder 3">
            <a:extLst>
              <a:ext uri="{FF2B5EF4-FFF2-40B4-BE49-F238E27FC236}">
                <a16:creationId xmlns:a16="http://schemas.microsoft.com/office/drawing/2014/main" id="{A5AEA049-A1EF-4C56-97CD-BC8A0027421B}"/>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5BE6D87F-398D-4494-8992-91CE0F5980A9}"/>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0D66CA05-B8A8-478C-B25B-B1CF7DAFA22E}"/>
              </a:ext>
            </a:extLst>
          </p:cNvPr>
          <p:cNvSpPr>
            <a:spLocks noGrp="1"/>
          </p:cNvSpPr>
          <p:nvPr>
            <p:ph type="sldNum" sz="quarter" idx="12"/>
          </p:nvPr>
        </p:nvSpPr>
        <p:spPr/>
        <p:txBody>
          <a:bodyPr/>
          <a:lstStyle/>
          <a:p>
            <a:fld id="{5444D61A-D5EF-4AD7-8CFF-82B00AE13C42}" type="slidenum">
              <a:rPr lang="en-GB" smtClean="0"/>
              <a:pPr/>
              <a:t>28</a:t>
            </a:fld>
            <a:endParaRPr lang="en-GB"/>
          </a:p>
        </p:txBody>
      </p:sp>
    </p:spTree>
    <p:extLst>
      <p:ext uri="{BB962C8B-B14F-4D97-AF65-F5344CB8AC3E}">
        <p14:creationId xmlns:p14="http://schemas.microsoft.com/office/powerpoint/2010/main" val="42161743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MapReduce</a:t>
            </a:r>
            <a:r>
              <a:rPr lang="en-US" dirty="0"/>
              <a:t> Programming Model</a:t>
            </a:r>
          </a:p>
        </p:txBody>
      </p:sp>
      <p:sp>
        <p:nvSpPr>
          <p:cNvPr id="3" name="Content Placeholder 2"/>
          <p:cNvSpPr>
            <a:spLocks noGrp="1"/>
          </p:cNvSpPr>
          <p:nvPr>
            <p:ph idx="1"/>
          </p:nvPr>
        </p:nvSpPr>
        <p:spPr/>
        <p:txBody>
          <a:bodyPr>
            <a:normAutofit fontScale="77500" lnSpcReduction="20000"/>
          </a:bodyPr>
          <a:lstStyle/>
          <a:p>
            <a:pPr marL="0" indent="0">
              <a:buNone/>
            </a:pPr>
            <a:r>
              <a:rPr lang="en-US" dirty="0"/>
              <a:t>Map/Reduce is a programming model based on LISP that allows simple distribution of computing tasks across nodes. It includes two stages: </a:t>
            </a:r>
          </a:p>
          <a:p>
            <a:r>
              <a:rPr lang="en-US" b="1" dirty="0"/>
              <a:t>Map:</a:t>
            </a:r>
            <a:r>
              <a:rPr lang="en-US" dirty="0"/>
              <a:t> Perform a function on individual values in datasets to create a new list of values </a:t>
            </a:r>
          </a:p>
          <a:p>
            <a:r>
              <a:rPr lang="en-US" b="1" dirty="0"/>
              <a:t>Reduce:</a:t>
            </a:r>
            <a:r>
              <a:rPr lang="en-US" dirty="0"/>
              <a:t> Combine values from the new list to create a new value</a:t>
            </a:r>
          </a:p>
          <a:p>
            <a:pPr marL="0" indent="0">
              <a:buNone/>
            </a:pPr>
            <a:r>
              <a:rPr lang="en-US" dirty="0"/>
              <a:t> </a:t>
            </a:r>
          </a:p>
          <a:p>
            <a:pPr marL="0" indent="0">
              <a:buNone/>
            </a:pPr>
            <a:r>
              <a:rPr lang="en-US" dirty="0"/>
              <a:t>Input and output are presented as key/value pairs. The following code fragment expresses the two operations map() and reduce() that run in parallel for two strings to execute word count: </a:t>
            </a:r>
          </a:p>
          <a:p>
            <a:pPr marL="0" indent="0">
              <a:buNone/>
            </a:pPr>
            <a:r>
              <a:rPr lang="en-US" dirty="0"/>
              <a:t> </a:t>
            </a:r>
          </a:p>
          <a:p>
            <a:pPr marL="0" indent="0">
              <a:buNone/>
            </a:pPr>
            <a:r>
              <a:rPr lang="en-US" sz="2300" dirty="0">
                <a:latin typeface="Courier New" panose="02070309020205020404" pitchFamily="49" charset="0"/>
                <a:cs typeface="Courier New" panose="02070309020205020404" pitchFamily="49" charset="0"/>
              </a:rPr>
              <a:t>map (</a:t>
            </a:r>
            <a:r>
              <a:rPr lang="en-US" sz="2300" dirty="0" err="1">
                <a:latin typeface="Courier New" panose="02070309020205020404" pitchFamily="49" charset="0"/>
                <a:cs typeface="Courier New" panose="02070309020205020404" pitchFamily="49" charset="0"/>
              </a:rPr>
              <a:t>in_key</a:t>
            </a:r>
            <a:r>
              <a:rPr lang="en-US" sz="2300" dirty="0">
                <a:latin typeface="Courier New" panose="02070309020205020404" pitchFamily="49" charset="0"/>
                <a:cs typeface="Courier New" panose="02070309020205020404" pitchFamily="49" charset="0"/>
              </a:rPr>
              <a:t>, </a:t>
            </a:r>
            <a:r>
              <a:rPr lang="en-US" sz="2300" dirty="0" err="1">
                <a:latin typeface="Courier New" panose="02070309020205020404" pitchFamily="49" charset="0"/>
                <a:cs typeface="Courier New" panose="02070309020205020404" pitchFamily="49" charset="0"/>
              </a:rPr>
              <a:t>in_value</a:t>
            </a:r>
            <a:r>
              <a:rPr lang="en-US" sz="2300" dirty="0">
                <a:latin typeface="Courier New" panose="02070309020205020404" pitchFamily="49" charset="0"/>
                <a:cs typeface="Courier New" panose="02070309020205020404" pitchFamily="49" charset="0"/>
              </a:rPr>
              <a:t>)</a:t>
            </a:r>
          </a:p>
          <a:p>
            <a:pPr marL="400050" lvl="1" indent="0">
              <a:buNone/>
            </a:pPr>
            <a:r>
              <a:rPr lang="en-US" sz="2300" dirty="0">
                <a:latin typeface="Courier New" panose="02070309020205020404" pitchFamily="49" charset="0"/>
                <a:cs typeface="Courier New" panose="02070309020205020404" pitchFamily="49" charset="0"/>
              </a:rPr>
              <a:t>	list (</a:t>
            </a:r>
            <a:r>
              <a:rPr lang="en-US" sz="2300" dirty="0" err="1">
                <a:latin typeface="Courier New" panose="02070309020205020404" pitchFamily="49" charset="0"/>
                <a:cs typeface="Courier New" panose="02070309020205020404" pitchFamily="49" charset="0"/>
              </a:rPr>
              <a:t>out_key</a:t>
            </a:r>
            <a:r>
              <a:rPr lang="en-US" sz="2300" dirty="0">
                <a:latin typeface="Courier New" panose="02070309020205020404" pitchFamily="49" charset="0"/>
                <a:cs typeface="Courier New" panose="02070309020205020404" pitchFamily="49" charset="0"/>
              </a:rPr>
              <a:t>, </a:t>
            </a:r>
            <a:r>
              <a:rPr lang="en-US" sz="2300" dirty="0" err="1">
                <a:latin typeface="Courier New" panose="02070309020205020404" pitchFamily="49" charset="0"/>
                <a:cs typeface="Courier New" panose="02070309020205020404" pitchFamily="49" charset="0"/>
              </a:rPr>
              <a:t>intermediate_value</a:t>
            </a:r>
            <a:r>
              <a:rPr lang="en-US" sz="2300" dirty="0">
                <a:latin typeface="Courier New" panose="02070309020205020404" pitchFamily="49" charset="0"/>
                <a:cs typeface="Courier New" panose="02070309020205020404" pitchFamily="49" charset="0"/>
              </a:rPr>
              <a:t>)</a:t>
            </a:r>
          </a:p>
          <a:p>
            <a:pPr marL="400050" lvl="1" indent="0">
              <a:buNone/>
            </a:pPr>
            <a:r>
              <a:rPr lang="en-US" sz="2300" dirty="0">
                <a:latin typeface="Courier New" panose="02070309020205020404" pitchFamily="49" charset="0"/>
                <a:cs typeface="Courier New" panose="02070309020205020404" pitchFamily="49" charset="0"/>
              </a:rPr>
              <a:t> </a:t>
            </a:r>
          </a:p>
          <a:p>
            <a:pPr marL="0" indent="0">
              <a:buNone/>
            </a:pPr>
            <a:r>
              <a:rPr lang="en-US" sz="2300" dirty="0">
                <a:latin typeface="Courier New" panose="02070309020205020404" pitchFamily="49" charset="0"/>
                <a:cs typeface="Courier New" panose="02070309020205020404" pitchFamily="49" charset="0"/>
              </a:rPr>
              <a:t>reduce (</a:t>
            </a:r>
            <a:r>
              <a:rPr lang="en-US" sz="2300" dirty="0" err="1">
                <a:latin typeface="Courier New" panose="02070309020205020404" pitchFamily="49" charset="0"/>
                <a:cs typeface="Courier New" panose="02070309020205020404" pitchFamily="49" charset="0"/>
              </a:rPr>
              <a:t>out_key</a:t>
            </a:r>
            <a:r>
              <a:rPr lang="en-US" sz="2300" dirty="0">
                <a:latin typeface="Courier New" panose="02070309020205020404" pitchFamily="49" charset="0"/>
                <a:cs typeface="Courier New" panose="02070309020205020404" pitchFamily="49" charset="0"/>
              </a:rPr>
              <a:t>, list (</a:t>
            </a:r>
            <a:r>
              <a:rPr lang="en-US" sz="2300" dirty="0" err="1">
                <a:latin typeface="Courier New" panose="02070309020205020404" pitchFamily="49" charset="0"/>
                <a:cs typeface="Courier New" panose="02070309020205020404" pitchFamily="49" charset="0"/>
              </a:rPr>
              <a:t>intermediate_value</a:t>
            </a:r>
            <a:r>
              <a:rPr lang="en-US" sz="2300" dirty="0">
                <a:latin typeface="Courier New" panose="02070309020205020404" pitchFamily="49" charset="0"/>
                <a:cs typeface="Courier New" panose="02070309020205020404" pitchFamily="49" charset="0"/>
              </a:rPr>
              <a:t>))</a:t>
            </a:r>
          </a:p>
          <a:p>
            <a:pPr marL="400050" lvl="1" indent="0">
              <a:buNone/>
            </a:pPr>
            <a:r>
              <a:rPr lang="en-US" sz="2300" dirty="0">
                <a:latin typeface="Courier New" panose="02070309020205020404" pitchFamily="49" charset="0"/>
                <a:cs typeface="Courier New" panose="02070309020205020404" pitchFamily="49" charset="0"/>
              </a:rPr>
              <a:t>	list (</a:t>
            </a:r>
            <a:r>
              <a:rPr lang="en-US" sz="2300" dirty="0" err="1">
                <a:latin typeface="Courier New" panose="02070309020205020404" pitchFamily="49" charset="0"/>
                <a:cs typeface="Courier New" panose="02070309020205020404" pitchFamily="49" charset="0"/>
              </a:rPr>
              <a:t>out_value</a:t>
            </a:r>
            <a:r>
              <a:rPr lang="en-US" sz="2300" dirty="0">
                <a:latin typeface="Courier New" panose="02070309020205020404" pitchFamily="49" charset="0"/>
                <a:cs typeface="Courier New" panose="02070309020205020404" pitchFamily="49" charset="0"/>
              </a:rPr>
              <a:t>)</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29</a:t>
            </a:fld>
            <a:endParaRPr lang="en-GB"/>
          </a:p>
        </p:txBody>
      </p:sp>
    </p:spTree>
    <p:extLst>
      <p:ext uri="{BB962C8B-B14F-4D97-AF65-F5344CB8AC3E}">
        <p14:creationId xmlns:p14="http://schemas.microsoft.com/office/powerpoint/2010/main" val="781681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E9237-21A3-4479-98CC-02C43C542523}"/>
              </a:ext>
            </a:extLst>
          </p:cNvPr>
          <p:cNvSpPr>
            <a:spLocks noGrp="1"/>
          </p:cNvSpPr>
          <p:nvPr>
            <p:ph type="title"/>
          </p:nvPr>
        </p:nvSpPr>
        <p:spPr/>
        <p:txBody>
          <a:bodyPr>
            <a:normAutofit fontScale="90000"/>
          </a:bodyPr>
          <a:lstStyle/>
          <a:p>
            <a:r>
              <a:rPr lang="en-US" dirty="0"/>
              <a:t>Yuri Demchenko, </a:t>
            </a:r>
            <a:br>
              <a:rPr lang="en-US" dirty="0"/>
            </a:br>
            <a:r>
              <a:rPr lang="en-US" dirty="0"/>
              <a:t>Senior Researcher, Lecturer, UvA </a:t>
            </a:r>
          </a:p>
        </p:txBody>
      </p:sp>
      <p:sp>
        <p:nvSpPr>
          <p:cNvPr id="3" name="Content Placeholder 2">
            <a:extLst>
              <a:ext uri="{FF2B5EF4-FFF2-40B4-BE49-F238E27FC236}">
                <a16:creationId xmlns:a16="http://schemas.microsoft.com/office/drawing/2014/main" id="{CBF91262-981A-4DE3-9BEE-11906CA3B238}"/>
              </a:ext>
            </a:extLst>
          </p:cNvPr>
          <p:cNvSpPr>
            <a:spLocks noGrp="1"/>
          </p:cNvSpPr>
          <p:nvPr>
            <p:ph idx="1"/>
          </p:nvPr>
        </p:nvSpPr>
        <p:spPr/>
        <p:txBody>
          <a:bodyPr>
            <a:normAutofit lnSpcReduction="10000"/>
          </a:bodyPr>
          <a:lstStyle/>
          <a:p>
            <a:r>
              <a:rPr lang="en-US" sz="1800" dirty="0"/>
              <a:t>Graduated and PhD from National Technical University of Ukraine “Kiev Polytechnic Institute”</a:t>
            </a:r>
          </a:p>
          <a:p>
            <a:pPr lvl="1"/>
            <a:r>
              <a:rPr lang="en-US" sz="1600" dirty="0"/>
              <a:t>University of Amsterdam – since 2003</a:t>
            </a:r>
          </a:p>
          <a:p>
            <a:r>
              <a:rPr lang="en-US" sz="1800" dirty="0"/>
              <a:t>Research areas</a:t>
            </a:r>
          </a:p>
          <a:p>
            <a:pPr lvl="1"/>
            <a:r>
              <a:rPr lang="en-US" sz="1600" dirty="0"/>
              <a:t>Big Data Infrastructure and Data Science platforms</a:t>
            </a:r>
          </a:p>
          <a:p>
            <a:pPr lvl="1"/>
            <a:r>
              <a:rPr lang="en-US" sz="1600" dirty="0"/>
              <a:t>Cloud architecture, cloud automation and DevOps</a:t>
            </a:r>
          </a:p>
          <a:p>
            <a:pPr lvl="1"/>
            <a:r>
              <a:rPr lang="en-US" sz="1600" dirty="0"/>
              <a:t>Cloud security and compliance</a:t>
            </a:r>
          </a:p>
          <a:p>
            <a:r>
              <a:rPr lang="en-US" sz="1800" dirty="0"/>
              <a:t>Teaching courses (on campus and online)</a:t>
            </a:r>
          </a:p>
          <a:p>
            <a:pPr lvl="1"/>
            <a:r>
              <a:rPr lang="en-US" sz="1600" dirty="0"/>
              <a:t>Big Data Infrastructure and Technologies</a:t>
            </a:r>
          </a:p>
          <a:p>
            <a:pPr lvl="1"/>
            <a:r>
              <a:rPr lang="en-US" sz="1600" dirty="0"/>
              <a:t>Cloud powered Software Engineering and DevOps</a:t>
            </a:r>
          </a:p>
          <a:p>
            <a:pPr lvl="1"/>
            <a:r>
              <a:rPr lang="en-US" sz="1600" dirty="0"/>
              <a:t>Data Science Foundations, Professional Issues in Data Science</a:t>
            </a:r>
          </a:p>
          <a:p>
            <a:pPr lvl="1"/>
            <a:r>
              <a:rPr lang="en-US" sz="1600" dirty="0"/>
              <a:t>Security Engineering </a:t>
            </a:r>
          </a:p>
          <a:p>
            <a:r>
              <a:rPr lang="en-US" sz="1800" dirty="0"/>
              <a:t>Recent projects</a:t>
            </a:r>
          </a:p>
          <a:p>
            <a:pPr lvl="1"/>
            <a:r>
              <a:rPr lang="en-US" sz="1600" dirty="0" err="1"/>
              <a:t>FAIRsFAIR</a:t>
            </a:r>
            <a:r>
              <a:rPr lang="en-US" sz="1600" dirty="0"/>
              <a:t>: FAIR Principles in research data management</a:t>
            </a:r>
          </a:p>
          <a:p>
            <a:pPr lvl="1"/>
            <a:r>
              <a:rPr lang="en-US" sz="1600" dirty="0"/>
              <a:t>MATES: Digitalisation of the European Blue Economy</a:t>
            </a:r>
          </a:p>
          <a:p>
            <a:pPr lvl="1"/>
            <a:r>
              <a:rPr lang="en-US" sz="1600" dirty="0"/>
              <a:t>EDISON: Building the Data Science Profession for Europe</a:t>
            </a:r>
          </a:p>
          <a:p>
            <a:pPr lvl="1"/>
            <a:r>
              <a:rPr lang="en-US" sz="1600" dirty="0"/>
              <a:t>CYCLONE: Multi-cloud automation platform for cloud based applications </a:t>
            </a:r>
          </a:p>
          <a:p>
            <a:pPr lvl="1"/>
            <a:r>
              <a:rPr lang="en-US" sz="1600" dirty="0"/>
              <a:t>GEANT4 Research: Cloud aware networking infrastructure provisioning on-demand </a:t>
            </a:r>
          </a:p>
          <a:p>
            <a:endParaRPr lang="en-US" sz="1800" dirty="0"/>
          </a:p>
        </p:txBody>
      </p:sp>
      <p:sp>
        <p:nvSpPr>
          <p:cNvPr id="4" name="Date Placeholder 3">
            <a:extLst>
              <a:ext uri="{FF2B5EF4-FFF2-40B4-BE49-F238E27FC236}">
                <a16:creationId xmlns:a16="http://schemas.microsoft.com/office/drawing/2014/main" id="{E9408F0E-95E9-4224-9E60-8B37085C01F8}"/>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536B24BE-A9E1-4346-A46E-EDB8A8FD4C4F}"/>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E567FF91-9358-4531-8A67-F9B6893C72E5}"/>
              </a:ext>
            </a:extLst>
          </p:cNvPr>
          <p:cNvSpPr>
            <a:spLocks noGrp="1"/>
          </p:cNvSpPr>
          <p:nvPr>
            <p:ph type="sldNum" sz="quarter" idx="12"/>
          </p:nvPr>
        </p:nvSpPr>
        <p:spPr/>
        <p:txBody>
          <a:bodyPr/>
          <a:lstStyle/>
          <a:p>
            <a:fld id="{5444D61A-D5EF-4AD7-8CFF-82B00AE13C42}" type="slidenum">
              <a:rPr lang="en-GB" smtClean="0"/>
              <a:pPr/>
              <a:t>3</a:t>
            </a:fld>
            <a:endParaRPr lang="en-GB"/>
          </a:p>
        </p:txBody>
      </p:sp>
    </p:spTree>
    <p:extLst>
      <p:ext uri="{BB962C8B-B14F-4D97-AF65-F5344CB8AC3E}">
        <p14:creationId xmlns:p14="http://schemas.microsoft.com/office/powerpoint/2010/main" val="1185056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Three Forms of </a:t>
            </a:r>
            <a:r>
              <a:rPr lang="en-US" dirty="0" err="1"/>
              <a:t>MapReduce</a:t>
            </a:r>
            <a:endParaRPr lang="en-US" dirty="0"/>
          </a:p>
        </p:txBody>
      </p:sp>
      <p:sp>
        <p:nvSpPr>
          <p:cNvPr id="3" name="Content Placeholder 2"/>
          <p:cNvSpPr>
            <a:spLocks noGrp="1"/>
          </p:cNvSpPr>
          <p:nvPr>
            <p:ph idx="1"/>
          </p:nvPr>
        </p:nvSpPr>
        <p:spPr>
          <a:xfrm>
            <a:off x="179512" y="4401108"/>
            <a:ext cx="8830344" cy="1980220"/>
          </a:xfrm>
        </p:spPr>
        <p:txBody>
          <a:bodyPr>
            <a:noAutofit/>
          </a:bodyPr>
          <a:lstStyle/>
          <a:p>
            <a:r>
              <a:rPr lang="en-US" sz="1600" dirty="0"/>
              <a:t>The Map function produces an intermediate value for the intended output key, the Reduce function combines all intermediate values for a particular key. </a:t>
            </a:r>
          </a:p>
          <a:p>
            <a:r>
              <a:rPr lang="en-US" sz="1600" dirty="0"/>
              <a:t>Data flow in different forms of </a:t>
            </a:r>
            <a:r>
              <a:rPr lang="en-US" sz="1600" dirty="0" err="1"/>
              <a:t>MapReduce</a:t>
            </a:r>
            <a:r>
              <a:rPr lang="en-US" sz="1600" dirty="0"/>
              <a:t>: (a) Map Only; (b) Classic </a:t>
            </a:r>
            <a:r>
              <a:rPr lang="en-US" sz="1600" dirty="0" err="1"/>
              <a:t>MapReduce</a:t>
            </a:r>
            <a:r>
              <a:rPr lang="en-US" sz="1600" dirty="0"/>
              <a:t>; (c) Iterative </a:t>
            </a:r>
            <a:r>
              <a:rPr lang="en-US" sz="1600" dirty="0" err="1"/>
              <a:t>MapReduce</a:t>
            </a:r>
            <a:r>
              <a:rPr lang="en-US" sz="1600" dirty="0"/>
              <a:t>. </a:t>
            </a:r>
          </a:p>
          <a:p>
            <a:r>
              <a:rPr lang="en-US" sz="1600" dirty="0"/>
              <a:t>The classic </a:t>
            </a:r>
            <a:r>
              <a:rPr lang="en-US" sz="1600" dirty="0" err="1"/>
              <a:t>MapReduce</a:t>
            </a:r>
            <a:r>
              <a:rPr lang="en-US" sz="1600" dirty="0"/>
              <a:t> operates in a synchronous mode. </a:t>
            </a:r>
          </a:p>
          <a:p>
            <a:pPr lvl="1"/>
            <a:r>
              <a:rPr lang="en-US" sz="1400" dirty="0"/>
              <a:t>Input data are partitioned and multiple map() tasks are run in parallel. </a:t>
            </a:r>
          </a:p>
          <a:p>
            <a:pPr lvl="1"/>
            <a:r>
              <a:rPr lang="en-US" sz="1400" dirty="0"/>
              <a:t>After all map()s are complete, all intermediate values are combined for all unique keys by running multiple reduce() tasks in parallel. </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30</a:t>
            </a:fld>
            <a:endParaRPr lang="en-GB"/>
          </a:p>
        </p:txBody>
      </p:sp>
      <p:pic>
        <p:nvPicPr>
          <p:cNvPr id="7" name="Picture 6"/>
          <p:cNvPicPr/>
          <p:nvPr/>
        </p:nvPicPr>
        <p:blipFill>
          <a:blip r:embed="rId2">
            <a:extLst>
              <a:ext uri="{28A0092B-C50C-407E-A947-70E740481C1C}">
                <a14:useLocalDpi xmlns:a14="http://schemas.microsoft.com/office/drawing/2010/main" val="0"/>
              </a:ext>
            </a:extLst>
          </a:blip>
          <a:stretch>
            <a:fillRect/>
          </a:stretch>
        </p:blipFill>
        <p:spPr>
          <a:xfrm>
            <a:off x="1439652" y="1268760"/>
            <a:ext cx="5885815" cy="2934970"/>
          </a:xfrm>
          <a:prstGeom prst="rect">
            <a:avLst/>
          </a:prstGeom>
        </p:spPr>
      </p:pic>
    </p:spTree>
    <p:extLst>
      <p:ext uri="{BB962C8B-B14F-4D97-AF65-F5344CB8AC3E}">
        <p14:creationId xmlns:p14="http://schemas.microsoft.com/office/powerpoint/2010/main" val="13611808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Word Count Operations Allocation to Map/Reduce</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31</a:t>
            </a:fld>
            <a:endParaRPr lang="en-GB"/>
          </a:p>
        </p:txBody>
      </p:sp>
      <p:graphicFrame>
        <p:nvGraphicFramePr>
          <p:cNvPr id="8" name="Content Placeholder 6"/>
          <p:cNvGraphicFramePr>
            <a:graphicFrameLocks noGrp="1"/>
          </p:cNvGraphicFramePr>
          <p:nvPr>
            <p:ph idx="1"/>
            <p:extLst>
              <p:ext uri="{D42A27DB-BD31-4B8C-83A1-F6EECF244321}">
                <p14:modId xmlns:p14="http://schemas.microsoft.com/office/powerpoint/2010/main" val="4174598345"/>
              </p:ext>
            </p:extLst>
          </p:nvPr>
        </p:nvGraphicFramePr>
        <p:xfrm>
          <a:off x="1259068" y="1268760"/>
          <a:ext cx="6084680" cy="1645224"/>
        </p:xfrm>
        <a:graphic>
          <a:graphicData uri="http://schemas.openxmlformats.org/drawingml/2006/table">
            <a:tbl>
              <a:tblPr firstRow="1" bandRow="1">
                <a:tableStyleId>{5C22544A-7EE6-4342-B048-85BDC9FD1C3A}</a:tableStyleId>
              </a:tblPr>
              <a:tblGrid>
                <a:gridCol w="1836205">
                  <a:extLst>
                    <a:ext uri="{9D8B030D-6E8A-4147-A177-3AD203B41FA5}">
                      <a16:colId xmlns:a16="http://schemas.microsoft.com/office/drawing/2014/main" val="20000"/>
                    </a:ext>
                  </a:extLst>
                </a:gridCol>
                <a:gridCol w="576064">
                  <a:extLst>
                    <a:ext uri="{9D8B030D-6E8A-4147-A177-3AD203B41FA5}">
                      <a16:colId xmlns:a16="http://schemas.microsoft.com/office/drawing/2014/main" val="20001"/>
                    </a:ext>
                  </a:extLst>
                </a:gridCol>
                <a:gridCol w="936104">
                  <a:extLst>
                    <a:ext uri="{9D8B030D-6E8A-4147-A177-3AD203B41FA5}">
                      <a16:colId xmlns:a16="http://schemas.microsoft.com/office/drawing/2014/main" val="20002"/>
                    </a:ext>
                  </a:extLst>
                </a:gridCol>
                <a:gridCol w="504056">
                  <a:extLst>
                    <a:ext uri="{9D8B030D-6E8A-4147-A177-3AD203B41FA5}">
                      <a16:colId xmlns:a16="http://schemas.microsoft.com/office/drawing/2014/main" val="20003"/>
                    </a:ext>
                  </a:extLst>
                </a:gridCol>
                <a:gridCol w="612068">
                  <a:extLst>
                    <a:ext uri="{9D8B030D-6E8A-4147-A177-3AD203B41FA5}">
                      <a16:colId xmlns:a16="http://schemas.microsoft.com/office/drawing/2014/main" val="20004"/>
                    </a:ext>
                  </a:extLst>
                </a:gridCol>
                <a:gridCol w="1056244">
                  <a:extLst>
                    <a:ext uri="{9D8B030D-6E8A-4147-A177-3AD203B41FA5}">
                      <a16:colId xmlns:a16="http://schemas.microsoft.com/office/drawing/2014/main" val="20005"/>
                    </a:ext>
                  </a:extLst>
                </a:gridCol>
                <a:gridCol w="563939">
                  <a:extLst>
                    <a:ext uri="{9D8B030D-6E8A-4147-A177-3AD203B41FA5}">
                      <a16:colId xmlns:a16="http://schemas.microsoft.com/office/drawing/2014/main" val="20006"/>
                    </a:ext>
                  </a:extLst>
                </a:gridCol>
              </a:tblGrid>
              <a:tr h="243608">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Input strings</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Mapper</a:t>
                      </a:r>
                    </a:p>
                  </a:txBody>
                  <a:tcPr marL="68580" marR="68580" marT="0" marB="0"/>
                </a:tc>
                <a:tc>
                  <a:txBody>
                    <a:bodyPr/>
                    <a:lstStyle/>
                    <a:p>
                      <a:pPr algn="just">
                        <a:spcAft>
                          <a:spcPts val="0"/>
                        </a:spcAft>
                      </a:pPr>
                      <a:endParaRPr lang="en-US" sz="1200" dirty="0">
                        <a:effectLst/>
                        <a:latin typeface="Arial" panose="020B0604020202020204" pitchFamily="34" charset="0"/>
                        <a:ea typeface="Times New Roman" panose="02020603050405020304" pitchFamily="18" charset="0"/>
                      </a:endParaRPr>
                    </a:p>
                  </a:txBody>
                  <a:tcPr marL="68580" marR="68580" marT="0" marB="0"/>
                </a:tc>
                <a:tc>
                  <a:txBody>
                    <a:bodyPr/>
                    <a:lstStyle/>
                    <a:p>
                      <a:pPr algn="just">
                        <a:spcAft>
                          <a:spcPts val="0"/>
                        </a:spcAft>
                      </a:pPr>
                      <a:endParaRPr lang="en-US" sz="1200" dirty="0">
                        <a:effectLst/>
                        <a:latin typeface="Arial" panose="020B0604020202020204" pitchFamily="34" charset="0"/>
                        <a:ea typeface="Times New Roman" panose="02020603050405020304" pitchFamily="18" charset="0"/>
                      </a:endParaRP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Reducer</a:t>
                      </a:r>
                    </a:p>
                  </a:txBody>
                  <a:tcPr marL="68580" marR="68580" marT="0" marB="0"/>
                </a:tc>
                <a:tc>
                  <a:txBody>
                    <a:bodyPr/>
                    <a:lstStyle/>
                    <a:p>
                      <a:pPr algn="just">
                        <a:spcAft>
                          <a:spcPts val="0"/>
                        </a:spcAft>
                      </a:pPr>
                      <a:endParaRPr lang="en-US" sz="1200" dirty="0">
                        <a:effectLst/>
                        <a:latin typeface="Arial" panose="020B0604020202020204" pitchFamily="34" charset="0"/>
                        <a:ea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91440">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Green</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1</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Fruit</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2</a:t>
                      </a:r>
                    </a:p>
                  </a:txBody>
                  <a:tcPr marL="68580" marR="68580" marT="0" marB="0"/>
                </a:tc>
                <a:extLst>
                  <a:ext uri="{0D108BD9-81ED-4DB2-BD59-A6C34878D82A}">
                    <a16:rowId xmlns:a16="http://schemas.microsoft.com/office/drawing/2014/main" val="10001"/>
                  </a:ext>
                </a:extLst>
              </a:tr>
              <a:tr h="0">
                <a:tc>
                  <a:txBody>
                    <a:bodyPr/>
                    <a:lstStyle/>
                    <a:p>
                      <a:pPr algn="just">
                        <a:spcAft>
                          <a:spcPts val="0"/>
                        </a:spcAft>
                      </a:pPr>
                      <a:endParaRPr lang="en-US" sz="1200" dirty="0">
                        <a:effectLst/>
                        <a:latin typeface="Arial" panose="020B0604020202020204" pitchFamily="34" charset="0"/>
                        <a:ea typeface="Times New Roman" panose="02020603050405020304" pitchFamily="18" charset="0"/>
                      </a:endParaRPr>
                    </a:p>
                  </a:txBody>
                  <a:tcPr marL="68580" marR="68580" marT="0" marB="0"/>
                </a:tc>
                <a:tc>
                  <a:txBody>
                    <a:bodyPr/>
                    <a:lstStyle/>
                    <a:p>
                      <a:pPr algn="just">
                        <a:spcAft>
                          <a:spcPts val="0"/>
                        </a:spcAft>
                      </a:pPr>
                      <a:endParaRPr lang="en-US" sz="1200">
                        <a:effectLst/>
                        <a:latin typeface="Arial" panose="020B0604020202020204" pitchFamily="34" charset="0"/>
                        <a:ea typeface="Times New Roman" panose="02020603050405020304" pitchFamily="18" charset="0"/>
                      </a:endParaRP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Fruit</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1</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Green</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1</a:t>
                      </a:r>
                    </a:p>
                  </a:txBody>
                  <a:tcPr marL="68580" marR="68580" marT="0" marB="0"/>
                </a:tc>
                <a:extLst>
                  <a:ext uri="{0D108BD9-81ED-4DB2-BD59-A6C34878D82A}">
                    <a16:rowId xmlns:a16="http://schemas.microsoft.com/office/drawing/2014/main" val="10002"/>
                  </a:ext>
                </a:extLst>
              </a:tr>
              <a:tr h="243608">
                <a:tc>
                  <a:txBody>
                    <a:bodyPr/>
                    <a:lstStyle/>
                    <a:p>
                      <a:pPr algn="just">
                        <a:spcAft>
                          <a:spcPts val="0"/>
                        </a:spcAft>
                      </a:pPr>
                      <a:r>
                        <a:rPr lang="en-US" sz="1200">
                          <a:effectLst/>
                          <a:latin typeface="Arial" panose="020B0604020202020204" pitchFamily="34" charset="0"/>
                          <a:ea typeface="Times New Roman" panose="02020603050405020304" pitchFamily="18" charset="0"/>
                        </a:rPr>
                        <a:t>Green fruit hangs</a:t>
                      </a:r>
                    </a:p>
                  </a:txBody>
                  <a:tcPr marL="68580" marR="68580" marT="0" marB="0"/>
                </a:tc>
                <a:tc>
                  <a:txBody>
                    <a:bodyPr/>
                    <a:lstStyle/>
                    <a:p>
                      <a:pPr algn="ctr">
                        <a:spcAft>
                          <a:spcPts val="0"/>
                        </a:spcAft>
                      </a:pPr>
                      <a:r>
                        <a:rPr lang="en-US" sz="1100">
                          <a:effectLst/>
                          <a:latin typeface="Arial" panose="020B0604020202020204" pitchFamily="34" charset="0"/>
                          <a:ea typeface="Times New Roman" panose="02020603050405020304" pitchFamily="18" charset="0"/>
                          <a:sym typeface="Wingdings" panose="05000000000000000000" pitchFamily="2" charset="2"/>
                        </a:rPr>
                        <a:t></a:t>
                      </a:r>
                      <a:endParaRPr lang="en-US" sz="1200">
                        <a:effectLst/>
                        <a:latin typeface="Arial" panose="020B0604020202020204" pitchFamily="34" charset="0"/>
                        <a:ea typeface="Times New Roman" panose="02020603050405020304" pitchFamily="18" charset="0"/>
                      </a:endParaRP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Hangs</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1</a:t>
                      </a:r>
                    </a:p>
                  </a:txBody>
                  <a:tcPr marL="68580" marR="68580" marT="0" marB="0"/>
                </a:tc>
                <a:tc>
                  <a:txBody>
                    <a:bodyPr/>
                    <a:lstStyle/>
                    <a:p>
                      <a:pPr algn="ctr">
                        <a:spcAft>
                          <a:spcPts val="0"/>
                        </a:spcAft>
                      </a:pPr>
                      <a:r>
                        <a:rPr lang="en-US" sz="1200">
                          <a:effectLst/>
                          <a:latin typeface="Arial" panose="020B0604020202020204" pitchFamily="34" charset="0"/>
                          <a:ea typeface="Times New Roman" panose="02020603050405020304" pitchFamily="18" charset="0"/>
                          <a:sym typeface="Wingdings" panose="05000000000000000000" pitchFamily="2" charset="2"/>
                        </a:rPr>
                        <a:t></a:t>
                      </a:r>
                      <a:endParaRPr lang="en-US" sz="1200">
                        <a:effectLst/>
                        <a:latin typeface="Arial" panose="020B0604020202020204" pitchFamily="34" charset="0"/>
                        <a:ea typeface="Times New Roman" panose="02020603050405020304" pitchFamily="18" charset="0"/>
                      </a:endParaRP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Hangs</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1</a:t>
                      </a:r>
                    </a:p>
                  </a:txBody>
                  <a:tcPr marL="68580" marR="68580" marT="0" marB="0"/>
                </a:tc>
                <a:extLst>
                  <a:ext uri="{0D108BD9-81ED-4DB2-BD59-A6C34878D82A}">
                    <a16:rowId xmlns:a16="http://schemas.microsoft.com/office/drawing/2014/main" val="10003"/>
                  </a:ext>
                </a:extLst>
              </a:tr>
              <a:tr h="243608">
                <a:tc>
                  <a:txBody>
                    <a:bodyPr/>
                    <a:lstStyle/>
                    <a:p>
                      <a:pPr algn="just">
                        <a:spcAft>
                          <a:spcPts val="0"/>
                        </a:spcAft>
                      </a:pPr>
                      <a:r>
                        <a:rPr lang="en-US" sz="1200">
                          <a:effectLst/>
                          <a:latin typeface="Arial" panose="020B0604020202020204" pitchFamily="34" charset="0"/>
                          <a:ea typeface="Times New Roman" panose="02020603050405020304" pitchFamily="18" charset="0"/>
                        </a:rPr>
                        <a:t>Tropical fruit orange</a:t>
                      </a:r>
                    </a:p>
                  </a:txBody>
                  <a:tcPr marL="68580" marR="68580" marT="0" marB="0"/>
                </a:tc>
                <a:tc>
                  <a:txBody>
                    <a:bodyPr/>
                    <a:lstStyle/>
                    <a:p>
                      <a:pPr algn="ctr">
                        <a:spcAft>
                          <a:spcPts val="0"/>
                        </a:spcAft>
                      </a:pPr>
                      <a:r>
                        <a:rPr lang="en-US" sz="1100" dirty="0">
                          <a:effectLst/>
                          <a:latin typeface="Arial" panose="020B0604020202020204" pitchFamily="34" charset="0"/>
                          <a:ea typeface="Times New Roman" panose="02020603050405020304" pitchFamily="18" charset="0"/>
                          <a:sym typeface="Wingdings" panose="05000000000000000000" pitchFamily="2" charset="2"/>
                        </a:rPr>
                        <a:t></a:t>
                      </a:r>
                      <a:endParaRPr lang="en-US" sz="1200" dirty="0">
                        <a:effectLst/>
                        <a:latin typeface="Arial" panose="020B0604020202020204" pitchFamily="34" charset="0"/>
                        <a:ea typeface="Times New Roman" panose="02020603050405020304" pitchFamily="18" charset="0"/>
                      </a:endParaRP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ctr">
                        <a:spcAft>
                          <a:spcPts val="0"/>
                        </a:spcAft>
                      </a:pPr>
                      <a:r>
                        <a:rPr lang="en-US" sz="1200">
                          <a:effectLst/>
                          <a:latin typeface="Arial" panose="020B0604020202020204" pitchFamily="34" charset="0"/>
                          <a:ea typeface="Times New Roman" panose="02020603050405020304" pitchFamily="18" charset="0"/>
                          <a:sym typeface="Wingdings" panose="05000000000000000000" pitchFamily="2" charset="2"/>
                        </a:rPr>
                        <a:t></a:t>
                      </a:r>
                      <a:endParaRPr lang="en-US" sz="1200">
                        <a:effectLst/>
                        <a:latin typeface="Arial" panose="020B0604020202020204" pitchFamily="34" charset="0"/>
                        <a:ea typeface="Times New Roman" panose="02020603050405020304" pitchFamily="18" charset="0"/>
                      </a:endParaRP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Tropical</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1</a:t>
                      </a:r>
                    </a:p>
                  </a:txBody>
                  <a:tcPr marL="68580" marR="68580" marT="0" marB="0"/>
                </a:tc>
                <a:extLst>
                  <a:ext uri="{0D108BD9-81ED-4DB2-BD59-A6C34878D82A}">
                    <a16:rowId xmlns:a16="http://schemas.microsoft.com/office/drawing/2014/main" val="10004"/>
                  </a:ext>
                </a:extLst>
              </a:tr>
              <a:tr h="168420">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Tropical</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1</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Orange</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1</a:t>
                      </a:r>
                    </a:p>
                  </a:txBody>
                  <a:tcPr marL="68580" marR="68580" marT="0" marB="0"/>
                </a:tc>
                <a:extLst>
                  <a:ext uri="{0D108BD9-81ED-4DB2-BD59-A6C34878D82A}">
                    <a16:rowId xmlns:a16="http://schemas.microsoft.com/office/drawing/2014/main" val="10005"/>
                  </a:ext>
                </a:extLst>
              </a:tr>
              <a:tr h="168420">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Fruit</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1</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extLst>
                  <a:ext uri="{0D108BD9-81ED-4DB2-BD59-A6C34878D82A}">
                    <a16:rowId xmlns:a16="http://schemas.microsoft.com/office/drawing/2014/main" val="10006"/>
                  </a:ext>
                </a:extLst>
              </a:tr>
              <a:tr h="168420">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Orange</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1</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a:effectLst/>
                          <a:latin typeface="Arial" panose="020B0604020202020204" pitchFamily="34" charset="0"/>
                          <a:ea typeface="Times New Roman" panose="02020603050405020304" pitchFamily="18" charset="0"/>
                        </a:rPr>
                        <a:t> </a:t>
                      </a:r>
                    </a:p>
                  </a:txBody>
                  <a:tcPr marL="68580" marR="68580" marT="0" marB="0"/>
                </a:tc>
                <a:tc>
                  <a:txBody>
                    <a:bodyPr/>
                    <a:lstStyle/>
                    <a:p>
                      <a:pPr algn="just">
                        <a:spcAft>
                          <a:spcPts val="0"/>
                        </a:spcAft>
                      </a:pPr>
                      <a:r>
                        <a:rPr lang="en-US" sz="1200" dirty="0">
                          <a:effectLst/>
                          <a:latin typeface="Arial" panose="020B0604020202020204" pitchFamily="34" charset="0"/>
                          <a:ea typeface="Times New Roman" panose="02020603050405020304" pitchFamily="18" charset="0"/>
                        </a:rPr>
                        <a:t> </a:t>
                      </a:r>
                    </a:p>
                  </a:txBody>
                  <a:tcPr marL="68580" marR="68580" marT="0" marB="0"/>
                </a:tc>
                <a:extLst>
                  <a:ext uri="{0D108BD9-81ED-4DB2-BD59-A6C34878D82A}">
                    <a16:rowId xmlns:a16="http://schemas.microsoft.com/office/drawing/2014/main" val="10007"/>
                  </a:ext>
                </a:extLst>
              </a:tr>
            </a:tbl>
          </a:graphicData>
        </a:graphic>
      </p:graphicFrame>
      <p:grpSp>
        <p:nvGrpSpPr>
          <p:cNvPr id="80" name="Group 79"/>
          <p:cNvGrpSpPr/>
          <p:nvPr/>
        </p:nvGrpSpPr>
        <p:grpSpPr>
          <a:xfrm>
            <a:off x="899591" y="2956008"/>
            <a:ext cx="7171590" cy="3654045"/>
            <a:chOff x="909743" y="2822056"/>
            <a:chExt cx="7171590" cy="3654045"/>
          </a:xfrm>
        </p:grpSpPr>
        <p:sp>
          <p:nvSpPr>
            <p:cNvPr id="10" name="AutoShape 25"/>
            <p:cNvSpPr>
              <a:spLocks noChangeArrowheads="1"/>
            </p:cNvSpPr>
            <p:nvPr/>
          </p:nvSpPr>
          <p:spPr bwMode="auto">
            <a:xfrm>
              <a:off x="909743" y="3480569"/>
              <a:ext cx="792480" cy="2765107"/>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endParaRPr lang="zh-TW" altLang="en-US" sz="1100"/>
            </a:p>
          </p:txBody>
        </p:sp>
        <p:cxnSp>
          <p:nvCxnSpPr>
            <p:cNvPr id="11" name="AutoShape 26"/>
            <p:cNvCxnSpPr>
              <a:cxnSpLocks noChangeShapeType="1"/>
            </p:cNvCxnSpPr>
            <p:nvPr/>
          </p:nvCxnSpPr>
          <p:spPr bwMode="auto">
            <a:xfrm>
              <a:off x="909743" y="4171845"/>
              <a:ext cx="792480" cy="0"/>
            </a:xfrm>
            <a:prstGeom prst="straightConnector1">
              <a:avLst/>
            </a:prstGeom>
            <a:noFill/>
            <a:ln w="19050">
              <a:solidFill>
                <a:srgbClr val="4BACC6"/>
              </a:solidFill>
              <a:prstDash val="dash"/>
              <a:round/>
              <a:headEnd/>
              <a:tailEnd/>
            </a:ln>
            <a:effectLst/>
          </p:spPr>
        </p:cxnSp>
        <p:cxnSp>
          <p:nvCxnSpPr>
            <p:cNvPr id="12" name="AutoShape 27"/>
            <p:cNvCxnSpPr>
              <a:cxnSpLocks noChangeShapeType="1"/>
            </p:cNvCxnSpPr>
            <p:nvPr/>
          </p:nvCxnSpPr>
          <p:spPr bwMode="auto">
            <a:xfrm>
              <a:off x="909743" y="4973933"/>
              <a:ext cx="792480" cy="0"/>
            </a:xfrm>
            <a:prstGeom prst="straightConnector1">
              <a:avLst/>
            </a:prstGeom>
            <a:noFill/>
            <a:ln w="19050">
              <a:solidFill>
                <a:srgbClr val="4BACC6"/>
              </a:solidFill>
              <a:prstDash val="dash"/>
              <a:round/>
              <a:headEnd/>
              <a:tailEnd/>
            </a:ln>
            <a:effectLst/>
          </p:spPr>
        </p:cxnSp>
        <p:sp>
          <p:nvSpPr>
            <p:cNvPr id="13" name="文字方塊 7"/>
            <p:cNvSpPr txBox="1"/>
            <p:nvPr/>
          </p:nvSpPr>
          <p:spPr>
            <a:xfrm>
              <a:off x="909743" y="4263365"/>
              <a:ext cx="806490" cy="600164"/>
            </a:xfrm>
            <a:prstGeom prst="rect">
              <a:avLst/>
            </a:prstGeom>
            <a:noFill/>
          </p:spPr>
          <p:txBody>
            <a:bodyPr wrap="square" rtlCol="0">
              <a:spAutoFit/>
            </a:bodyPr>
            <a:lstStyle/>
            <a:p>
              <a:pPr algn="ctr"/>
              <a:r>
                <a:rPr lang="en-US" altLang="zh-TW" sz="1100" dirty="0">
                  <a:latin typeface="Calibri" pitchFamily="34" charset="0"/>
                  <a:cs typeface="Calibri" pitchFamily="34" charset="0"/>
                </a:rPr>
                <a:t>Tropical Fruit Orange</a:t>
              </a:r>
              <a:endParaRPr lang="zh-TW" altLang="en-US" sz="1100" dirty="0">
                <a:latin typeface="Calibri" pitchFamily="34" charset="0"/>
                <a:cs typeface="Calibri" pitchFamily="34" charset="0"/>
              </a:endParaRPr>
            </a:p>
          </p:txBody>
        </p:sp>
        <p:sp>
          <p:nvSpPr>
            <p:cNvPr id="14" name="文字方塊 8"/>
            <p:cNvSpPr txBox="1"/>
            <p:nvPr/>
          </p:nvSpPr>
          <p:spPr>
            <a:xfrm>
              <a:off x="909743" y="5074911"/>
              <a:ext cx="806490" cy="461665"/>
            </a:xfrm>
            <a:prstGeom prst="rect">
              <a:avLst/>
            </a:prstGeom>
            <a:noFill/>
          </p:spPr>
          <p:txBody>
            <a:bodyPr wrap="square" rtlCol="0">
              <a:spAutoFit/>
            </a:bodyPr>
            <a:lstStyle/>
            <a:p>
              <a:pPr algn="ctr"/>
              <a:r>
                <a:rPr lang="en-US" altLang="zh-TW" sz="1200" dirty="0">
                  <a:latin typeface="Calibri" pitchFamily="34" charset="0"/>
                  <a:cs typeface="Calibri" pitchFamily="34" charset="0"/>
                </a:rPr>
                <a:t>Fresh Orange</a:t>
              </a:r>
              <a:endParaRPr lang="zh-TW" altLang="en-US" sz="1200" dirty="0">
                <a:latin typeface="Calibri" pitchFamily="34" charset="0"/>
                <a:cs typeface="Calibri" pitchFamily="34" charset="0"/>
              </a:endParaRPr>
            </a:p>
          </p:txBody>
        </p:sp>
        <p:cxnSp>
          <p:nvCxnSpPr>
            <p:cNvPr id="15" name="AutoShape 27"/>
            <p:cNvCxnSpPr>
              <a:cxnSpLocks noChangeShapeType="1"/>
            </p:cNvCxnSpPr>
            <p:nvPr/>
          </p:nvCxnSpPr>
          <p:spPr bwMode="auto">
            <a:xfrm>
              <a:off x="923753" y="5646484"/>
              <a:ext cx="792480" cy="0"/>
            </a:xfrm>
            <a:prstGeom prst="straightConnector1">
              <a:avLst/>
            </a:prstGeom>
            <a:noFill/>
            <a:ln w="19050">
              <a:solidFill>
                <a:srgbClr val="4BACC6"/>
              </a:solidFill>
              <a:prstDash val="dash"/>
              <a:round/>
              <a:headEnd/>
              <a:tailEnd/>
            </a:ln>
            <a:effectLst/>
          </p:spPr>
        </p:cxnSp>
        <p:sp>
          <p:nvSpPr>
            <p:cNvPr id="16" name="文字方塊 10"/>
            <p:cNvSpPr txBox="1"/>
            <p:nvPr/>
          </p:nvSpPr>
          <p:spPr>
            <a:xfrm>
              <a:off x="909743" y="5752768"/>
              <a:ext cx="806490" cy="276999"/>
            </a:xfrm>
            <a:prstGeom prst="rect">
              <a:avLst/>
            </a:prstGeom>
            <a:noFill/>
          </p:spPr>
          <p:txBody>
            <a:bodyPr wrap="square" rtlCol="0">
              <a:spAutoFit/>
            </a:bodyPr>
            <a:lstStyle/>
            <a:p>
              <a:pPr algn="ctr"/>
              <a:r>
                <a:rPr lang="en-US" altLang="zh-TW" sz="1200" dirty="0">
                  <a:latin typeface="Calibri" pitchFamily="34" charset="0"/>
                  <a:cs typeface="Calibri" pitchFamily="34" charset="0"/>
                </a:rPr>
                <a:t>Orange</a:t>
              </a:r>
              <a:endParaRPr lang="zh-TW" altLang="en-US" sz="1200" dirty="0">
                <a:latin typeface="Calibri" pitchFamily="34" charset="0"/>
                <a:cs typeface="Calibri" pitchFamily="34" charset="0"/>
              </a:endParaRPr>
            </a:p>
          </p:txBody>
        </p:sp>
        <p:sp>
          <p:nvSpPr>
            <p:cNvPr id="17" name="文字方塊 11"/>
            <p:cNvSpPr txBox="1"/>
            <p:nvPr/>
          </p:nvSpPr>
          <p:spPr>
            <a:xfrm>
              <a:off x="974354" y="2822056"/>
              <a:ext cx="691277" cy="584775"/>
            </a:xfrm>
            <a:prstGeom prst="rect">
              <a:avLst/>
            </a:prstGeom>
            <a:noFill/>
          </p:spPr>
          <p:txBody>
            <a:bodyPr wrap="square" rtlCol="0">
              <a:spAutoFit/>
            </a:bodyPr>
            <a:lstStyle/>
            <a:p>
              <a:pPr algn="ctr"/>
              <a:r>
                <a:rPr lang="en-US" altLang="zh-TW" sz="1600" dirty="0">
                  <a:latin typeface="Calibri" pitchFamily="34" charset="0"/>
                  <a:cs typeface="Calibri" pitchFamily="34" charset="0"/>
                </a:rPr>
                <a:t>Input</a:t>
              </a:r>
            </a:p>
            <a:p>
              <a:pPr algn="ctr"/>
              <a:r>
                <a:rPr lang="en-US" altLang="zh-TW" sz="1600" dirty="0">
                  <a:latin typeface="Calibri" pitchFamily="34" charset="0"/>
                  <a:cs typeface="Calibri" pitchFamily="34" charset="0"/>
                </a:rPr>
                <a:t>HDFS</a:t>
              </a:r>
              <a:endParaRPr lang="zh-TW" altLang="en-US" sz="1600" dirty="0">
                <a:latin typeface="Calibri" pitchFamily="34" charset="0"/>
                <a:cs typeface="Calibri" pitchFamily="34" charset="0"/>
              </a:endParaRPr>
            </a:p>
          </p:txBody>
        </p:sp>
        <p:sp>
          <p:nvSpPr>
            <p:cNvPr id="18" name="矩形 12"/>
            <p:cNvSpPr/>
            <p:nvPr/>
          </p:nvSpPr>
          <p:spPr>
            <a:xfrm>
              <a:off x="4366127" y="4805516"/>
              <a:ext cx="2678698" cy="1152128"/>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zh-TW" altLang="en-US" sz="1100"/>
            </a:p>
          </p:txBody>
        </p:sp>
        <p:sp>
          <p:nvSpPr>
            <p:cNvPr id="19" name="矩形 13"/>
            <p:cNvSpPr/>
            <p:nvPr/>
          </p:nvSpPr>
          <p:spPr>
            <a:xfrm>
              <a:off x="4366127" y="3480569"/>
              <a:ext cx="2678698" cy="1152128"/>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zh-TW" altLang="en-US" sz="1100"/>
            </a:p>
          </p:txBody>
        </p:sp>
        <p:sp>
          <p:nvSpPr>
            <p:cNvPr id="20" name="矩形 14"/>
            <p:cNvSpPr/>
            <p:nvPr/>
          </p:nvSpPr>
          <p:spPr>
            <a:xfrm>
              <a:off x="2004265" y="5554399"/>
              <a:ext cx="1843405" cy="92170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zh-TW" altLang="en-US" sz="1100"/>
            </a:p>
          </p:txBody>
        </p:sp>
        <p:sp>
          <p:nvSpPr>
            <p:cNvPr id="21" name="矩形 15"/>
            <p:cNvSpPr/>
            <p:nvPr/>
          </p:nvSpPr>
          <p:spPr>
            <a:xfrm>
              <a:off x="2004265" y="4287058"/>
              <a:ext cx="1843405" cy="92170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zh-TW" altLang="en-US" sz="1100"/>
            </a:p>
          </p:txBody>
        </p:sp>
        <p:sp>
          <p:nvSpPr>
            <p:cNvPr id="22" name="矩形 16"/>
            <p:cNvSpPr/>
            <p:nvPr/>
          </p:nvSpPr>
          <p:spPr>
            <a:xfrm>
              <a:off x="2004265" y="3077324"/>
              <a:ext cx="1843405" cy="92170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zh-TW" altLang="en-US" sz="1100"/>
            </a:p>
          </p:txBody>
        </p:sp>
        <p:sp>
          <p:nvSpPr>
            <p:cNvPr id="23" name="AutoShape 6"/>
            <p:cNvSpPr>
              <a:spLocks noChangeArrowheads="1"/>
            </p:cNvSpPr>
            <p:nvPr/>
          </p:nvSpPr>
          <p:spPr bwMode="auto">
            <a:xfrm>
              <a:off x="2061871" y="3134930"/>
              <a:ext cx="995680" cy="759460"/>
            </a:xfrm>
            <a:prstGeom prst="roundRect">
              <a:avLst>
                <a:gd name="adj" fmla="val 16667"/>
              </a:avLst>
            </a:prstGeom>
            <a:solidFill>
              <a:srgbClr val="F79646"/>
            </a:solidFill>
            <a:ln w="38100">
              <a:solidFill>
                <a:srgbClr val="F2F2F2"/>
              </a:solidFill>
              <a:round/>
              <a:headEnd/>
              <a:tailEnd/>
            </a:ln>
            <a:effectLst>
              <a:outerShdw dist="28398" dir="3806097" algn="ctr" rotWithShape="0">
                <a:srgbClr val="974706">
                  <a:alpha val="50000"/>
                </a:srgbClr>
              </a:outerShdw>
            </a:effec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b="0" i="0" u="none" strike="noStrike" cap="none" normalizeH="0" baseline="0" dirty="0" err="1">
                  <a:ln>
                    <a:noFill/>
                  </a:ln>
                  <a:solidFill>
                    <a:schemeClr val="tx1"/>
                  </a:solidFill>
                  <a:effectLst/>
                  <a:latin typeface="Calibri" pitchFamily="34" charset="0"/>
                  <a:ea typeface="新細明體" pitchFamily="18" charset="-120"/>
                  <a:cs typeface="新細明體" pitchFamily="18" charset="-120"/>
                </a:rPr>
                <a:t>Mapper</a:t>
              </a:r>
              <a:endParaRPr kumimoji="1" lang="zh-TW" altLang="zh-TW" sz="1400" b="0" i="0" u="none" strike="noStrike" cap="none" normalizeH="0" baseline="0" dirty="0">
                <a:ln>
                  <a:noFill/>
                </a:ln>
                <a:solidFill>
                  <a:schemeClr val="tx1"/>
                </a:solidFill>
                <a:effectLst/>
                <a:latin typeface="Arial" pitchFamily="34" charset="0"/>
                <a:ea typeface="新細明體" pitchFamily="18" charset="-120"/>
                <a:cs typeface="新細明體" pitchFamily="18" charset="-120"/>
              </a:endParaRPr>
            </a:p>
          </p:txBody>
        </p:sp>
        <p:sp>
          <p:nvSpPr>
            <p:cNvPr id="24" name="AutoShape 7"/>
            <p:cNvSpPr>
              <a:spLocks noChangeArrowheads="1"/>
            </p:cNvSpPr>
            <p:nvPr/>
          </p:nvSpPr>
          <p:spPr bwMode="auto">
            <a:xfrm>
              <a:off x="2061871" y="4344665"/>
              <a:ext cx="995680" cy="759460"/>
            </a:xfrm>
            <a:prstGeom prst="roundRect">
              <a:avLst>
                <a:gd name="adj" fmla="val 16667"/>
              </a:avLst>
            </a:prstGeom>
            <a:solidFill>
              <a:srgbClr val="F79646"/>
            </a:solidFill>
            <a:ln w="38100">
              <a:solidFill>
                <a:srgbClr val="F2F2F2"/>
              </a:solidFill>
              <a:round/>
              <a:headEnd/>
              <a:tailEnd/>
            </a:ln>
            <a:effectLst>
              <a:outerShdw dist="28398" dir="3806097" algn="ctr" rotWithShape="0">
                <a:srgbClr val="974706">
                  <a:alpha val="50000"/>
                </a:srgbClr>
              </a:outerShdw>
            </a:effec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b="0" i="0" u="none" strike="noStrike" cap="none" normalizeH="0" baseline="0" dirty="0" err="1">
                  <a:ln>
                    <a:noFill/>
                  </a:ln>
                  <a:solidFill>
                    <a:schemeClr val="tx1"/>
                  </a:solidFill>
                  <a:effectLst/>
                  <a:latin typeface="Calibri" pitchFamily="34" charset="0"/>
                  <a:ea typeface="新細明體" pitchFamily="18" charset="-120"/>
                  <a:cs typeface="新細明體" pitchFamily="18" charset="-120"/>
                </a:rPr>
                <a:t>Mapper</a:t>
              </a:r>
              <a:endParaRPr kumimoji="1" lang="zh-TW" altLang="zh-TW" sz="1400" b="0" i="0" u="none" strike="noStrike" cap="none" normalizeH="0" baseline="0" dirty="0">
                <a:ln>
                  <a:noFill/>
                </a:ln>
                <a:solidFill>
                  <a:schemeClr val="tx1"/>
                </a:solidFill>
                <a:effectLst/>
                <a:latin typeface="Arial" pitchFamily="34" charset="0"/>
                <a:ea typeface="新細明體" pitchFamily="18" charset="-120"/>
                <a:cs typeface="新細明體" pitchFamily="18" charset="-120"/>
              </a:endParaRPr>
            </a:p>
          </p:txBody>
        </p:sp>
        <p:sp>
          <p:nvSpPr>
            <p:cNvPr id="25" name="AutoShape 8"/>
            <p:cNvSpPr>
              <a:spLocks noChangeArrowheads="1"/>
            </p:cNvSpPr>
            <p:nvPr/>
          </p:nvSpPr>
          <p:spPr bwMode="auto">
            <a:xfrm>
              <a:off x="2061871" y="5612005"/>
              <a:ext cx="995680" cy="759460"/>
            </a:xfrm>
            <a:prstGeom prst="roundRect">
              <a:avLst>
                <a:gd name="adj" fmla="val 16667"/>
              </a:avLst>
            </a:prstGeom>
            <a:solidFill>
              <a:srgbClr val="F79646"/>
            </a:solidFill>
            <a:ln w="38100">
              <a:solidFill>
                <a:srgbClr val="F2F2F2"/>
              </a:solidFill>
              <a:round/>
              <a:headEnd/>
              <a:tailEnd/>
            </a:ln>
            <a:effectLst>
              <a:outerShdw dist="28398" dir="3806097" algn="ctr" rotWithShape="0">
                <a:srgbClr val="974706">
                  <a:alpha val="50000"/>
                </a:srgbClr>
              </a:outerShdw>
            </a:effec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b="0" i="0" u="none" strike="noStrike" cap="none" normalizeH="0" baseline="0" dirty="0" err="1">
                  <a:ln>
                    <a:noFill/>
                  </a:ln>
                  <a:solidFill>
                    <a:schemeClr val="tx1"/>
                  </a:solidFill>
                  <a:effectLst/>
                  <a:latin typeface="Calibri" pitchFamily="34" charset="0"/>
                  <a:ea typeface="新細明體" pitchFamily="18" charset="-120"/>
                  <a:cs typeface="新細明體" pitchFamily="18" charset="-120"/>
                </a:rPr>
                <a:t>Mapper</a:t>
              </a:r>
              <a:endParaRPr kumimoji="1" lang="zh-TW" altLang="zh-TW" sz="1400" b="0" i="0" u="none" strike="noStrike" cap="none" normalizeH="0" baseline="0" dirty="0">
                <a:ln>
                  <a:noFill/>
                </a:ln>
                <a:solidFill>
                  <a:schemeClr val="tx1"/>
                </a:solidFill>
                <a:effectLst/>
                <a:latin typeface="Arial" pitchFamily="34" charset="0"/>
                <a:ea typeface="新細明體" pitchFamily="18" charset="-120"/>
                <a:cs typeface="新細明體" pitchFamily="18" charset="-120"/>
              </a:endParaRPr>
            </a:p>
          </p:txBody>
        </p:sp>
        <p:sp>
          <p:nvSpPr>
            <p:cNvPr id="26" name="Rectangle 25"/>
            <p:cNvSpPr>
              <a:spLocks noChangeArrowheads="1"/>
            </p:cNvSpPr>
            <p:nvPr/>
          </p:nvSpPr>
          <p:spPr bwMode="auto">
            <a:xfrm>
              <a:off x="5017874" y="3768759"/>
              <a:ext cx="830918" cy="691118"/>
            </a:xfrm>
            <a:prstGeom prst="rect">
              <a:avLst/>
            </a:prstGeom>
            <a:solidFill>
              <a:srgbClr val="FFFFFF"/>
            </a:solidFill>
            <a:ln w="9525" algn="ctr">
              <a:solidFill>
                <a:srgbClr val="000000"/>
              </a:solidFill>
              <a:miter lim="800000"/>
              <a:headEnd/>
              <a:tailEnd/>
            </a:ln>
            <a:effectLst/>
          </p:spPr>
          <p:txBody>
            <a:bodyPr vert="horz" wrap="square" lIns="91440" tIns="45720" rIns="91440" bIns="45720" numCol="1" anchor="ctr" anchorCtr="1" compatLnSpc="1">
              <a:prstTxWarp prst="textNoShape">
                <a:avLst/>
              </a:prstTxWarp>
            </a:bodyPr>
            <a:lstStyle/>
            <a:p>
              <a:pPr algn="ctr"/>
              <a:r>
                <a:rPr lang="en-US" altLang="zh-TW" sz="900" dirty="0"/>
                <a:t>Green [1]</a:t>
              </a:r>
            </a:p>
            <a:p>
              <a:pPr algn="ctr"/>
              <a:r>
                <a:rPr lang="en-US" altLang="zh-TW" sz="900" dirty="0"/>
                <a:t>Fruit [1 1]</a:t>
              </a:r>
            </a:p>
            <a:p>
              <a:pPr algn="ctr"/>
              <a:r>
                <a:rPr lang="en-US" altLang="zh-TW" sz="900" dirty="0"/>
                <a:t>Tropical [1]</a:t>
              </a:r>
              <a:endParaRPr lang="zh-TW" altLang="en-US" sz="900" dirty="0"/>
            </a:p>
          </p:txBody>
        </p:sp>
        <p:sp>
          <p:nvSpPr>
            <p:cNvPr id="27" name="Rectangle 20"/>
            <p:cNvSpPr>
              <a:spLocks noChangeArrowheads="1"/>
            </p:cNvSpPr>
            <p:nvPr/>
          </p:nvSpPr>
          <p:spPr bwMode="auto">
            <a:xfrm>
              <a:off x="5017874" y="5150996"/>
              <a:ext cx="830918" cy="518616"/>
            </a:xfrm>
            <a:prstGeom prst="rect">
              <a:avLst/>
            </a:prstGeom>
            <a:solidFill>
              <a:srgbClr val="FFFFFF"/>
            </a:solidFill>
            <a:ln w="9525" algn="ctr">
              <a:solidFill>
                <a:srgbClr val="000000"/>
              </a:solidFill>
              <a:miter lim="800000"/>
              <a:headEnd/>
              <a:tailEnd/>
            </a:ln>
            <a:effectLst/>
          </p:spPr>
          <p:txBody>
            <a:bodyPr vert="horz" wrap="square" lIns="91440" tIns="45720" rIns="91440" bIns="45720" numCol="1" anchor="ctr" anchorCtr="1" compatLnSpc="1">
              <a:prstTxWarp prst="textNoShape">
                <a:avLst/>
              </a:prstTxWarp>
            </a:bodyPr>
            <a:lstStyle/>
            <a:p>
              <a:pPr algn="ctr"/>
              <a:r>
                <a:rPr lang="en-US" altLang="zh-TW" sz="900" dirty="0"/>
                <a:t>Hangs [1]</a:t>
              </a:r>
            </a:p>
            <a:p>
              <a:pPr algn="ctr"/>
              <a:r>
                <a:rPr lang="en-US" altLang="zh-TW" sz="900" dirty="0"/>
                <a:t>Orange [1 1 1]</a:t>
              </a:r>
            </a:p>
            <a:p>
              <a:pPr algn="ctr"/>
              <a:r>
                <a:rPr lang="en-US" altLang="zh-TW" sz="900" dirty="0"/>
                <a:t>Fresh [1]</a:t>
              </a:r>
              <a:endParaRPr lang="zh-TW" altLang="en-US" sz="900" dirty="0"/>
            </a:p>
          </p:txBody>
        </p:sp>
        <p:sp>
          <p:nvSpPr>
            <p:cNvPr id="28" name="AutoShape 21"/>
            <p:cNvSpPr>
              <a:spLocks noChangeArrowheads="1"/>
            </p:cNvSpPr>
            <p:nvPr/>
          </p:nvSpPr>
          <p:spPr bwMode="auto">
            <a:xfrm>
              <a:off x="5977150" y="5038520"/>
              <a:ext cx="994410" cy="759460"/>
            </a:xfrm>
            <a:prstGeom prst="roundRect">
              <a:avLst>
                <a:gd name="adj" fmla="val 16667"/>
              </a:avLst>
            </a:prstGeom>
            <a:solidFill>
              <a:srgbClr val="4BACC6"/>
            </a:solidFill>
            <a:ln w="38100">
              <a:solidFill>
                <a:srgbClr val="F2F2F2"/>
              </a:solidFill>
              <a:round/>
              <a:headEnd/>
              <a:tailEnd/>
            </a:ln>
            <a:effectLst>
              <a:outerShdw dist="28398" dir="3806097" algn="ctr" rotWithShape="0">
                <a:srgbClr val="205867">
                  <a:alpha val="50000"/>
                </a:srgbClr>
              </a:outerShdw>
            </a:effec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b="0" i="0" u="none" strike="noStrike" cap="none" normalizeH="0" baseline="0">
                  <a:ln>
                    <a:noFill/>
                  </a:ln>
                  <a:solidFill>
                    <a:schemeClr val="tx1"/>
                  </a:solidFill>
                  <a:effectLst/>
                  <a:latin typeface="Calibri" pitchFamily="34" charset="0"/>
                  <a:ea typeface="新細明體" pitchFamily="18" charset="-120"/>
                  <a:cs typeface="新細明體" pitchFamily="18" charset="-120"/>
                </a:rPr>
                <a:t>Reducer</a:t>
              </a:r>
              <a:endParaRPr kumimoji="1" lang="zh-TW" altLang="zh-TW" sz="1200" b="0" i="0" u="none" strike="noStrike" cap="none" normalizeH="0" baseline="0">
                <a:ln>
                  <a:noFill/>
                </a:ln>
                <a:solidFill>
                  <a:schemeClr val="tx1"/>
                </a:solidFill>
                <a:effectLst/>
                <a:latin typeface="Arial" pitchFamily="34" charset="0"/>
                <a:ea typeface="新細明體" pitchFamily="18" charset="-120"/>
                <a:cs typeface="新細明體" pitchFamily="18" charset="-120"/>
              </a:endParaRPr>
            </a:p>
          </p:txBody>
        </p:sp>
        <p:sp>
          <p:nvSpPr>
            <p:cNvPr id="29" name="AutoShape 22"/>
            <p:cNvSpPr>
              <a:spLocks noChangeArrowheads="1"/>
            </p:cNvSpPr>
            <p:nvPr/>
          </p:nvSpPr>
          <p:spPr bwMode="auto">
            <a:xfrm>
              <a:off x="5977150" y="3666543"/>
              <a:ext cx="994410" cy="759460"/>
            </a:xfrm>
            <a:prstGeom prst="roundRect">
              <a:avLst>
                <a:gd name="adj" fmla="val 16667"/>
              </a:avLst>
            </a:prstGeom>
            <a:solidFill>
              <a:srgbClr val="4BACC6"/>
            </a:solidFill>
            <a:ln w="38100">
              <a:solidFill>
                <a:srgbClr val="F2F2F2"/>
              </a:solidFill>
              <a:round/>
              <a:headEnd/>
              <a:tailEnd/>
            </a:ln>
            <a:effectLst>
              <a:outerShdw dist="28398" dir="3806097" algn="ctr" rotWithShape="0">
                <a:srgbClr val="205867">
                  <a:alpha val="50000"/>
                </a:srgbClr>
              </a:outerShdw>
            </a:effec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b="0" i="0" u="none" strike="noStrike" cap="none" normalizeH="0" baseline="0" dirty="0">
                  <a:ln>
                    <a:noFill/>
                  </a:ln>
                  <a:solidFill>
                    <a:schemeClr val="tx1"/>
                  </a:solidFill>
                  <a:effectLst/>
                  <a:latin typeface="Calibri" pitchFamily="34" charset="0"/>
                  <a:ea typeface="新細明體" pitchFamily="18" charset="-120"/>
                  <a:cs typeface="新細明體" pitchFamily="18" charset="-120"/>
                </a:rPr>
                <a:t>Reducer</a:t>
              </a:r>
              <a:endParaRPr kumimoji="1" lang="zh-TW" altLang="zh-TW" sz="1200" b="0" i="0" u="none" strike="noStrike" cap="none" normalizeH="0" baseline="0" dirty="0">
                <a:ln>
                  <a:noFill/>
                </a:ln>
                <a:solidFill>
                  <a:schemeClr val="tx1"/>
                </a:solidFill>
                <a:effectLst/>
                <a:latin typeface="Arial" pitchFamily="34" charset="0"/>
                <a:ea typeface="新細明體" pitchFamily="18" charset="-120"/>
                <a:cs typeface="新細明體" pitchFamily="18" charset="-120"/>
              </a:endParaRPr>
            </a:p>
          </p:txBody>
        </p:sp>
        <p:sp>
          <p:nvSpPr>
            <p:cNvPr id="30" name="AutoShape 23"/>
            <p:cNvSpPr>
              <a:spLocks noChangeArrowheads="1"/>
            </p:cNvSpPr>
            <p:nvPr/>
          </p:nvSpPr>
          <p:spPr bwMode="auto">
            <a:xfrm>
              <a:off x="7211535" y="3666542"/>
              <a:ext cx="869798" cy="759460"/>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0" tIns="45720" rIns="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b="0" i="0" u="none" strike="noStrike" cap="none" normalizeH="0" baseline="0" dirty="0">
                  <a:ln>
                    <a:noFill/>
                  </a:ln>
                  <a:solidFill>
                    <a:schemeClr val="tx1"/>
                  </a:solidFill>
                  <a:effectLst/>
                  <a:latin typeface="Calibri" pitchFamily="34" charset="0"/>
                  <a:ea typeface="新細明體" pitchFamily="18" charset="-120"/>
                  <a:cs typeface="新細明體" pitchFamily="18" charset="-120"/>
                </a:rPr>
                <a:t>Fruit</a:t>
              </a:r>
              <a:r>
                <a:rPr kumimoji="1" lang="en-US" altLang="zh-TW" sz="1400" b="0" i="0" u="none" strike="noStrike" cap="none" normalizeH="0" dirty="0">
                  <a:ln>
                    <a:noFill/>
                  </a:ln>
                  <a:solidFill>
                    <a:schemeClr val="tx1"/>
                  </a:solidFill>
                  <a:effectLst/>
                  <a:latin typeface="Calibri" pitchFamily="34" charset="0"/>
                  <a:ea typeface="新細明體" pitchFamily="18" charset="-120"/>
                  <a:cs typeface="新細明體" pitchFamily="18" charset="-120"/>
                </a:rPr>
                <a:t> 2</a:t>
              </a:r>
            </a:p>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baseline="0" dirty="0">
                  <a:latin typeface="Calibri" pitchFamily="34" charset="0"/>
                  <a:ea typeface="新細明體" pitchFamily="18" charset="-120"/>
                  <a:cs typeface="新細明體" pitchFamily="18" charset="-120"/>
                </a:rPr>
                <a:t>Green</a:t>
              </a:r>
              <a:r>
                <a:rPr kumimoji="1" lang="en-US" altLang="zh-TW" sz="1400" dirty="0">
                  <a:latin typeface="Calibri" pitchFamily="34" charset="0"/>
                  <a:ea typeface="新細明體" pitchFamily="18" charset="-120"/>
                  <a:cs typeface="新細明體" pitchFamily="18" charset="-120"/>
                </a:rPr>
                <a:t> 1</a:t>
              </a:r>
            </a:p>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b="0" i="0" u="none" strike="noStrike" cap="none" normalizeH="0" baseline="0" dirty="0">
                  <a:ln>
                    <a:noFill/>
                  </a:ln>
                  <a:solidFill>
                    <a:schemeClr val="tx1"/>
                  </a:solidFill>
                  <a:effectLst/>
                  <a:latin typeface="Calibri" pitchFamily="34" charset="0"/>
                  <a:ea typeface="新細明體" pitchFamily="18" charset="-120"/>
                  <a:cs typeface="新細明體" pitchFamily="18" charset="-120"/>
                </a:rPr>
                <a:t>Tropical</a:t>
              </a:r>
              <a:r>
                <a:rPr kumimoji="1" lang="en-US" altLang="zh-TW" sz="1400" b="0" i="0" u="none" strike="noStrike" cap="none" normalizeH="0" dirty="0">
                  <a:ln>
                    <a:noFill/>
                  </a:ln>
                  <a:solidFill>
                    <a:schemeClr val="tx1"/>
                  </a:solidFill>
                  <a:effectLst/>
                  <a:latin typeface="Calibri" pitchFamily="34" charset="0"/>
                  <a:ea typeface="新細明體" pitchFamily="18" charset="-120"/>
                  <a:cs typeface="新細明體" pitchFamily="18" charset="-120"/>
                </a:rPr>
                <a:t> </a:t>
              </a:r>
              <a:r>
                <a:rPr kumimoji="1" lang="en-US" altLang="zh-TW" sz="1400" b="0" i="0" u="none" strike="noStrike" cap="none" normalizeH="0" baseline="0" dirty="0">
                  <a:ln>
                    <a:noFill/>
                  </a:ln>
                  <a:solidFill>
                    <a:schemeClr val="tx1"/>
                  </a:solidFill>
                  <a:effectLst/>
                  <a:latin typeface="Calibri" pitchFamily="34" charset="0"/>
                  <a:ea typeface="新細明體" pitchFamily="18" charset="-120"/>
                  <a:cs typeface="新細明體" pitchFamily="18" charset="-120"/>
                </a:rPr>
                <a:t>1</a:t>
              </a:r>
              <a:endParaRPr kumimoji="1" lang="zh-TW" altLang="zh-TW" sz="1200" b="0" i="0" u="none" strike="noStrike" cap="none" normalizeH="0" baseline="0" dirty="0">
                <a:ln>
                  <a:noFill/>
                </a:ln>
                <a:solidFill>
                  <a:schemeClr val="tx1"/>
                </a:solidFill>
                <a:effectLst/>
                <a:latin typeface="Arial" pitchFamily="34" charset="0"/>
                <a:ea typeface="新細明體" pitchFamily="18" charset="-120"/>
                <a:cs typeface="新細明體" pitchFamily="18" charset="-120"/>
              </a:endParaRPr>
            </a:p>
          </p:txBody>
        </p:sp>
        <p:sp>
          <p:nvSpPr>
            <p:cNvPr id="31" name="AutoShape 23"/>
            <p:cNvSpPr>
              <a:spLocks noChangeArrowheads="1"/>
            </p:cNvSpPr>
            <p:nvPr/>
          </p:nvSpPr>
          <p:spPr bwMode="auto">
            <a:xfrm>
              <a:off x="7211536" y="5060423"/>
              <a:ext cx="850086" cy="737557"/>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0" tIns="45720" rIns="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dirty="0">
                  <a:latin typeface="Calibri" pitchFamily="34" charset="0"/>
                  <a:ea typeface="新細明體" pitchFamily="18" charset="-120"/>
                  <a:cs typeface="新細明體" pitchFamily="18" charset="-120"/>
                </a:rPr>
                <a:t>Orange 3</a:t>
              </a:r>
            </a:p>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dirty="0">
                  <a:latin typeface="Calibri" pitchFamily="34" charset="0"/>
                  <a:ea typeface="新細明體" pitchFamily="18" charset="-120"/>
                  <a:cs typeface="新細明體" pitchFamily="18" charset="-120"/>
                </a:rPr>
                <a:t>Hangs 1</a:t>
              </a:r>
            </a:p>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b="0" i="0" u="none" strike="noStrike" cap="none" normalizeH="0" baseline="0" dirty="0">
                  <a:ln>
                    <a:noFill/>
                  </a:ln>
                  <a:solidFill>
                    <a:schemeClr val="tx1"/>
                  </a:solidFill>
                  <a:effectLst/>
                  <a:latin typeface="Calibri" pitchFamily="34" charset="0"/>
                  <a:ea typeface="新細明體" pitchFamily="18" charset="-120"/>
                  <a:cs typeface="新細明體" pitchFamily="18" charset="-120"/>
                </a:rPr>
                <a:t>Fresh 1</a:t>
              </a:r>
              <a:endParaRPr kumimoji="1" lang="zh-TW" altLang="zh-TW" sz="1200" b="0" i="0" u="none" strike="noStrike" cap="none" normalizeH="0" baseline="0" dirty="0">
                <a:ln>
                  <a:noFill/>
                </a:ln>
                <a:solidFill>
                  <a:schemeClr val="tx1"/>
                </a:solidFill>
                <a:effectLst/>
                <a:latin typeface="Arial" pitchFamily="34" charset="0"/>
                <a:ea typeface="新細明體" pitchFamily="18" charset="-120"/>
                <a:cs typeface="新細明體" pitchFamily="18" charset="-120"/>
              </a:endParaRPr>
            </a:p>
          </p:txBody>
        </p:sp>
        <p:cxnSp>
          <p:nvCxnSpPr>
            <p:cNvPr id="32" name="直線單箭頭接點 26"/>
            <p:cNvCxnSpPr>
              <a:stCxn id="23" idx="3"/>
            </p:cNvCxnSpPr>
            <p:nvPr/>
          </p:nvCxnSpPr>
          <p:spPr>
            <a:xfrm flipV="1">
              <a:off x="3057551" y="3422962"/>
              <a:ext cx="156448" cy="9169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3" name="直線單箭頭接點 27"/>
            <p:cNvCxnSpPr>
              <a:stCxn id="23" idx="3"/>
            </p:cNvCxnSpPr>
            <p:nvPr/>
          </p:nvCxnSpPr>
          <p:spPr>
            <a:xfrm>
              <a:off x="3057551" y="3514661"/>
              <a:ext cx="156448" cy="811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直線單箭頭接點 28"/>
            <p:cNvCxnSpPr>
              <a:stCxn id="24" idx="3"/>
              <a:endCxn id="49" idx="1"/>
            </p:cNvCxnSpPr>
            <p:nvPr/>
          </p:nvCxnSpPr>
          <p:spPr>
            <a:xfrm flipV="1">
              <a:off x="3057551" y="4603814"/>
              <a:ext cx="138370" cy="12058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5" name="直線單箭頭接點 29"/>
            <p:cNvCxnSpPr>
              <a:stCxn id="24" idx="3"/>
              <a:endCxn id="48" idx="1"/>
            </p:cNvCxnSpPr>
            <p:nvPr/>
          </p:nvCxnSpPr>
          <p:spPr>
            <a:xfrm>
              <a:off x="3057551" y="4724395"/>
              <a:ext cx="138370" cy="22505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直線單箭頭接點 30"/>
            <p:cNvCxnSpPr/>
            <p:nvPr/>
          </p:nvCxnSpPr>
          <p:spPr>
            <a:xfrm flipV="1">
              <a:off x="3041180" y="5923551"/>
              <a:ext cx="156448" cy="9169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7" name="直線單箭頭接點 31"/>
            <p:cNvCxnSpPr/>
            <p:nvPr/>
          </p:nvCxnSpPr>
          <p:spPr>
            <a:xfrm>
              <a:off x="3041180" y="6015250"/>
              <a:ext cx="156448" cy="811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直線單箭頭接點 32"/>
            <p:cNvCxnSpPr/>
            <p:nvPr/>
          </p:nvCxnSpPr>
          <p:spPr>
            <a:xfrm>
              <a:off x="4942191" y="4056553"/>
              <a:ext cx="115213" cy="7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9" name="直線單箭頭接點 34"/>
            <p:cNvCxnSpPr/>
            <p:nvPr/>
          </p:nvCxnSpPr>
          <p:spPr>
            <a:xfrm>
              <a:off x="5858960" y="4069788"/>
              <a:ext cx="190897" cy="7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0" name="直線單箭頭接點 35"/>
            <p:cNvCxnSpPr/>
            <p:nvPr/>
          </p:nvCxnSpPr>
          <p:spPr>
            <a:xfrm>
              <a:off x="5858960" y="5394735"/>
              <a:ext cx="190897" cy="7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1" name="直線單箭頭接點 36"/>
            <p:cNvCxnSpPr>
              <a:stCxn id="29" idx="3"/>
            </p:cNvCxnSpPr>
            <p:nvPr/>
          </p:nvCxnSpPr>
          <p:spPr>
            <a:xfrm>
              <a:off x="6971559" y="4046273"/>
              <a:ext cx="274888" cy="1163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2" name="直線單箭頭接點 37"/>
            <p:cNvCxnSpPr>
              <a:stCxn id="28" idx="3"/>
              <a:endCxn id="31" idx="1"/>
            </p:cNvCxnSpPr>
            <p:nvPr/>
          </p:nvCxnSpPr>
          <p:spPr>
            <a:xfrm>
              <a:off x="6971559" y="5418250"/>
              <a:ext cx="239977" cy="1095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3" name="Rectangle 20"/>
            <p:cNvSpPr>
              <a:spLocks noChangeArrowheads="1"/>
            </p:cNvSpPr>
            <p:nvPr/>
          </p:nvSpPr>
          <p:spPr bwMode="auto">
            <a:xfrm>
              <a:off x="3195922" y="3307750"/>
              <a:ext cx="536536" cy="172978"/>
            </a:xfrm>
            <a:prstGeom prst="rect">
              <a:avLst/>
            </a:prstGeom>
            <a:solidFill>
              <a:srgbClr val="FFFFFF"/>
            </a:solidFill>
            <a:ln w="9525" algn="ctr">
              <a:solidFill>
                <a:srgbClr val="000000"/>
              </a:solidFill>
              <a:miter lim="800000"/>
              <a:headEnd/>
              <a:tailEnd/>
            </a:ln>
            <a:effectLst/>
          </p:spPr>
          <p:txBody>
            <a:bodyPr vert="horz" wrap="square" lIns="36000" tIns="45720" rIns="36000" bIns="45720" numCol="1" anchor="ctr" anchorCtr="1" compatLnSpc="1">
              <a:prstTxWarp prst="textNoShape">
                <a:avLst/>
              </a:prstTxWarp>
            </a:bodyPr>
            <a:lstStyle/>
            <a:p>
              <a:r>
                <a:rPr lang="en-US" altLang="zh-TW" sz="900" dirty="0"/>
                <a:t>Green 1</a:t>
              </a:r>
              <a:endParaRPr lang="zh-TW" altLang="en-US" sz="900" dirty="0"/>
            </a:p>
          </p:txBody>
        </p:sp>
        <p:sp>
          <p:nvSpPr>
            <p:cNvPr id="44" name="Rectangle 20"/>
            <p:cNvSpPr>
              <a:spLocks noChangeArrowheads="1"/>
            </p:cNvSpPr>
            <p:nvPr/>
          </p:nvSpPr>
          <p:spPr bwMode="auto">
            <a:xfrm>
              <a:off x="3195922" y="6015250"/>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Orange 1</a:t>
              </a:r>
              <a:endParaRPr lang="zh-TW" altLang="en-US" sz="900" dirty="0"/>
            </a:p>
          </p:txBody>
        </p:sp>
        <p:sp>
          <p:nvSpPr>
            <p:cNvPr id="45" name="Rectangle 20"/>
            <p:cNvSpPr>
              <a:spLocks noChangeArrowheads="1"/>
            </p:cNvSpPr>
            <p:nvPr/>
          </p:nvSpPr>
          <p:spPr bwMode="auto">
            <a:xfrm>
              <a:off x="3195922" y="3480569"/>
              <a:ext cx="536536" cy="172978"/>
            </a:xfrm>
            <a:prstGeom prst="rect">
              <a:avLst/>
            </a:prstGeom>
            <a:solidFill>
              <a:srgbClr val="FFFFFF"/>
            </a:solidFill>
            <a:ln w="9525" algn="ctr">
              <a:solidFill>
                <a:srgbClr val="000000"/>
              </a:solidFill>
              <a:miter lim="800000"/>
              <a:headEnd/>
              <a:tailEnd/>
            </a:ln>
            <a:effectLst/>
          </p:spPr>
          <p:txBody>
            <a:bodyPr vert="horz" wrap="square" lIns="91440" tIns="45720" rIns="91440" bIns="45720" numCol="1" anchor="ctr" anchorCtr="1" compatLnSpc="1">
              <a:prstTxWarp prst="textNoShape">
                <a:avLst/>
              </a:prstTxWarp>
            </a:bodyPr>
            <a:lstStyle/>
            <a:p>
              <a:r>
                <a:rPr lang="en-US" altLang="zh-TW" sz="900" dirty="0"/>
                <a:t>Fruit 1</a:t>
              </a:r>
              <a:endParaRPr lang="zh-TW" altLang="en-US" sz="900" dirty="0"/>
            </a:p>
          </p:txBody>
        </p:sp>
        <p:sp>
          <p:nvSpPr>
            <p:cNvPr id="46" name="Rectangle 20"/>
            <p:cNvSpPr>
              <a:spLocks noChangeArrowheads="1"/>
            </p:cNvSpPr>
            <p:nvPr/>
          </p:nvSpPr>
          <p:spPr bwMode="auto">
            <a:xfrm>
              <a:off x="3197628" y="5842272"/>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Fresh 1</a:t>
              </a:r>
              <a:endParaRPr lang="zh-TW" altLang="en-US" sz="900" dirty="0"/>
            </a:p>
          </p:txBody>
        </p:sp>
        <p:sp>
          <p:nvSpPr>
            <p:cNvPr id="47" name="Rectangle 20"/>
            <p:cNvSpPr>
              <a:spLocks noChangeArrowheads="1"/>
            </p:cNvSpPr>
            <p:nvPr/>
          </p:nvSpPr>
          <p:spPr bwMode="auto">
            <a:xfrm>
              <a:off x="3195922" y="4690144"/>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Orange 1</a:t>
              </a:r>
              <a:endParaRPr lang="zh-TW" altLang="en-US" sz="900" dirty="0"/>
            </a:p>
          </p:txBody>
        </p:sp>
        <p:sp>
          <p:nvSpPr>
            <p:cNvPr id="48" name="Rectangle 20"/>
            <p:cNvSpPr>
              <a:spLocks noChangeArrowheads="1"/>
            </p:cNvSpPr>
            <p:nvPr/>
          </p:nvSpPr>
          <p:spPr bwMode="auto">
            <a:xfrm>
              <a:off x="3195922" y="4862963"/>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Orange 1</a:t>
              </a:r>
              <a:endParaRPr lang="zh-TW" altLang="en-US" sz="900" dirty="0"/>
            </a:p>
          </p:txBody>
        </p:sp>
        <p:sp>
          <p:nvSpPr>
            <p:cNvPr id="49" name="Rectangle 20"/>
            <p:cNvSpPr>
              <a:spLocks noChangeArrowheads="1"/>
            </p:cNvSpPr>
            <p:nvPr/>
          </p:nvSpPr>
          <p:spPr bwMode="auto">
            <a:xfrm>
              <a:off x="3195922" y="4517325"/>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Fruit 1</a:t>
              </a:r>
              <a:endParaRPr lang="zh-TW" altLang="en-US" sz="900" dirty="0"/>
            </a:p>
          </p:txBody>
        </p:sp>
        <p:sp>
          <p:nvSpPr>
            <p:cNvPr id="50" name="Rectangle 20"/>
            <p:cNvSpPr>
              <a:spLocks noChangeArrowheads="1"/>
            </p:cNvSpPr>
            <p:nvPr/>
          </p:nvSpPr>
          <p:spPr bwMode="auto">
            <a:xfrm>
              <a:off x="4405656" y="3768601"/>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Green 1</a:t>
              </a:r>
              <a:endParaRPr lang="zh-TW" altLang="en-US" sz="900" dirty="0"/>
            </a:p>
          </p:txBody>
        </p:sp>
        <p:sp>
          <p:nvSpPr>
            <p:cNvPr id="51" name="Rectangle 20"/>
            <p:cNvSpPr>
              <a:spLocks noChangeArrowheads="1"/>
            </p:cNvSpPr>
            <p:nvPr/>
          </p:nvSpPr>
          <p:spPr bwMode="auto">
            <a:xfrm>
              <a:off x="4405656" y="3941420"/>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Fruit 1</a:t>
              </a:r>
              <a:endParaRPr lang="zh-TW" altLang="en-US" sz="900" dirty="0"/>
            </a:p>
          </p:txBody>
        </p:sp>
        <p:sp>
          <p:nvSpPr>
            <p:cNvPr id="52" name="Rectangle 20"/>
            <p:cNvSpPr>
              <a:spLocks noChangeArrowheads="1"/>
            </p:cNvSpPr>
            <p:nvPr/>
          </p:nvSpPr>
          <p:spPr bwMode="auto">
            <a:xfrm>
              <a:off x="4405656" y="4114239"/>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Fruit 1</a:t>
              </a:r>
              <a:endParaRPr lang="zh-TW" altLang="en-US" sz="900" dirty="0"/>
            </a:p>
          </p:txBody>
        </p:sp>
        <p:sp>
          <p:nvSpPr>
            <p:cNvPr id="53" name="Rectangle 20"/>
            <p:cNvSpPr>
              <a:spLocks noChangeArrowheads="1"/>
            </p:cNvSpPr>
            <p:nvPr/>
          </p:nvSpPr>
          <p:spPr bwMode="auto">
            <a:xfrm>
              <a:off x="4405656" y="4287058"/>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Tropical 1</a:t>
              </a:r>
              <a:endParaRPr lang="zh-TW" altLang="en-US" sz="900" dirty="0"/>
            </a:p>
          </p:txBody>
        </p:sp>
        <p:sp>
          <p:nvSpPr>
            <p:cNvPr id="54" name="Rectangle 20"/>
            <p:cNvSpPr>
              <a:spLocks noChangeArrowheads="1"/>
            </p:cNvSpPr>
            <p:nvPr/>
          </p:nvSpPr>
          <p:spPr bwMode="auto">
            <a:xfrm>
              <a:off x="4405656" y="5150995"/>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Orange 1</a:t>
              </a:r>
              <a:endParaRPr lang="zh-TW" altLang="en-US" sz="900" dirty="0"/>
            </a:p>
          </p:txBody>
        </p:sp>
        <p:sp>
          <p:nvSpPr>
            <p:cNvPr id="55" name="Rectangle 20"/>
            <p:cNvSpPr>
              <a:spLocks noChangeArrowheads="1"/>
            </p:cNvSpPr>
            <p:nvPr/>
          </p:nvSpPr>
          <p:spPr bwMode="auto">
            <a:xfrm>
              <a:off x="4405656" y="5323814"/>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Orange 1</a:t>
              </a:r>
              <a:endParaRPr lang="zh-TW" altLang="en-US" sz="900" dirty="0"/>
            </a:p>
          </p:txBody>
        </p:sp>
        <p:sp>
          <p:nvSpPr>
            <p:cNvPr id="56" name="Rectangle 20"/>
            <p:cNvSpPr>
              <a:spLocks noChangeArrowheads="1"/>
            </p:cNvSpPr>
            <p:nvPr/>
          </p:nvSpPr>
          <p:spPr bwMode="auto">
            <a:xfrm>
              <a:off x="4405656" y="5496633"/>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Orange 1</a:t>
              </a:r>
              <a:endParaRPr lang="zh-TW" altLang="en-US" sz="900" dirty="0"/>
            </a:p>
          </p:txBody>
        </p:sp>
        <p:cxnSp>
          <p:nvCxnSpPr>
            <p:cNvPr id="57" name="直線單箭頭接點 52"/>
            <p:cNvCxnSpPr>
              <a:stCxn id="24" idx="3"/>
              <a:endCxn id="47" idx="1"/>
            </p:cNvCxnSpPr>
            <p:nvPr/>
          </p:nvCxnSpPr>
          <p:spPr>
            <a:xfrm>
              <a:off x="3057551" y="4724395"/>
              <a:ext cx="138370" cy="5223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58" name="直線單箭頭接點 53"/>
            <p:cNvCxnSpPr>
              <a:stCxn id="43" idx="3"/>
              <a:endCxn id="50" idx="1"/>
            </p:cNvCxnSpPr>
            <p:nvPr/>
          </p:nvCxnSpPr>
          <p:spPr>
            <a:xfrm>
              <a:off x="3732458" y="3394239"/>
              <a:ext cx="673198" cy="46085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59" name="直線單箭頭接點 54"/>
            <p:cNvCxnSpPr>
              <a:endCxn id="51" idx="1"/>
            </p:cNvCxnSpPr>
            <p:nvPr/>
          </p:nvCxnSpPr>
          <p:spPr>
            <a:xfrm>
              <a:off x="3732458" y="3595781"/>
              <a:ext cx="673198" cy="43212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0" name="直線單箭頭接點 55"/>
            <p:cNvCxnSpPr>
              <a:stCxn id="49" idx="3"/>
              <a:endCxn id="52" idx="1"/>
            </p:cNvCxnSpPr>
            <p:nvPr/>
          </p:nvCxnSpPr>
          <p:spPr>
            <a:xfrm flipV="1">
              <a:off x="3732458" y="4200729"/>
              <a:ext cx="673198" cy="40308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1" name="直線單箭頭接點 56"/>
            <p:cNvCxnSpPr>
              <a:stCxn id="47" idx="3"/>
              <a:endCxn id="54" idx="1"/>
            </p:cNvCxnSpPr>
            <p:nvPr/>
          </p:nvCxnSpPr>
          <p:spPr>
            <a:xfrm>
              <a:off x="3732458" y="4776633"/>
              <a:ext cx="673198" cy="46085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2" name="直線單箭頭接點 57"/>
            <p:cNvCxnSpPr>
              <a:stCxn id="48" idx="3"/>
              <a:endCxn id="55" idx="1"/>
            </p:cNvCxnSpPr>
            <p:nvPr/>
          </p:nvCxnSpPr>
          <p:spPr>
            <a:xfrm>
              <a:off x="3732458" y="4949452"/>
              <a:ext cx="673198" cy="46085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3" name="直線單箭頭接點 58"/>
            <p:cNvCxnSpPr>
              <a:stCxn id="46" idx="3"/>
              <a:endCxn id="77" idx="1"/>
            </p:cNvCxnSpPr>
            <p:nvPr/>
          </p:nvCxnSpPr>
          <p:spPr>
            <a:xfrm flipV="1">
              <a:off x="3734164" y="5755783"/>
              <a:ext cx="669786" cy="17297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4" name="直線單箭頭接點 59"/>
            <p:cNvCxnSpPr>
              <a:stCxn id="44" idx="3"/>
              <a:endCxn id="56" idx="1"/>
            </p:cNvCxnSpPr>
            <p:nvPr/>
          </p:nvCxnSpPr>
          <p:spPr>
            <a:xfrm flipV="1">
              <a:off x="3732458" y="5583123"/>
              <a:ext cx="673198" cy="51861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5" name="直線單箭頭接點 60"/>
            <p:cNvCxnSpPr>
              <a:stCxn id="79" idx="3"/>
              <a:endCxn id="23" idx="1"/>
            </p:cNvCxnSpPr>
            <p:nvPr/>
          </p:nvCxnSpPr>
          <p:spPr>
            <a:xfrm flipV="1">
              <a:off x="1716233" y="3514660"/>
              <a:ext cx="345638" cy="27117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6" name="直線單箭頭接點 61"/>
            <p:cNvCxnSpPr>
              <a:stCxn id="13" idx="3"/>
              <a:endCxn id="24" idx="1"/>
            </p:cNvCxnSpPr>
            <p:nvPr/>
          </p:nvCxnSpPr>
          <p:spPr>
            <a:xfrm>
              <a:off x="1716233" y="4563447"/>
              <a:ext cx="345638" cy="16094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7" name="直線單箭頭接點 62"/>
            <p:cNvCxnSpPr>
              <a:stCxn id="16" idx="3"/>
              <a:endCxn id="24" idx="1"/>
            </p:cNvCxnSpPr>
            <p:nvPr/>
          </p:nvCxnSpPr>
          <p:spPr>
            <a:xfrm flipV="1">
              <a:off x="1716233" y="4724395"/>
              <a:ext cx="345638" cy="116687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8" name="直線單箭頭接點 63"/>
            <p:cNvCxnSpPr>
              <a:stCxn id="14" idx="3"/>
              <a:endCxn id="25" idx="1"/>
            </p:cNvCxnSpPr>
            <p:nvPr/>
          </p:nvCxnSpPr>
          <p:spPr>
            <a:xfrm>
              <a:off x="1716233" y="5305744"/>
              <a:ext cx="345638" cy="68599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9" name="文字方塊 64"/>
            <p:cNvSpPr txBox="1"/>
            <p:nvPr/>
          </p:nvSpPr>
          <p:spPr>
            <a:xfrm>
              <a:off x="3847670" y="3077324"/>
              <a:ext cx="979310" cy="276999"/>
            </a:xfrm>
            <a:prstGeom prst="rect">
              <a:avLst/>
            </a:prstGeom>
            <a:noFill/>
          </p:spPr>
          <p:txBody>
            <a:bodyPr wrap="square" rtlCol="0">
              <a:spAutoFit/>
            </a:bodyPr>
            <a:lstStyle/>
            <a:p>
              <a:r>
                <a:rPr lang="en-US" altLang="zh-TW" sz="1200" dirty="0">
                  <a:latin typeface="Calibri" pitchFamily="34" charset="0"/>
                  <a:cs typeface="Calibri" pitchFamily="34" charset="0"/>
                </a:rPr>
                <a:t>Sort/Copy</a:t>
              </a:r>
              <a:endParaRPr lang="zh-TW" altLang="en-US" sz="1200" dirty="0">
                <a:latin typeface="Calibri" pitchFamily="34" charset="0"/>
                <a:cs typeface="Calibri" pitchFamily="34" charset="0"/>
              </a:endParaRPr>
            </a:p>
          </p:txBody>
        </p:sp>
        <p:sp>
          <p:nvSpPr>
            <p:cNvPr id="70" name="文字方塊 65"/>
            <p:cNvSpPr txBox="1"/>
            <p:nvPr/>
          </p:nvSpPr>
          <p:spPr>
            <a:xfrm>
              <a:off x="4654159" y="3480569"/>
              <a:ext cx="748883" cy="276999"/>
            </a:xfrm>
            <a:prstGeom prst="rect">
              <a:avLst/>
            </a:prstGeom>
            <a:noFill/>
          </p:spPr>
          <p:txBody>
            <a:bodyPr wrap="square" rtlCol="0">
              <a:spAutoFit/>
            </a:bodyPr>
            <a:lstStyle/>
            <a:p>
              <a:r>
                <a:rPr lang="en-US" altLang="zh-TW" sz="1200" dirty="0">
                  <a:latin typeface="Calibri" pitchFamily="34" charset="0"/>
                  <a:cs typeface="Calibri" pitchFamily="34" charset="0"/>
                </a:rPr>
                <a:t>Merge</a:t>
              </a:r>
              <a:endParaRPr lang="zh-TW" altLang="en-US" sz="1200" dirty="0">
                <a:latin typeface="Calibri" pitchFamily="34" charset="0"/>
                <a:cs typeface="Calibri" pitchFamily="34" charset="0"/>
              </a:endParaRPr>
            </a:p>
          </p:txBody>
        </p:sp>
        <p:sp>
          <p:nvSpPr>
            <p:cNvPr id="71" name="文字方塊 66"/>
            <p:cNvSpPr txBox="1"/>
            <p:nvPr/>
          </p:nvSpPr>
          <p:spPr>
            <a:xfrm>
              <a:off x="7162427" y="3078253"/>
              <a:ext cx="864096" cy="338554"/>
            </a:xfrm>
            <a:prstGeom prst="rect">
              <a:avLst/>
            </a:prstGeom>
            <a:noFill/>
          </p:spPr>
          <p:txBody>
            <a:bodyPr wrap="square" rtlCol="0">
              <a:spAutoFit/>
            </a:bodyPr>
            <a:lstStyle/>
            <a:p>
              <a:pPr algn="ctr"/>
              <a:r>
                <a:rPr lang="en-US" altLang="zh-TW" sz="1600" dirty="0">
                  <a:latin typeface="Calibri" pitchFamily="34" charset="0"/>
                  <a:cs typeface="Calibri" pitchFamily="34" charset="0"/>
                </a:rPr>
                <a:t>Output</a:t>
              </a:r>
              <a:endParaRPr lang="zh-TW" altLang="en-US" sz="1600" dirty="0">
                <a:latin typeface="Calibri" pitchFamily="34" charset="0"/>
                <a:cs typeface="Calibri" pitchFamily="34" charset="0"/>
              </a:endParaRPr>
            </a:p>
          </p:txBody>
        </p:sp>
        <p:cxnSp>
          <p:nvCxnSpPr>
            <p:cNvPr id="72" name="直線單箭頭接點 112"/>
            <p:cNvCxnSpPr/>
            <p:nvPr/>
          </p:nvCxnSpPr>
          <p:spPr>
            <a:xfrm>
              <a:off x="4942191" y="5395381"/>
              <a:ext cx="115213" cy="7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3" name="Rectangle 20"/>
            <p:cNvSpPr>
              <a:spLocks noChangeArrowheads="1"/>
            </p:cNvSpPr>
            <p:nvPr/>
          </p:nvSpPr>
          <p:spPr bwMode="auto">
            <a:xfrm>
              <a:off x="3195922" y="4340138"/>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Tropical 1</a:t>
              </a:r>
              <a:endParaRPr lang="zh-TW" altLang="en-US" sz="900" dirty="0"/>
            </a:p>
          </p:txBody>
        </p:sp>
        <p:sp>
          <p:nvSpPr>
            <p:cNvPr id="74" name="Rectangle 20"/>
            <p:cNvSpPr>
              <a:spLocks noChangeArrowheads="1"/>
            </p:cNvSpPr>
            <p:nvPr/>
          </p:nvSpPr>
          <p:spPr bwMode="auto">
            <a:xfrm>
              <a:off x="3191818" y="3653229"/>
              <a:ext cx="536536" cy="172978"/>
            </a:xfrm>
            <a:prstGeom prst="rect">
              <a:avLst/>
            </a:prstGeom>
            <a:solidFill>
              <a:srgbClr val="FFFFFF"/>
            </a:solidFill>
            <a:ln w="9525" algn="ctr">
              <a:solidFill>
                <a:srgbClr val="000000"/>
              </a:solidFill>
              <a:miter lim="800000"/>
              <a:headEnd/>
              <a:tailEnd/>
            </a:ln>
            <a:effectLst/>
          </p:spPr>
          <p:txBody>
            <a:bodyPr vert="horz" wrap="square" lIns="9144" tIns="9144" rIns="9144" bIns="9144" numCol="1" anchor="ctr" anchorCtr="1" compatLnSpc="1">
              <a:prstTxWarp prst="textNoShape">
                <a:avLst/>
              </a:prstTxWarp>
            </a:bodyPr>
            <a:lstStyle/>
            <a:p>
              <a:r>
                <a:rPr lang="en-US" altLang="zh-TW" sz="900" dirty="0"/>
                <a:t>Hangs 1</a:t>
              </a:r>
              <a:endParaRPr lang="zh-TW" altLang="en-US" sz="900" dirty="0"/>
            </a:p>
          </p:txBody>
        </p:sp>
        <p:cxnSp>
          <p:nvCxnSpPr>
            <p:cNvPr id="75" name="直線單箭頭接點 55"/>
            <p:cNvCxnSpPr>
              <a:endCxn id="53" idx="1"/>
            </p:cNvCxnSpPr>
            <p:nvPr/>
          </p:nvCxnSpPr>
          <p:spPr>
            <a:xfrm flipV="1">
              <a:off x="3746467" y="4373548"/>
              <a:ext cx="659189" cy="5308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6" name="直線單箭頭接點 55"/>
            <p:cNvCxnSpPr>
              <a:endCxn id="78" idx="1"/>
            </p:cNvCxnSpPr>
            <p:nvPr/>
          </p:nvCxnSpPr>
          <p:spPr>
            <a:xfrm>
              <a:off x="3745570" y="3743257"/>
              <a:ext cx="658380" cy="131716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7" name="Rectangle 20"/>
            <p:cNvSpPr>
              <a:spLocks noChangeArrowheads="1"/>
            </p:cNvSpPr>
            <p:nvPr/>
          </p:nvSpPr>
          <p:spPr bwMode="auto">
            <a:xfrm>
              <a:off x="4403950" y="5669293"/>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Fresh 1</a:t>
              </a:r>
              <a:endParaRPr lang="zh-TW" altLang="en-US" sz="900" dirty="0"/>
            </a:p>
          </p:txBody>
        </p:sp>
        <p:sp>
          <p:nvSpPr>
            <p:cNvPr id="78" name="Rectangle 20"/>
            <p:cNvSpPr>
              <a:spLocks noChangeArrowheads="1"/>
            </p:cNvSpPr>
            <p:nvPr/>
          </p:nvSpPr>
          <p:spPr bwMode="auto">
            <a:xfrm>
              <a:off x="4403950" y="4973933"/>
              <a:ext cx="536536" cy="172978"/>
            </a:xfrm>
            <a:prstGeom prst="rect">
              <a:avLst/>
            </a:prstGeom>
            <a:solidFill>
              <a:srgbClr val="FFFFFF"/>
            </a:solidFill>
            <a:ln w="9525" algn="ctr">
              <a:solidFill>
                <a:srgbClr val="000000"/>
              </a:solidFill>
              <a:miter lim="800000"/>
              <a:headEnd/>
              <a:tailEnd/>
            </a:ln>
            <a:effectLst/>
          </p:spPr>
          <p:txBody>
            <a:bodyPr vert="horz" wrap="square" lIns="9144" tIns="0" rIns="0" bIns="0" numCol="1" anchor="ctr" anchorCtr="1" compatLnSpc="1">
              <a:prstTxWarp prst="textNoShape">
                <a:avLst/>
              </a:prstTxWarp>
            </a:bodyPr>
            <a:lstStyle/>
            <a:p>
              <a:r>
                <a:rPr lang="en-US" altLang="zh-TW" sz="900" dirty="0"/>
                <a:t>Hangs 1</a:t>
              </a:r>
              <a:endParaRPr lang="zh-TW" altLang="en-US" sz="900" dirty="0"/>
            </a:p>
          </p:txBody>
        </p:sp>
        <p:sp>
          <p:nvSpPr>
            <p:cNvPr id="79" name="文字方塊 6"/>
            <p:cNvSpPr txBox="1"/>
            <p:nvPr/>
          </p:nvSpPr>
          <p:spPr>
            <a:xfrm>
              <a:off x="909743" y="3485757"/>
              <a:ext cx="806490" cy="600164"/>
            </a:xfrm>
            <a:prstGeom prst="rect">
              <a:avLst/>
            </a:prstGeom>
            <a:noFill/>
          </p:spPr>
          <p:txBody>
            <a:bodyPr wrap="square" rtlCol="0">
              <a:spAutoFit/>
            </a:bodyPr>
            <a:lstStyle/>
            <a:p>
              <a:pPr algn="ctr"/>
              <a:r>
                <a:rPr lang="en-US" altLang="zh-TW" sz="1100" dirty="0">
                  <a:latin typeface="Calibri" pitchFamily="34" charset="0"/>
                  <a:cs typeface="Calibri" pitchFamily="34" charset="0"/>
                </a:rPr>
                <a:t>Green Fruit Hangs</a:t>
              </a:r>
              <a:endParaRPr lang="zh-TW" altLang="en-US" sz="1100" dirty="0">
                <a:latin typeface="Calibri" pitchFamily="34" charset="0"/>
                <a:cs typeface="Calibri" pitchFamily="34" charset="0"/>
              </a:endParaRPr>
            </a:p>
          </p:txBody>
        </p:sp>
      </p:grpSp>
    </p:spTree>
    <p:extLst>
      <p:ext uri="{BB962C8B-B14F-4D97-AF65-F5344CB8AC3E}">
        <p14:creationId xmlns:p14="http://schemas.microsoft.com/office/powerpoint/2010/main" val="42538979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Cluster operation on MapReduce</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32</a:t>
            </a:fld>
            <a:endParaRPr lang="en-GB"/>
          </a:p>
        </p:txBody>
      </p:sp>
      <p:sp>
        <p:nvSpPr>
          <p:cNvPr id="8" name="Content Placeholder 7"/>
          <p:cNvSpPr>
            <a:spLocks noGrp="1"/>
          </p:cNvSpPr>
          <p:nvPr>
            <p:ph idx="1"/>
          </p:nvPr>
        </p:nvSpPr>
        <p:spPr/>
        <p:txBody>
          <a:bodyPr>
            <a:normAutofit fontScale="77500" lnSpcReduction="20000"/>
          </a:bodyPr>
          <a:lstStyle/>
          <a:p>
            <a:pPr marL="0" indent="0">
              <a:buNone/>
            </a:pPr>
            <a:r>
              <a:rPr lang="en-US" dirty="0"/>
              <a:t>For Map machine</a:t>
            </a:r>
          </a:p>
          <a:p>
            <a:pPr lvl="0"/>
            <a:r>
              <a:rPr lang="en-US" dirty="0"/>
              <a:t>Read content and prepares data from assigned portion of input data</a:t>
            </a:r>
          </a:p>
          <a:p>
            <a:pPr lvl="0"/>
            <a:r>
              <a:rPr lang="en-US" dirty="0"/>
              <a:t>Feed data into Map function and saves result to local disk</a:t>
            </a:r>
          </a:p>
          <a:p>
            <a:pPr lvl="0"/>
            <a:r>
              <a:rPr lang="en-US" dirty="0"/>
              <a:t>Notifies </a:t>
            </a:r>
            <a:r>
              <a:rPr lang="en-US" b="1" dirty="0"/>
              <a:t>Master</a:t>
            </a:r>
            <a:r>
              <a:rPr lang="en-US" dirty="0"/>
              <a:t> about (partially) completed work</a:t>
            </a:r>
          </a:p>
          <a:p>
            <a:endParaRPr lang="en-US" dirty="0"/>
          </a:p>
          <a:p>
            <a:pPr marL="0" indent="0">
              <a:buNone/>
            </a:pPr>
            <a:r>
              <a:rPr lang="en-US" dirty="0"/>
              <a:t>For Reduce machine</a:t>
            </a:r>
          </a:p>
          <a:p>
            <a:pPr lvl="0"/>
            <a:r>
              <a:rPr lang="en-US" dirty="0"/>
              <a:t>Receive notification from Master about (partially) completed Map work</a:t>
            </a:r>
          </a:p>
          <a:p>
            <a:pPr lvl="0"/>
            <a:r>
              <a:rPr lang="en-US" dirty="0"/>
              <a:t>Retrieve intermediate data from Map machine via remote read</a:t>
            </a:r>
          </a:p>
          <a:p>
            <a:pPr lvl="0"/>
            <a:r>
              <a:rPr lang="en-US" dirty="0"/>
              <a:t>Sorts intermediate data by key (e.g. by key word)</a:t>
            </a:r>
          </a:p>
          <a:p>
            <a:pPr lvl="0"/>
            <a:r>
              <a:rPr lang="en-US" dirty="0"/>
              <a:t>Iterate over intermediate data for each unique key and sends corresponding set through Reduce function</a:t>
            </a:r>
          </a:p>
          <a:p>
            <a:pPr lvl="0"/>
            <a:r>
              <a:rPr lang="en-US" dirty="0"/>
              <a:t>Add result to final output file or dataset and write it to HDFS storage. </a:t>
            </a:r>
          </a:p>
          <a:p>
            <a:endParaRPr lang="en-US" dirty="0"/>
          </a:p>
        </p:txBody>
      </p:sp>
    </p:spTree>
    <p:extLst>
      <p:ext uri="{BB962C8B-B14F-4D97-AF65-F5344CB8AC3E}">
        <p14:creationId xmlns:p14="http://schemas.microsoft.com/office/powerpoint/2010/main" val="2521002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1F9ED-CB4D-407D-A127-ADAB7EF95DDC}"/>
              </a:ext>
            </a:extLst>
          </p:cNvPr>
          <p:cNvSpPr>
            <a:spLocks noGrp="1"/>
          </p:cNvSpPr>
          <p:nvPr>
            <p:ph type="title"/>
          </p:nvPr>
        </p:nvSpPr>
        <p:spPr/>
        <p:txBody>
          <a:bodyPr/>
          <a:lstStyle/>
          <a:p>
            <a:r>
              <a:rPr lang="en-US" dirty="0"/>
              <a:t>MapReduce and Hadoop</a:t>
            </a:r>
          </a:p>
        </p:txBody>
      </p:sp>
      <p:sp>
        <p:nvSpPr>
          <p:cNvPr id="3" name="Content Placeholder 2">
            <a:extLst>
              <a:ext uri="{FF2B5EF4-FFF2-40B4-BE49-F238E27FC236}">
                <a16:creationId xmlns:a16="http://schemas.microsoft.com/office/drawing/2014/main" id="{2D95D47E-52F9-4E69-8163-537B09C96383}"/>
              </a:ext>
            </a:extLst>
          </p:cNvPr>
          <p:cNvSpPr>
            <a:spLocks noGrp="1"/>
          </p:cNvSpPr>
          <p:nvPr>
            <p:ph idx="1"/>
          </p:nvPr>
        </p:nvSpPr>
        <p:spPr/>
        <p:txBody>
          <a:bodyPr/>
          <a:lstStyle/>
          <a:p>
            <a:r>
              <a:rPr lang="en-US" dirty="0"/>
              <a:t>Java based</a:t>
            </a:r>
          </a:p>
          <a:p>
            <a:endParaRPr lang="en-US" dirty="0"/>
          </a:p>
          <a:p>
            <a:r>
              <a:rPr lang="en-US" dirty="0"/>
              <a:t>Designed for scalability </a:t>
            </a:r>
          </a:p>
          <a:p>
            <a:pPr lvl="1"/>
            <a:r>
              <a:rPr lang="en-US" dirty="0"/>
              <a:t>Up to TB data: distributed, not-consistent</a:t>
            </a:r>
          </a:p>
          <a:p>
            <a:endParaRPr lang="en-US" dirty="0"/>
          </a:p>
          <a:p>
            <a:r>
              <a:rPr lang="en-US" dirty="0"/>
              <a:t>And not for speed</a:t>
            </a:r>
          </a:p>
          <a:p>
            <a:pPr lvl="1"/>
            <a:r>
              <a:rPr lang="en-US" dirty="0"/>
              <a:t>Even simple data query task will take seconds</a:t>
            </a:r>
          </a:p>
        </p:txBody>
      </p:sp>
      <p:sp>
        <p:nvSpPr>
          <p:cNvPr id="4" name="Date Placeholder 3">
            <a:extLst>
              <a:ext uri="{FF2B5EF4-FFF2-40B4-BE49-F238E27FC236}">
                <a16:creationId xmlns:a16="http://schemas.microsoft.com/office/drawing/2014/main" id="{355D38CD-B5B7-4993-925C-81B1C6482445}"/>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740CCF43-A51A-4423-B40B-41AC05104900}"/>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B0ADF7CD-A907-411D-95C9-DF603B0F458C}"/>
              </a:ext>
            </a:extLst>
          </p:cNvPr>
          <p:cNvSpPr>
            <a:spLocks noGrp="1"/>
          </p:cNvSpPr>
          <p:nvPr>
            <p:ph type="sldNum" sz="quarter" idx="12"/>
          </p:nvPr>
        </p:nvSpPr>
        <p:spPr/>
        <p:txBody>
          <a:bodyPr/>
          <a:lstStyle/>
          <a:p>
            <a:fld id="{5444D61A-D5EF-4AD7-8CFF-82B00AE13C42}" type="slidenum">
              <a:rPr lang="en-GB" smtClean="0"/>
              <a:pPr/>
              <a:t>33</a:t>
            </a:fld>
            <a:endParaRPr lang="en-GB"/>
          </a:p>
        </p:txBody>
      </p:sp>
    </p:spTree>
    <p:extLst>
      <p:ext uri="{BB962C8B-B14F-4D97-AF65-F5344CB8AC3E}">
        <p14:creationId xmlns:p14="http://schemas.microsoft.com/office/powerpoint/2010/main" val="21147817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Apache Hadoop (Release 2.2+)</a:t>
            </a:r>
            <a:endParaRPr lang="en-GB" dirty="0"/>
          </a:p>
        </p:txBody>
      </p:sp>
      <p:sp>
        <p:nvSpPr>
          <p:cNvPr id="3" name="Content Placeholder 2"/>
          <p:cNvSpPr>
            <a:spLocks noGrp="1"/>
          </p:cNvSpPr>
          <p:nvPr>
            <p:ph idx="1"/>
          </p:nvPr>
        </p:nvSpPr>
        <p:spPr>
          <a:xfrm>
            <a:off x="4185490" y="1271417"/>
            <a:ext cx="4824365" cy="5040560"/>
          </a:xfrm>
        </p:spPr>
        <p:txBody>
          <a:bodyPr>
            <a:normAutofit fontScale="47500" lnSpcReduction="20000"/>
          </a:bodyPr>
          <a:lstStyle/>
          <a:p>
            <a:pPr marL="0" lvl="0" indent="0">
              <a:buNone/>
            </a:pPr>
            <a:r>
              <a:rPr lang="en-US" dirty="0"/>
              <a:t>Other Hadoop-related projects at Apache include:</a:t>
            </a:r>
          </a:p>
          <a:p>
            <a:pPr marL="180000" lvl="0" indent="-180000"/>
            <a:r>
              <a:rPr lang="en-US" b="1" dirty="0"/>
              <a:t>Hive:</a:t>
            </a:r>
            <a:r>
              <a:rPr lang="en-US" dirty="0"/>
              <a:t> A data warehouse system that provides data aggregation and querying.</a:t>
            </a:r>
          </a:p>
          <a:p>
            <a:pPr marL="180000" lvl="0" indent="-180000"/>
            <a:r>
              <a:rPr lang="en-US" b="1" dirty="0"/>
              <a:t>Pig:</a:t>
            </a:r>
            <a:r>
              <a:rPr lang="en-US" dirty="0"/>
              <a:t> A high-level data-flow language and execution framework for parallel computation.</a:t>
            </a:r>
          </a:p>
          <a:p>
            <a:pPr marL="180000" lvl="0" indent="-180000"/>
            <a:r>
              <a:rPr lang="en-US" b="1" dirty="0"/>
              <a:t>HBase:</a:t>
            </a:r>
            <a:r>
              <a:rPr lang="en-US" dirty="0"/>
              <a:t> A distributed column oriented database that supports structured data storage for large tables</a:t>
            </a:r>
          </a:p>
          <a:p>
            <a:pPr marL="180000" lvl="0" indent="-180000"/>
            <a:r>
              <a:rPr lang="en-US" b="1" dirty="0"/>
              <a:t>Cassandra:</a:t>
            </a:r>
            <a:r>
              <a:rPr lang="en-US" dirty="0"/>
              <a:t> A scalable multi-master database protected against hardware failure</a:t>
            </a:r>
          </a:p>
          <a:p>
            <a:pPr marL="180000" indent="-180000"/>
            <a:r>
              <a:rPr lang="en-US" b="1" dirty="0" err="1"/>
              <a:t>Tez</a:t>
            </a:r>
            <a:r>
              <a:rPr lang="en-US" b="1" dirty="0"/>
              <a:t>:</a:t>
            </a:r>
            <a:r>
              <a:rPr lang="en-US" dirty="0"/>
              <a:t> A generalized data-flow programming framework, built on Hadoop YARN, which provides a powerful and flexible engine to execute an arbitrary DAG of tasks to process data for both batch and interactive use-</a:t>
            </a:r>
            <a:r>
              <a:rPr lang="en-US" dirty="0" err="1"/>
              <a:t>cases.ooKeeper</a:t>
            </a:r>
            <a:r>
              <a:rPr lang="en-US" dirty="0"/>
              <a:t>: A scalable coordination service for distributed applications.</a:t>
            </a:r>
          </a:p>
          <a:p>
            <a:pPr marL="180000" lvl="0" indent="-180000"/>
            <a:r>
              <a:rPr lang="en-US" b="1" dirty="0"/>
              <a:t>Spark:</a:t>
            </a:r>
            <a:r>
              <a:rPr lang="en-US" dirty="0"/>
              <a:t> A fast and general compute engine for Hadoop data. Spark provides a simple and expressive programming model that supports a wide range of applications, including ETL, machine learning, stream processing, and graph computation.</a:t>
            </a:r>
          </a:p>
          <a:p>
            <a:pPr marL="180000" lvl="0" indent="-180000"/>
            <a:r>
              <a:rPr lang="en-US" b="1" dirty="0"/>
              <a:t>Mahout:</a:t>
            </a:r>
            <a:r>
              <a:rPr lang="en-US" dirty="0"/>
              <a:t> A scalable machine learning and data mining library.</a:t>
            </a:r>
          </a:p>
          <a:p>
            <a:pPr marL="180000" lvl="0" indent="-180000"/>
            <a:r>
              <a:rPr lang="en-US" b="1" dirty="0"/>
              <a:t>Avro:</a:t>
            </a:r>
            <a:r>
              <a:rPr lang="en-US" dirty="0"/>
              <a:t> A data serialization system that supports rich data structures</a:t>
            </a:r>
          </a:p>
          <a:p>
            <a:pPr marL="180000" lvl="0" indent="-180000"/>
            <a:r>
              <a:rPr lang="en-US" b="1" dirty="0" err="1"/>
              <a:t>Chukwa</a:t>
            </a:r>
            <a:r>
              <a:rPr lang="en-US" b="1" dirty="0"/>
              <a:t>:</a:t>
            </a:r>
            <a:r>
              <a:rPr lang="en-US" dirty="0"/>
              <a:t> A data collection system for managing large distributed systems.</a:t>
            </a:r>
          </a:p>
          <a:p>
            <a:pPr marL="180000" lvl="0" indent="-180000"/>
            <a:r>
              <a:rPr lang="en-US" b="1" dirty="0"/>
              <a:t>Ambari:</a:t>
            </a:r>
            <a:r>
              <a:rPr lang="en-US" dirty="0"/>
              <a:t> A web-based tool for provisioning, managing, and monitoring Apache Hadoop clusters</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34</a:t>
            </a:fld>
            <a:endParaRPr lang="en-GB"/>
          </a:p>
        </p:txBody>
      </p:sp>
      <p:sp>
        <p:nvSpPr>
          <p:cNvPr id="8" name="Content Placeholder 2"/>
          <p:cNvSpPr txBox="1">
            <a:spLocks/>
          </p:cNvSpPr>
          <p:nvPr/>
        </p:nvSpPr>
        <p:spPr>
          <a:xfrm>
            <a:off x="177230" y="3681029"/>
            <a:ext cx="3782702" cy="279977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200" dirty="0"/>
              <a:t>Apache Hadoop software stack includes the following main modules:</a:t>
            </a:r>
          </a:p>
          <a:p>
            <a:pPr marL="180000" lvl="0" indent="-180000">
              <a:spcBef>
                <a:spcPts val="300"/>
              </a:spcBef>
            </a:pPr>
            <a:r>
              <a:rPr lang="en-US" sz="1200" b="1" dirty="0"/>
              <a:t>Hadoop Common</a:t>
            </a:r>
            <a:r>
              <a:rPr lang="en-US" sz="1200" dirty="0"/>
              <a:t>: The common utilities that support the other Hadoop modules and includes utilities and drivers to support different computer cluster and language platforms.</a:t>
            </a:r>
          </a:p>
          <a:p>
            <a:pPr marL="180000" indent="-180000">
              <a:spcBef>
                <a:spcPts val="300"/>
              </a:spcBef>
            </a:pPr>
            <a:r>
              <a:rPr lang="en-US" sz="1200" b="1" dirty="0"/>
              <a:t>HDFS</a:t>
            </a:r>
            <a:r>
              <a:rPr lang="en-US" sz="1200" dirty="0"/>
              <a:t>: Hadoop Distributed File System optimized for large scale storage and processing of data on commodity hardware</a:t>
            </a:r>
          </a:p>
          <a:p>
            <a:pPr marL="180000" lvl="0" indent="-180000">
              <a:spcBef>
                <a:spcPts val="300"/>
              </a:spcBef>
            </a:pPr>
            <a:r>
              <a:rPr lang="en-US" sz="1200" b="1" dirty="0"/>
              <a:t>Hadoop YARN:</a:t>
            </a:r>
            <a:r>
              <a:rPr lang="en-US" sz="1200" dirty="0"/>
              <a:t> A framework for job scheduling and cluster resource management.</a:t>
            </a:r>
          </a:p>
          <a:p>
            <a:pPr marL="180000" lvl="0" indent="-180000">
              <a:spcBef>
                <a:spcPts val="300"/>
              </a:spcBef>
            </a:pPr>
            <a:r>
              <a:rPr lang="en-US" sz="1200" b="1" dirty="0"/>
              <a:t>Hadoop </a:t>
            </a:r>
            <a:r>
              <a:rPr lang="en-US" sz="1200" b="1" dirty="0" err="1"/>
              <a:t>MapReduce</a:t>
            </a:r>
            <a:r>
              <a:rPr lang="en-US" sz="1200" b="1" dirty="0"/>
              <a:t>:</a:t>
            </a:r>
            <a:r>
              <a:rPr lang="en-US" sz="1200" dirty="0"/>
              <a:t> A YARN-based system for parallel processing of large data sets.</a:t>
            </a:r>
          </a:p>
        </p:txBody>
      </p:sp>
      <p:grpSp>
        <p:nvGrpSpPr>
          <p:cNvPr id="20" name="Group 19"/>
          <p:cNvGrpSpPr>
            <a:grpSpLocks noChangeAspect="1"/>
          </p:cNvGrpSpPr>
          <p:nvPr/>
        </p:nvGrpSpPr>
        <p:grpSpPr>
          <a:xfrm>
            <a:off x="148026" y="1349840"/>
            <a:ext cx="3811906" cy="2072696"/>
            <a:chOff x="3604257" y="2761437"/>
            <a:chExt cx="5082542" cy="2763596"/>
          </a:xfrm>
        </p:grpSpPr>
        <p:sp>
          <p:nvSpPr>
            <p:cNvPr id="21" name="Rectangle 20"/>
            <p:cNvSpPr/>
            <p:nvPr/>
          </p:nvSpPr>
          <p:spPr>
            <a:xfrm>
              <a:off x="5886613" y="4287991"/>
              <a:ext cx="2772308" cy="562264"/>
            </a:xfrm>
            <a:prstGeom prst="rect">
              <a:avLst/>
            </a:prstGeom>
            <a:solidFill>
              <a:srgbClr val="C3D69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mj-lt"/>
                </a:rPr>
                <a:t>YARN</a:t>
              </a:r>
              <a:endParaRPr lang="en-GB" sz="1100" dirty="0">
                <a:solidFill>
                  <a:schemeClr val="tx1"/>
                </a:solidFill>
                <a:latin typeface="+mj-lt"/>
              </a:endParaRPr>
            </a:p>
          </p:txBody>
        </p:sp>
        <p:sp>
          <p:nvSpPr>
            <p:cNvPr id="22" name="Rectangle 21"/>
            <p:cNvSpPr/>
            <p:nvPr/>
          </p:nvSpPr>
          <p:spPr>
            <a:xfrm>
              <a:off x="6480211" y="3590435"/>
              <a:ext cx="2165847" cy="587360"/>
            </a:xfrm>
            <a:prstGeom prst="rect">
              <a:avLst/>
            </a:prstGeom>
            <a:solidFill>
              <a:srgbClr val="FAC09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mj-lt"/>
                </a:rPr>
                <a:t>MapReduce</a:t>
              </a:r>
              <a:endParaRPr lang="en-GB" sz="1100" dirty="0">
                <a:solidFill>
                  <a:schemeClr val="tx1"/>
                </a:solidFill>
                <a:latin typeface="+mj-lt"/>
              </a:endParaRPr>
            </a:p>
          </p:txBody>
        </p:sp>
        <p:sp>
          <p:nvSpPr>
            <p:cNvPr id="23" name="Rectangle 22"/>
            <p:cNvSpPr/>
            <p:nvPr/>
          </p:nvSpPr>
          <p:spPr>
            <a:xfrm>
              <a:off x="5121834" y="4977173"/>
              <a:ext cx="3564965" cy="54006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mj-lt"/>
                </a:rPr>
                <a:t>HDFS</a:t>
              </a:r>
              <a:endParaRPr lang="en-GB" sz="1100" dirty="0">
                <a:solidFill>
                  <a:schemeClr val="tx1"/>
                </a:solidFill>
                <a:latin typeface="+mj-lt"/>
              </a:endParaRPr>
            </a:p>
          </p:txBody>
        </p:sp>
        <p:sp>
          <p:nvSpPr>
            <p:cNvPr id="24" name="Rectangle 23"/>
            <p:cNvSpPr/>
            <p:nvPr/>
          </p:nvSpPr>
          <p:spPr>
            <a:xfrm>
              <a:off x="6480211" y="2761438"/>
              <a:ext cx="612069" cy="702079"/>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mj-lt"/>
                </a:rPr>
                <a:t>Pig</a:t>
              </a:r>
              <a:endParaRPr lang="en-GB" sz="1100" dirty="0">
                <a:solidFill>
                  <a:schemeClr val="tx1"/>
                </a:solidFill>
                <a:latin typeface="+mj-lt"/>
              </a:endParaRPr>
            </a:p>
          </p:txBody>
        </p:sp>
        <p:sp>
          <p:nvSpPr>
            <p:cNvPr id="25" name="Rectangle 24"/>
            <p:cNvSpPr/>
            <p:nvPr/>
          </p:nvSpPr>
          <p:spPr>
            <a:xfrm>
              <a:off x="7253231" y="2774020"/>
              <a:ext cx="619805" cy="702079"/>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mj-lt"/>
                </a:rPr>
                <a:t>Hive</a:t>
              </a:r>
              <a:endParaRPr lang="en-GB" sz="1100" dirty="0">
                <a:solidFill>
                  <a:schemeClr val="tx1"/>
                </a:solidFill>
                <a:latin typeface="+mj-lt"/>
              </a:endParaRPr>
            </a:p>
          </p:txBody>
        </p:sp>
        <p:sp>
          <p:nvSpPr>
            <p:cNvPr id="26" name="Rectangle 25"/>
            <p:cNvSpPr/>
            <p:nvPr/>
          </p:nvSpPr>
          <p:spPr>
            <a:xfrm>
              <a:off x="8033989" y="2765008"/>
              <a:ext cx="612069" cy="702079"/>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a:solidFill>
                    <a:schemeClr val="tx1"/>
                  </a:solidFill>
                  <a:latin typeface="+mj-lt"/>
                </a:rPr>
                <a:t>Tez</a:t>
              </a:r>
              <a:endParaRPr lang="en-GB" sz="1100" dirty="0">
                <a:solidFill>
                  <a:schemeClr val="tx1"/>
                </a:solidFill>
                <a:latin typeface="+mj-lt"/>
              </a:endParaRPr>
            </a:p>
          </p:txBody>
        </p:sp>
        <p:sp>
          <p:nvSpPr>
            <p:cNvPr id="27" name="Rectangle 26"/>
            <p:cNvSpPr/>
            <p:nvPr/>
          </p:nvSpPr>
          <p:spPr>
            <a:xfrm rot="16200000">
              <a:off x="3305449" y="3844653"/>
              <a:ext cx="2743209" cy="60194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mj-lt"/>
                </a:rPr>
                <a:t>Zookeeper</a:t>
              </a:r>
              <a:endParaRPr lang="en-GB" sz="1100" dirty="0">
                <a:solidFill>
                  <a:schemeClr val="tx1"/>
                </a:solidFill>
                <a:latin typeface="+mj-lt"/>
              </a:endParaRPr>
            </a:p>
          </p:txBody>
        </p:sp>
        <p:sp>
          <p:nvSpPr>
            <p:cNvPr id="28" name="Rectangle 27"/>
            <p:cNvSpPr/>
            <p:nvPr/>
          </p:nvSpPr>
          <p:spPr>
            <a:xfrm rot="16200000">
              <a:off x="2535654" y="3854486"/>
              <a:ext cx="2739150" cy="601943"/>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a:solidFill>
                    <a:schemeClr val="tx1"/>
                  </a:solidFill>
                  <a:latin typeface="+mj-lt"/>
                </a:rPr>
                <a:t>Ambari</a:t>
              </a:r>
              <a:endParaRPr lang="en-GB" sz="1100" dirty="0">
                <a:solidFill>
                  <a:schemeClr val="tx1"/>
                </a:solidFill>
                <a:latin typeface="+mj-lt"/>
              </a:endParaRPr>
            </a:p>
          </p:txBody>
        </p:sp>
        <p:sp>
          <p:nvSpPr>
            <p:cNvPr id="29" name="Rectangle 28"/>
            <p:cNvSpPr/>
            <p:nvPr/>
          </p:nvSpPr>
          <p:spPr>
            <a:xfrm rot="16200000">
              <a:off x="4399111" y="3507235"/>
              <a:ext cx="2076229" cy="609809"/>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a:solidFill>
                    <a:schemeClr val="tx1"/>
                  </a:solidFill>
                  <a:latin typeface="+mj-lt"/>
                </a:rPr>
                <a:t>HBase</a:t>
              </a:r>
              <a:endParaRPr lang="en-GB" sz="1100" dirty="0">
                <a:solidFill>
                  <a:schemeClr val="tx1"/>
                </a:solidFill>
                <a:latin typeface="+mj-lt"/>
              </a:endParaRPr>
            </a:p>
          </p:txBody>
        </p:sp>
        <p:sp>
          <p:nvSpPr>
            <p:cNvPr id="30" name="Rectangle 29"/>
            <p:cNvSpPr/>
            <p:nvPr/>
          </p:nvSpPr>
          <p:spPr>
            <a:xfrm rot="16200000">
              <a:off x="5404759" y="3212023"/>
              <a:ext cx="1416357" cy="515186"/>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err="1">
                  <a:solidFill>
                    <a:schemeClr val="tx1"/>
                  </a:solidFill>
                  <a:latin typeface="+mj-lt"/>
                </a:rPr>
                <a:t>Chukwa</a:t>
              </a:r>
              <a:r>
                <a:rPr lang="en-US" sz="1050" dirty="0">
                  <a:solidFill>
                    <a:schemeClr val="tx1"/>
                  </a:solidFill>
                  <a:latin typeface="+mj-lt"/>
                </a:rPr>
                <a:t>, Others </a:t>
              </a:r>
              <a:endParaRPr lang="en-GB" sz="1050" dirty="0">
                <a:solidFill>
                  <a:schemeClr val="tx1"/>
                </a:solidFill>
                <a:latin typeface="+mj-lt"/>
              </a:endParaRPr>
            </a:p>
          </p:txBody>
        </p:sp>
      </p:grpSp>
    </p:spTree>
    <p:extLst>
      <p:ext uri="{BB962C8B-B14F-4D97-AF65-F5344CB8AC3E}">
        <p14:creationId xmlns:p14="http://schemas.microsoft.com/office/powerpoint/2010/main" val="7609020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1ACFE-DB25-4FD2-BB8B-073C20468E31}"/>
              </a:ext>
            </a:extLst>
          </p:cNvPr>
          <p:cNvSpPr>
            <a:spLocks noGrp="1"/>
          </p:cNvSpPr>
          <p:nvPr>
            <p:ph type="title"/>
          </p:nvPr>
        </p:nvSpPr>
        <p:spPr/>
        <p:txBody>
          <a:bodyPr/>
          <a:lstStyle/>
          <a:p>
            <a:r>
              <a:rPr lang="en-US" dirty="0"/>
              <a:t>Hadoop Ecosystem – Layered view</a:t>
            </a:r>
          </a:p>
        </p:txBody>
      </p:sp>
      <p:sp>
        <p:nvSpPr>
          <p:cNvPr id="4" name="Date Placeholder 3">
            <a:extLst>
              <a:ext uri="{FF2B5EF4-FFF2-40B4-BE49-F238E27FC236}">
                <a16:creationId xmlns:a16="http://schemas.microsoft.com/office/drawing/2014/main" id="{C2FDC904-6589-466F-9DF5-C4B3A1291948}"/>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A24F82E4-99C5-42C7-A592-70AD6B6EDCCA}"/>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C1127342-83B4-441D-97A2-F97D91137E45}"/>
              </a:ext>
            </a:extLst>
          </p:cNvPr>
          <p:cNvSpPr>
            <a:spLocks noGrp="1"/>
          </p:cNvSpPr>
          <p:nvPr>
            <p:ph type="sldNum" sz="quarter" idx="12"/>
          </p:nvPr>
        </p:nvSpPr>
        <p:spPr/>
        <p:txBody>
          <a:bodyPr/>
          <a:lstStyle/>
          <a:p>
            <a:fld id="{5444D61A-D5EF-4AD7-8CFF-82B00AE13C42}" type="slidenum">
              <a:rPr lang="en-GB" smtClean="0"/>
              <a:pPr/>
              <a:t>35</a:t>
            </a:fld>
            <a:endParaRPr lang="en-GB"/>
          </a:p>
        </p:txBody>
      </p:sp>
      <p:pic>
        <p:nvPicPr>
          <p:cNvPr id="2054" name="Picture 6" descr="http://chennaihug.org/wp-content/uploads/2014/02/Hadoop_Ecosytem_Chennai.png">
            <a:extLst>
              <a:ext uri="{FF2B5EF4-FFF2-40B4-BE49-F238E27FC236}">
                <a16:creationId xmlns:a16="http://schemas.microsoft.com/office/drawing/2014/main" id="{419D25C7-BEB4-46D2-950A-CB6D289E0F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35213"/>
            <a:ext cx="9144000" cy="2185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96345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4FE55-A480-4889-BF64-341A287EBE84}"/>
              </a:ext>
            </a:extLst>
          </p:cNvPr>
          <p:cNvSpPr>
            <a:spLocks noGrp="1"/>
          </p:cNvSpPr>
          <p:nvPr>
            <p:ph type="title"/>
          </p:nvPr>
        </p:nvSpPr>
        <p:spPr/>
        <p:txBody>
          <a:bodyPr/>
          <a:lstStyle/>
          <a:p>
            <a:r>
              <a:rPr lang="en-US" dirty="0"/>
              <a:t>Zoo style Hadoop Ecosystem</a:t>
            </a:r>
          </a:p>
        </p:txBody>
      </p:sp>
      <p:sp>
        <p:nvSpPr>
          <p:cNvPr id="3" name="Content Placeholder 2">
            <a:extLst>
              <a:ext uri="{FF2B5EF4-FFF2-40B4-BE49-F238E27FC236}">
                <a16:creationId xmlns:a16="http://schemas.microsoft.com/office/drawing/2014/main" id="{DE75C63E-4A74-4579-8397-A1FC0EF68292}"/>
              </a:ext>
            </a:extLst>
          </p:cNvPr>
          <p:cNvSpPr>
            <a:spLocks noGrp="1"/>
          </p:cNvSpPr>
          <p:nvPr>
            <p:ph idx="1"/>
          </p:nvPr>
        </p:nvSpPr>
        <p:spPr>
          <a:xfrm>
            <a:off x="3275856" y="5157192"/>
            <a:ext cx="5688632" cy="1152128"/>
          </a:xfrm>
        </p:spPr>
        <p:txBody>
          <a:bodyPr/>
          <a:lstStyle/>
          <a:p>
            <a:endParaRPr lang="en-US" dirty="0"/>
          </a:p>
        </p:txBody>
      </p:sp>
      <p:sp>
        <p:nvSpPr>
          <p:cNvPr id="4" name="Date Placeholder 3">
            <a:extLst>
              <a:ext uri="{FF2B5EF4-FFF2-40B4-BE49-F238E27FC236}">
                <a16:creationId xmlns:a16="http://schemas.microsoft.com/office/drawing/2014/main" id="{250C8B8F-9987-4416-802B-C992A4BE975D}"/>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E80FF8E4-25DC-479B-9471-522039B21FA5}"/>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B38EE49D-7BBE-4F99-A1B3-A2994635C040}"/>
              </a:ext>
            </a:extLst>
          </p:cNvPr>
          <p:cNvSpPr>
            <a:spLocks noGrp="1"/>
          </p:cNvSpPr>
          <p:nvPr>
            <p:ph type="sldNum" sz="quarter" idx="12"/>
          </p:nvPr>
        </p:nvSpPr>
        <p:spPr/>
        <p:txBody>
          <a:bodyPr/>
          <a:lstStyle/>
          <a:p>
            <a:fld id="{5444D61A-D5EF-4AD7-8CFF-82B00AE13C42}" type="slidenum">
              <a:rPr lang="en-GB" smtClean="0"/>
              <a:pPr/>
              <a:t>36</a:t>
            </a:fld>
            <a:endParaRPr lang="en-GB"/>
          </a:p>
        </p:txBody>
      </p:sp>
      <p:pic>
        <p:nvPicPr>
          <p:cNvPr id="7" name="Picture 6" descr="Hadoop Ecosystem - Hadoop Tutorial - Edureka">
            <a:extLst>
              <a:ext uri="{FF2B5EF4-FFF2-40B4-BE49-F238E27FC236}">
                <a16:creationId xmlns:a16="http://schemas.microsoft.com/office/drawing/2014/main" id="{6D3BE328-6A84-4742-A752-FB0C1CBBB36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899591" y="1129233"/>
            <a:ext cx="6876765" cy="5472608"/>
          </a:xfrm>
          <a:prstGeom prst="rect">
            <a:avLst/>
          </a:prstGeom>
          <a:noFill/>
          <a:ln>
            <a:noFill/>
          </a:ln>
        </p:spPr>
      </p:pic>
    </p:spTree>
    <p:extLst>
      <p:ext uri="{BB962C8B-B14F-4D97-AF65-F5344CB8AC3E}">
        <p14:creationId xmlns:p14="http://schemas.microsoft.com/office/powerpoint/2010/main" val="4701283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1ACFE-DB25-4FD2-BB8B-073C20468E31}"/>
              </a:ext>
            </a:extLst>
          </p:cNvPr>
          <p:cNvSpPr>
            <a:spLocks noGrp="1"/>
          </p:cNvSpPr>
          <p:nvPr>
            <p:ph type="title"/>
          </p:nvPr>
        </p:nvSpPr>
        <p:spPr>
          <a:xfrm>
            <a:off x="899591" y="148168"/>
            <a:ext cx="8110265" cy="672100"/>
          </a:xfrm>
        </p:spPr>
        <p:txBody>
          <a:bodyPr>
            <a:normAutofit fontScale="90000"/>
          </a:bodyPr>
          <a:lstStyle/>
          <a:p>
            <a:r>
              <a:rPr lang="en-US" dirty="0"/>
              <a:t>Hadoop Ecosystem – Layered by functional groups</a:t>
            </a:r>
          </a:p>
        </p:txBody>
      </p:sp>
      <p:sp>
        <p:nvSpPr>
          <p:cNvPr id="4" name="Date Placeholder 3">
            <a:extLst>
              <a:ext uri="{FF2B5EF4-FFF2-40B4-BE49-F238E27FC236}">
                <a16:creationId xmlns:a16="http://schemas.microsoft.com/office/drawing/2014/main" id="{C2FDC904-6589-466F-9DF5-C4B3A1291948}"/>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A24F82E4-99C5-42C7-A592-70AD6B6EDCCA}"/>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C1127342-83B4-441D-97A2-F97D91137E45}"/>
              </a:ext>
            </a:extLst>
          </p:cNvPr>
          <p:cNvSpPr>
            <a:spLocks noGrp="1"/>
          </p:cNvSpPr>
          <p:nvPr>
            <p:ph type="sldNum" sz="quarter" idx="12"/>
          </p:nvPr>
        </p:nvSpPr>
        <p:spPr/>
        <p:txBody>
          <a:bodyPr/>
          <a:lstStyle/>
          <a:p>
            <a:fld id="{5444D61A-D5EF-4AD7-8CFF-82B00AE13C42}" type="slidenum">
              <a:rPr lang="en-GB" smtClean="0"/>
              <a:pPr/>
              <a:t>37</a:t>
            </a:fld>
            <a:endParaRPr lang="en-GB"/>
          </a:p>
        </p:txBody>
      </p:sp>
      <p:pic>
        <p:nvPicPr>
          <p:cNvPr id="2056" name="Picture 8" descr="http://1.bp.blogspot.com/-UavqT_WmrHo/VMZJD-8LZjI/AAAAAAAAAXs/dD6J2S-8I5s/s1600/Hadoop%2Beco%2Boverview%2BPNG.png">
            <a:extLst>
              <a:ext uri="{FF2B5EF4-FFF2-40B4-BE49-F238E27FC236}">
                <a16:creationId xmlns:a16="http://schemas.microsoft.com/office/drawing/2014/main" id="{606DB295-6C22-459B-A3A5-035612D671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2967" y="1084588"/>
            <a:ext cx="7038065" cy="56252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07169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Hadoop Cluster Architecture – “Physical” view</a:t>
            </a:r>
          </a:p>
        </p:txBody>
      </p:sp>
      <p:sp>
        <p:nvSpPr>
          <p:cNvPr id="3" name="Content Placeholder 2"/>
          <p:cNvSpPr>
            <a:spLocks noGrp="1"/>
          </p:cNvSpPr>
          <p:nvPr>
            <p:ph idx="1"/>
          </p:nvPr>
        </p:nvSpPr>
        <p:spPr>
          <a:xfrm>
            <a:off x="184200" y="6011804"/>
            <a:ext cx="8784976" cy="403903"/>
          </a:xfrm>
        </p:spPr>
        <p:txBody>
          <a:bodyPr>
            <a:normAutofit fontScale="85000" lnSpcReduction="20000"/>
          </a:bodyPr>
          <a:lstStyle/>
          <a:p>
            <a:endParaRPr lang="en-US" dirty="0"/>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38</a:t>
            </a:fld>
            <a:endParaRPr lang="en-GB"/>
          </a:p>
        </p:txBody>
      </p:sp>
      <p:grpSp>
        <p:nvGrpSpPr>
          <p:cNvPr id="8" name="Group 7"/>
          <p:cNvGrpSpPr/>
          <p:nvPr/>
        </p:nvGrpSpPr>
        <p:grpSpPr>
          <a:xfrm>
            <a:off x="111018" y="1412776"/>
            <a:ext cx="8856984" cy="4697288"/>
            <a:chOff x="-6886" y="1556792"/>
            <a:chExt cx="8856984" cy="4697288"/>
          </a:xfrm>
        </p:grpSpPr>
        <p:sp>
          <p:nvSpPr>
            <p:cNvPr id="9" name="Rectangle 6"/>
            <p:cNvSpPr>
              <a:spLocks noChangeArrowheads="1"/>
            </p:cNvSpPr>
            <p:nvPr/>
          </p:nvSpPr>
          <p:spPr bwMode="auto">
            <a:xfrm>
              <a:off x="1994646" y="1908275"/>
              <a:ext cx="4987053" cy="1544718"/>
            </a:xfrm>
            <a:prstGeom prst="rect">
              <a:avLst/>
            </a:prstGeom>
            <a:solidFill>
              <a:sysClr val="window" lastClr="FFFFFF"/>
            </a:soli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10" name="Rectangle 6"/>
            <p:cNvSpPr>
              <a:spLocks noChangeArrowheads="1"/>
            </p:cNvSpPr>
            <p:nvPr/>
          </p:nvSpPr>
          <p:spPr bwMode="auto">
            <a:xfrm>
              <a:off x="4598217" y="2115595"/>
              <a:ext cx="2249374" cy="1054450"/>
            </a:xfrm>
            <a:prstGeom prst="rect">
              <a:avLst/>
            </a:prstGeom>
            <a:solidFill>
              <a:sysClr val="window" lastClr="FFFFFF"/>
            </a:soli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11" name="Rectangle 6"/>
            <p:cNvSpPr>
              <a:spLocks noChangeArrowheads="1"/>
            </p:cNvSpPr>
            <p:nvPr/>
          </p:nvSpPr>
          <p:spPr bwMode="auto">
            <a:xfrm>
              <a:off x="2197921" y="2115595"/>
              <a:ext cx="2249374" cy="1054450"/>
            </a:xfrm>
            <a:prstGeom prst="rect">
              <a:avLst/>
            </a:prstGeom>
            <a:solidFill>
              <a:sysClr val="window" lastClr="FFFFFF"/>
            </a:soli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12" name="Rectangle 6"/>
            <p:cNvSpPr>
              <a:spLocks noChangeArrowheads="1"/>
            </p:cNvSpPr>
            <p:nvPr/>
          </p:nvSpPr>
          <p:spPr bwMode="auto">
            <a:xfrm>
              <a:off x="3409123" y="3697270"/>
              <a:ext cx="2249374" cy="1845287"/>
            </a:xfrm>
            <a:prstGeom prst="rect">
              <a:avLst/>
            </a:prstGeom>
            <a:solidFill>
              <a:sysClr val="window" lastClr="FFFFFF"/>
            </a:soli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13" name="Rectangle 6"/>
            <p:cNvSpPr>
              <a:spLocks noChangeArrowheads="1"/>
            </p:cNvSpPr>
            <p:nvPr/>
          </p:nvSpPr>
          <p:spPr bwMode="auto">
            <a:xfrm>
              <a:off x="5745012" y="3697270"/>
              <a:ext cx="2249374" cy="1845287"/>
            </a:xfrm>
            <a:prstGeom prst="rect">
              <a:avLst/>
            </a:prstGeom>
            <a:solidFill>
              <a:sysClr val="window" lastClr="FFFFFF"/>
            </a:soli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14" name="Rectangle 6"/>
            <p:cNvSpPr>
              <a:spLocks noChangeArrowheads="1"/>
            </p:cNvSpPr>
            <p:nvPr/>
          </p:nvSpPr>
          <p:spPr bwMode="auto">
            <a:xfrm>
              <a:off x="1073234" y="3697270"/>
              <a:ext cx="2249374" cy="1845287"/>
            </a:xfrm>
            <a:prstGeom prst="rect">
              <a:avLst/>
            </a:prstGeom>
            <a:solidFill>
              <a:sysClr val="window" lastClr="FFFFFF"/>
            </a:soli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cxnSp>
          <p:nvCxnSpPr>
            <p:cNvPr id="15" name="Straight Arrow Connector 53"/>
            <p:cNvCxnSpPr>
              <a:cxnSpLocks noChangeShapeType="1"/>
              <a:stCxn id="59" idx="2"/>
              <a:endCxn id="22" idx="0"/>
            </p:cNvCxnSpPr>
            <p:nvPr/>
          </p:nvCxnSpPr>
          <p:spPr bwMode="auto">
            <a:xfrm rot="5400000">
              <a:off x="2101234" y="3090991"/>
              <a:ext cx="1318062" cy="1124687"/>
            </a:xfrm>
            <a:prstGeom prst="straightConnector1">
              <a:avLst/>
            </a:prstGeom>
            <a:noFill/>
            <a:ln w="25400" cap="flat" cmpd="sng" algn="ctr">
              <a:solidFill>
                <a:sysClr val="windowText" lastClr="000000"/>
              </a:solidFill>
              <a:prstDash val="solid"/>
              <a:headEnd/>
              <a:tailEnd type="none" w="med" len="med"/>
            </a:ln>
            <a:effectLst>
              <a:outerShdw blurRad="40000" dist="20000" dir="5400000" rotWithShape="0">
                <a:srgbClr val="000000">
                  <a:alpha val="38000"/>
                </a:srgbClr>
              </a:outerShdw>
            </a:effectLst>
          </p:spPr>
        </p:cxnSp>
        <p:cxnSp>
          <p:nvCxnSpPr>
            <p:cNvPr id="16" name="Straight Arrow Connector 53"/>
            <p:cNvCxnSpPr>
              <a:cxnSpLocks noChangeShapeType="1"/>
              <a:stCxn id="59" idx="2"/>
              <a:endCxn id="34" idx="0"/>
            </p:cNvCxnSpPr>
            <p:nvPr/>
          </p:nvCxnSpPr>
          <p:spPr bwMode="auto">
            <a:xfrm rot="16200000" flipH="1">
              <a:off x="3269178" y="3047733"/>
              <a:ext cx="1318062" cy="1211202"/>
            </a:xfrm>
            <a:prstGeom prst="straightConnector1">
              <a:avLst/>
            </a:prstGeom>
            <a:noFill/>
            <a:ln w="25400" cap="flat" cmpd="sng" algn="ctr">
              <a:solidFill>
                <a:sysClr val="windowText" lastClr="000000"/>
              </a:solidFill>
              <a:prstDash val="solid"/>
              <a:headEnd/>
              <a:tailEnd type="none" w="med" len="med"/>
            </a:ln>
            <a:effectLst>
              <a:outerShdw blurRad="40000" dist="20000" dir="5400000" rotWithShape="0">
                <a:srgbClr val="000000">
                  <a:alpha val="38000"/>
                </a:srgbClr>
              </a:outerShdw>
            </a:effectLst>
          </p:spPr>
        </p:cxnSp>
        <p:cxnSp>
          <p:nvCxnSpPr>
            <p:cNvPr id="17" name="Straight Arrow Connector 53"/>
            <p:cNvCxnSpPr>
              <a:cxnSpLocks noChangeShapeType="1"/>
              <a:stCxn id="59" idx="2"/>
              <a:endCxn id="46" idx="0"/>
            </p:cNvCxnSpPr>
            <p:nvPr/>
          </p:nvCxnSpPr>
          <p:spPr bwMode="auto">
            <a:xfrm rot="16200000" flipH="1">
              <a:off x="4437122" y="1879789"/>
              <a:ext cx="1318062" cy="3547090"/>
            </a:xfrm>
            <a:prstGeom prst="straightConnector1">
              <a:avLst/>
            </a:prstGeom>
            <a:noFill/>
            <a:ln w="25400" cap="flat" cmpd="sng" algn="ctr">
              <a:solidFill>
                <a:sysClr val="windowText" lastClr="000000"/>
              </a:solidFill>
              <a:prstDash val="solid"/>
              <a:headEnd/>
              <a:tailEnd type="none" w="med" len="med"/>
            </a:ln>
            <a:effectLst>
              <a:outerShdw blurRad="40000" dist="20000" dir="5400000" rotWithShape="0">
                <a:srgbClr val="000000">
                  <a:alpha val="38000"/>
                </a:srgbClr>
              </a:outerShdw>
            </a:effectLst>
          </p:spPr>
        </p:cxnSp>
        <p:cxnSp>
          <p:nvCxnSpPr>
            <p:cNvPr id="18" name="Straight Arrow Connector 53"/>
            <p:cNvCxnSpPr>
              <a:cxnSpLocks noChangeShapeType="1"/>
              <a:endCxn id="31" idx="0"/>
            </p:cNvCxnSpPr>
            <p:nvPr/>
          </p:nvCxnSpPr>
          <p:spPr bwMode="auto">
            <a:xfrm rot="5400000">
              <a:off x="3510005" y="1660112"/>
              <a:ext cx="878708" cy="3547090"/>
            </a:xfrm>
            <a:prstGeom prst="straightConnector1">
              <a:avLst/>
            </a:prstGeom>
            <a:noFill/>
            <a:ln w="25400" cap="flat" cmpd="sng" algn="ctr">
              <a:solidFill>
                <a:sysClr val="windowText" lastClr="000000"/>
              </a:solidFill>
              <a:prstDash val="sysDash"/>
              <a:headEnd/>
              <a:tailEnd type="none" w="med" len="med"/>
            </a:ln>
            <a:effectLst>
              <a:outerShdw blurRad="40000" dist="20000" dir="5400000" rotWithShape="0">
                <a:srgbClr val="000000">
                  <a:alpha val="38000"/>
                </a:srgbClr>
              </a:outerShdw>
            </a:effectLst>
          </p:spPr>
        </p:cxnSp>
        <p:cxnSp>
          <p:nvCxnSpPr>
            <p:cNvPr id="19" name="Straight Arrow Connector 53"/>
            <p:cNvCxnSpPr>
              <a:cxnSpLocks noChangeShapeType="1"/>
              <a:endCxn id="43" idx="0"/>
            </p:cNvCxnSpPr>
            <p:nvPr/>
          </p:nvCxnSpPr>
          <p:spPr bwMode="auto">
            <a:xfrm rot="5400000">
              <a:off x="4677949" y="2828056"/>
              <a:ext cx="878708" cy="1211202"/>
            </a:xfrm>
            <a:prstGeom prst="straightConnector1">
              <a:avLst/>
            </a:prstGeom>
            <a:noFill/>
            <a:ln w="25400" cap="flat" cmpd="sng" algn="ctr">
              <a:solidFill>
                <a:sysClr val="windowText" lastClr="000000"/>
              </a:solidFill>
              <a:prstDash val="sysDash"/>
              <a:headEnd/>
              <a:tailEnd type="none" w="med" len="med"/>
            </a:ln>
            <a:effectLst>
              <a:outerShdw blurRad="40000" dist="20000" dir="5400000" rotWithShape="0">
                <a:srgbClr val="000000">
                  <a:alpha val="38000"/>
                </a:srgbClr>
              </a:outerShdw>
            </a:effectLst>
          </p:spPr>
        </p:cxnSp>
        <p:cxnSp>
          <p:nvCxnSpPr>
            <p:cNvPr id="20" name="Straight Arrow Connector 53"/>
            <p:cNvCxnSpPr>
              <a:cxnSpLocks noChangeShapeType="1"/>
              <a:endCxn id="55" idx="0"/>
            </p:cNvCxnSpPr>
            <p:nvPr/>
          </p:nvCxnSpPr>
          <p:spPr bwMode="auto">
            <a:xfrm rot="16200000" flipH="1">
              <a:off x="5845893" y="2871314"/>
              <a:ext cx="878708" cy="1124687"/>
            </a:xfrm>
            <a:prstGeom prst="straightConnector1">
              <a:avLst/>
            </a:prstGeom>
            <a:noFill/>
            <a:ln w="25400" cap="flat" cmpd="sng" algn="ctr">
              <a:solidFill>
                <a:sysClr val="windowText" lastClr="000000"/>
              </a:solidFill>
              <a:prstDash val="sysDash"/>
              <a:headEnd/>
              <a:tailEnd type="none" w="med" len="med"/>
            </a:ln>
            <a:effectLst>
              <a:outerShdw blurRad="40000" dist="20000" dir="5400000" rotWithShape="0">
                <a:srgbClr val="000000">
                  <a:alpha val="38000"/>
                </a:srgbClr>
              </a:outerShdw>
            </a:effectLst>
          </p:spPr>
        </p:cxnSp>
        <p:sp>
          <p:nvSpPr>
            <p:cNvPr id="21" name="Rectangle 6"/>
            <p:cNvSpPr>
              <a:spLocks noChangeArrowheads="1"/>
            </p:cNvSpPr>
            <p:nvPr/>
          </p:nvSpPr>
          <p:spPr bwMode="auto">
            <a:xfrm>
              <a:off x="1246263" y="4312365"/>
              <a:ext cx="1903317" cy="702967"/>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22" name="Rectangle 4"/>
            <p:cNvSpPr>
              <a:spLocks noChangeArrowheads="1"/>
            </p:cNvSpPr>
            <p:nvPr/>
          </p:nvSpPr>
          <p:spPr bwMode="auto">
            <a:xfrm>
              <a:off x="1246263" y="4312365"/>
              <a:ext cx="1903317" cy="351483"/>
            </a:xfrm>
            <a:prstGeom prst="rect">
              <a:avLst/>
            </a:prstGeom>
            <a:solidFill>
              <a:sysClr val="windowText" lastClr="000000">
                <a:lumMod val="65000"/>
                <a:lumOff val="35000"/>
              </a:sysClr>
            </a:solid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err="1">
                  <a:ln>
                    <a:noFill/>
                  </a:ln>
                  <a:solidFill>
                    <a:sysClr val="window" lastClr="FFFFFF"/>
                  </a:solidFill>
                  <a:effectLst/>
                  <a:uLnTx/>
                  <a:uFillTx/>
                  <a:latin typeface="Arial" pitchFamily="34" charset="0"/>
                  <a:cs typeface="Arial" pitchFamily="34" charset="0"/>
                </a:rPr>
                <a:t>datanode</a:t>
              </a:r>
              <a:r>
                <a:rPr kumimoji="0" lang="en-US" sz="1200" b="1" i="0" u="none" strike="noStrike" kern="0" cap="none" spc="0" normalizeH="0" baseline="0" noProof="0" dirty="0">
                  <a:ln>
                    <a:noFill/>
                  </a:ln>
                  <a:solidFill>
                    <a:sysClr val="window" lastClr="FFFFFF"/>
                  </a:solidFill>
                  <a:effectLst/>
                  <a:uLnTx/>
                  <a:uFillTx/>
                  <a:latin typeface="Arial" pitchFamily="34" charset="0"/>
                  <a:cs typeface="Arial" pitchFamily="34" charset="0"/>
                </a:rPr>
                <a:t> daemon</a:t>
              </a:r>
            </a:p>
          </p:txBody>
        </p:sp>
        <p:sp>
          <p:nvSpPr>
            <p:cNvPr id="23" name="Rectangle 35"/>
            <p:cNvSpPr>
              <a:spLocks noChangeArrowheads="1"/>
            </p:cNvSpPr>
            <p:nvPr/>
          </p:nvSpPr>
          <p:spPr bwMode="auto">
            <a:xfrm>
              <a:off x="1246263" y="4663849"/>
              <a:ext cx="1903317" cy="351483"/>
            </a:xfrm>
            <a:prstGeom prst="rect">
              <a:avLst/>
            </a:prstGeom>
            <a:no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latin typeface="Arial" pitchFamily="34" charset="0"/>
                  <a:cs typeface="Arial" pitchFamily="34" charset="0"/>
                </a:rPr>
                <a:t>Linux file system</a:t>
              </a:r>
            </a:p>
          </p:txBody>
        </p:sp>
        <p:sp>
          <p:nvSpPr>
            <p:cNvPr id="24" name="Flowchart: Magnetic Disk 36"/>
            <p:cNvSpPr>
              <a:spLocks noChangeArrowheads="1"/>
            </p:cNvSpPr>
            <p:nvPr/>
          </p:nvSpPr>
          <p:spPr bwMode="auto">
            <a:xfrm>
              <a:off x="1553153" y="5103204"/>
              <a:ext cx="346058" cy="351483"/>
            </a:xfrm>
            <a:prstGeom prst="flowChartMagneticDisk">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25" name="Flowchart: Magnetic Disk 37"/>
            <p:cNvSpPr>
              <a:spLocks noChangeArrowheads="1"/>
            </p:cNvSpPr>
            <p:nvPr/>
          </p:nvSpPr>
          <p:spPr bwMode="auto">
            <a:xfrm>
              <a:off x="2158754" y="5103204"/>
              <a:ext cx="346058" cy="351483"/>
            </a:xfrm>
            <a:prstGeom prst="flowChartMagneticDisk">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cxnSp>
          <p:nvCxnSpPr>
            <p:cNvPr id="26" name="Straight Connector 38"/>
            <p:cNvCxnSpPr>
              <a:cxnSpLocks noChangeShapeType="1"/>
            </p:cNvCxnSpPr>
            <p:nvPr/>
          </p:nvCxnSpPr>
          <p:spPr bwMode="auto">
            <a:xfrm rot="5400000">
              <a:off x="1248319" y="5147167"/>
              <a:ext cx="263612" cy="3605"/>
            </a:xfrm>
            <a:prstGeom prst="line">
              <a:avLst/>
            </a:prstGeom>
            <a:noFill/>
            <a:ln w="9525" algn="ctr">
              <a:solidFill>
                <a:sysClr val="windowText" lastClr="000000"/>
              </a:solidFill>
              <a:round/>
              <a:headEnd/>
              <a:tailEnd/>
            </a:ln>
          </p:spPr>
        </p:cxnSp>
        <p:cxnSp>
          <p:nvCxnSpPr>
            <p:cNvPr id="27" name="Straight Connector 39"/>
            <p:cNvCxnSpPr>
              <a:cxnSpLocks noChangeShapeType="1"/>
              <a:endCxn id="24" idx="2"/>
            </p:cNvCxnSpPr>
            <p:nvPr/>
          </p:nvCxnSpPr>
          <p:spPr bwMode="auto">
            <a:xfrm>
              <a:off x="1380124" y="5278945"/>
              <a:ext cx="173029" cy="1831"/>
            </a:xfrm>
            <a:prstGeom prst="line">
              <a:avLst/>
            </a:prstGeom>
            <a:noFill/>
            <a:ln w="9525" algn="ctr">
              <a:solidFill>
                <a:sysClr val="windowText" lastClr="000000"/>
              </a:solidFill>
              <a:round/>
              <a:headEnd/>
              <a:tailEnd/>
            </a:ln>
          </p:spPr>
        </p:cxnSp>
        <p:cxnSp>
          <p:nvCxnSpPr>
            <p:cNvPr id="28" name="Straight Connector 40"/>
            <p:cNvCxnSpPr>
              <a:cxnSpLocks noChangeShapeType="1"/>
            </p:cNvCxnSpPr>
            <p:nvPr/>
          </p:nvCxnSpPr>
          <p:spPr bwMode="auto">
            <a:xfrm rot="5400000">
              <a:off x="1853920" y="5145336"/>
              <a:ext cx="263612" cy="3605"/>
            </a:xfrm>
            <a:prstGeom prst="line">
              <a:avLst/>
            </a:prstGeom>
            <a:noFill/>
            <a:ln w="9525" algn="ctr">
              <a:solidFill>
                <a:sysClr val="windowText" lastClr="000000"/>
              </a:solidFill>
              <a:round/>
              <a:headEnd/>
              <a:tailEnd/>
            </a:ln>
          </p:spPr>
        </p:cxnSp>
        <p:cxnSp>
          <p:nvCxnSpPr>
            <p:cNvPr id="29" name="Straight Connector 41"/>
            <p:cNvCxnSpPr>
              <a:cxnSpLocks noChangeShapeType="1"/>
            </p:cNvCxnSpPr>
            <p:nvPr/>
          </p:nvCxnSpPr>
          <p:spPr bwMode="auto">
            <a:xfrm>
              <a:off x="1985725" y="5277115"/>
              <a:ext cx="173029" cy="3661"/>
            </a:xfrm>
            <a:prstGeom prst="line">
              <a:avLst/>
            </a:prstGeom>
            <a:noFill/>
            <a:ln w="9525" algn="ctr">
              <a:solidFill>
                <a:sysClr val="windowText" lastClr="000000"/>
              </a:solidFill>
              <a:round/>
              <a:headEnd/>
              <a:tailEnd/>
            </a:ln>
          </p:spPr>
        </p:cxnSp>
        <p:sp>
          <p:nvSpPr>
            <p:cNvPr id="30" name="TextBox 42"/>
            <p:cNvSpPr txBox="1">
              <a:spLocks noChangeArrowheads="1"/>
            </p:cNvSpPr>
            <p:nvPr/>
          </p:nvSpPr>
          <p:spPr bwMode="auto">
            <a:xfrm>
              <a:off x="2677840" y="5064761"/>
              <a:ext cx="471740" cy="425899"/>
            </a:xfrm>
            <a:prstGeom prst="rect">
              <a:avLst/>
            </a:prstGeom>
            <a:noFill/>
            <a:ln w="9525">
              <a:noFill/>
              <a:miter lim="800000"/>
              <a:headEnd/>
              <a:tailEnd/>
            </a:ln>
          </p:spPr>
          <p:txBody>
            <a:bodyPr wrap="none">
              <a:spAutoFit/>
            </a:bodyPr>
            <a:lstStyle/>
            <a:p>
              <a:r>
                <a:rPr lang="en-US">
                  <a:latin typeface="Arial" pitchFamily="34" charset="0"/>
                  <a:cs typeface="Arial" pitchFamily="34" charset="0"/>
                </a:rPr>
                <a:t>…</a:t>
              </a:r>
            </a:p>
          </p:txBody>
        </p:sp>
        <p:sp>
          <p:nvSpPr>
            <p:cNvPr id="31" name="Rectangle 4"/>
            <p:cNvSpPr>
              <a:spLocks noChangeArrowheads="1"/>
            </p:cNvSpPr>
            <p:nvPr/>
          </p:nvSpPr>
          <p:spPr bwMode="auto">
            <a:xfrm>
              <a:off x="1224155" y="3873011"/>
              <a:ext cx="1903317" cy="351483"/>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err="1">
                  <a:ln>
                    <a:noFill/>
                  </a:ln>
                  <a:solidFill>
                    <a:schemeClr val="bg1"/>
                  </a:solidFill>
                  <a:effectLst/>
                  <a:uLnTx/>
                  <a:uFillTx/>
                  <a:latin typeface="Arial" pitchFamily="34" charset="0"/>
                  <a:cs typeface="Arial" pitchFamily="34" charset="0"/>
                </a:rPr>
                <a:t>tasktracker</a:t>
              </a:r>
              <a:endParaRPr kumimoji="0" lang="en-US" sz="1200" b="1" i="0" u="none" strike="noStrike" kern="0" cap="none" spc="0" normalizeH="0" baseline="0" noProof="0" dirty="0">
                <a:ln>
                  <a:noFill/>
                </a:ln>
                <a:solidFill>
                  <a:schemeClr val="bg1"/>
                </a:solidFill>
                <a:effectLst/>
                <a:uLnTx/>
                <a:uFillTx/>
                <a:latin typeface="Arial" pitchFamily="34" charset="0"/>
                <a:cs typeface="Arial" pitchFamily="34" charset="0"/>
              </a:endParaRPr>
            </a:p>
          </p:txBody>
        </p:sp>
        <p:sp>
          <p:nvSpPr>
            <p:cNvPr id="32" name="Rectangle 4"/>
            <p:cNvSpPr>
              <a:spLocks noChangeArrowheads="1"/>
            </p:cNvSpPr>
            <p:nvPr/>
          </p:nvSpPr>
          <p:spPr bwMode="auto">
            <a:xfrm>
              <a:off x="1073234" y="5542557"/>
              <a:ext cx="2249374" cy="351483"/>
            </a:xfrm>
            <a:prstGeom prst="rect">
              <a:avLst/>
            </a:prstGeom>
            <a:solidFill>
              <a:sysClr val="windowText" lastClr="000000"/>
            </a:solid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ysClr val="window" lastClr="FFFFFF"/>
                  </a:solidFill>
                  <a:effectLst/>
                  <a:uLnTx/>
                  <a:uFillTx/>
                  <a:latin typeface="Arial" pitchFamily="34" charset="0"/>
                  <a:cs typeface="Arial" pitchFamily="34" charset="0"/>
                </a:rPr>
                <a:t>slave node</a:t>
              </a:r>
            </a:p>
          </p:txBody>
        </p:sp>
        <p:sp>
          <p:nvSpPr>
            <p:cNvPr id="33" name="Rectangle 6"/>
            <p:cNvSpPr>
              <a:spLocks noChangeArrowheads="1"/>
            </p:cNvSpPr>
            <p:nvPr/>
          </p:nvSpPr>
          <p:spPr bwMode="auto">
            <a:xfrm>
              <a:off x="3582152" y="4312365"/>
              <a:ext cx="1903317" cy="702967"/>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34" name="Rectangle 4"/>
            <p:cNvSpPr>
              <a:spLocks noChangeArrowheads="1"/>
            </p:cNvSpPr>
            <p:nvPr/>
          </p:nvSpPr>
          <p:spPr bwMode="auto">
            <a:xfrm>
              <a:off x="3582152" y="4312365"/>
              <a:ext cx="1903317" cy="351483"/>
            </a:xfrm>
            <a:prstGeom prst="rect">
              <a:avLst/>
            </a:prstGeom>
            <a:solidFill>
              <a:sysClr val="windowText" lastClr="000000">
                <a:lumMod val="65000"/>
                <a:lumOff val="35000"/>
              </a:sysClr>
            </a:solid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err="1">
                  <a:ln>
                    <a:noFill/>
                  </a:ln>
                  <a:solidFill>
                    <a:sysClr val="window" lastClr="FFFFFF"/>
                  </a:solidFill>
                  <a:effectLst/>
                  <a:uLnTx/>
                  <a:uFillTx/>
                  <a:latin typeface="Arial" pitchFamily="34" charset="0"/>
                  <a:cs typeface="Arial" pitchFamily="34" charset="0"/>
                </a:rPr>
                <a:t>datanode</a:t>
              </a:r>
              <a:r>
                <a:rPr kumimoji="0" lang="en-US" sz="1200" b="1" i="0" u="none" strike="noStrike" kern="0" cap="none" spc="0" normalizeH="0" baseline="0" noProof="0" dirty="0">
                  <a:ln>
                    <a:noFill/>
                  </a:ln>
                  <a:solidFill>
                    <a:sysClr val="window" lastClr="FFFFFF"/>
                  </a:solidFill>
                  <a:effectLst/>
                  <a:uLnTx/>
                  <a:uFillTx/>
                  <a:latin typeface="Arial" pitchFamily="34" charset="0"/>
                  <a:cs typeface="Arial" pitchFamily="34" charset="0"/>
                </a:rPr>
                <a:t> daemon</a:t>
              </a:r>
            </a:p>
          </p:txBody>
        </p:sp>
        <p:sp>
          <p:nvSpPr>
            <p:cNvPr id="35" name="Rectangle 35"/>
            <p:cNvSpPr>
              <a:spLocks noChangeArrowheads="1"/>
            </p:cNvSpPr>
            <p:nvPr/>
          </p:nvSpPr>
          <p:spPr bwMode="auto">
            <a:xfrm>
              <a:off x="3582152" y="4663849"/>
              <a:ext cx="1903317" cy="351483"/>
            </a:xfrm>
            <a:prstGeom prst="rect">
              <a:avLst/>
            </a:prstGeom>
            <a:no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latin typeface="Arial" pitchFamily="34" charset="0"/>
                  <a:cs typeface="Arial" pitchFamily="34" charset="0"/>
                </a:rPr>
                <a:t>Linux file system</a:t>
              </a:r>
            </a:p>
          </p:txBody>
        </p:sp>
        <p:sp>
          <p:nvSpPr>
            <p:cNvPr id="36" name="Flowchart: Magnetic Disk 36"/>
            <p:cNvSpPr>
              <a:spLocks noChangeArrowheads="1"/>
            </p:cNvSpPr>
            <p:nvPr/>
          </p:nvSpPr>
          <p:spPr bwMode="auto">
            <a:xfrm>
              <a:off x="3889042" y="5103204"/>
              <a:ext cx="346058" cy="351483"/>
            </a:xfrm>
            <a:prstGeom prst="flowChartMagneticDisk">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37" name="Flowchart: Magnetic Disk 37"/>
            <p:cNvSpPr>
              <a:spLocks noChangeArrowheads="1"/>
            </p:cNvSpPr>
            <p:nvPr/>
          </p:nvSpPr>
          <p:spPr bwMode="auto">
            <a:xfrm>
              <a:off x="4494642" y="5103204"/>
              <a:ext cx="346058" cy="351483"/>
            </a:xfrm>
            <a:prstGeom prst="flowChartMagneticDisk">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cxnSp>
          <p:nvCxnSpPr>
            <p:cNvPr id="38" name="Straight Connector 38"/>
            <p:cNvCxnSpPr>
              <a:cxnSpLocks noChangeShapeType="1"/>
            </p:cNvCxnSpPr>
            <p:nvPr/>
          </p:nvCxnSpPr>
          <p:spPr bwMode="auto">
            <a:xfrm rot="5400000">
              <a:off x="3584208" y="5147167"/>
              <a:ext cx="263612" cy="3605"/>
            </a:xfrm>
            <a:prstGeom prst="line">
              <a:avLst/>
            </a:prstGeom>
            <a:noFill/>
            <a:ln w="9525" algn="ctr">
              <a:solidFill>
                <a:sysClr val="windowText" lastClr="000000"/>
              </a:solidFill>
              <a:round/>
              <a:headEnd/>
              <a:tailEnd/>
            </a:ln>
          </p:spPr>
        </p:cxnSp>
        <p:cxnSp>
          <p:nvCxnSpPr>
            <p:cNvPr id="39" name="Straight Connector 39"/>
            <p:cNvCxnSpPr>
              <a:cxnSpLocks noChangeShapeType="1"/>
              <a:endCxn id="36" idx="2"/>
            </p:cNvCxnSpPr>
            <p:nvPr/>
          </p:nvCxnSpPr>
          <p:spPr bwMode="auto">
            <a:xfrm>
              <a:off x="3716013" y="5278945"/>
              <a:ext cx="173029" cy="1831"/>
            </a:xfrm>
            <a:prstGeom prst="line">
              <a:avLst/>
            </a:prstGeom>
            <a:noFill/>
            <a:ln w="9525" algn="ctr">
              <a:solidFill>
                <a:sysClr val="windowText" lastClr="000000"/>
              </a:solidFill>
              <a:round/>
              <a:headEnd/>
              <a:tailEnd/>
            </a:ln>
          </p:spPr>
        </p:cxnSp>
        <p:cxnSp>
          <p:nvCxnSpPr>
            <p:cNvPr id="40" name="Straight Connector 40"/>
            <p:cNvCxnSpPr>
              <a:cxnSpLocks noChangeShapeType="1"/>
            </p:cNvCxnSpPr>
            <p:nvPr/>
          </p:nvCxnSpPr>
          <p:spPr bwMode="auto">
            <a:xfrm rot="5400000">
              <a:off x="4189808" y="5145336"/>
              <a:ext cx="263612" cy="3605"/>
            </a:xfrm>
            <a:prstGeom prst="line">
              <a:avLst/>
            </a:prstGeom>
            <a:noFill/>
            <a:ln w="9525" algn="ctr">
              <a:solidFill>
                <a:sysClr val="windowText" lastClr="000000"/>
              </a:solidFill>
              <a:round/>
              <a:headEnd/>
              <a:tailEnd/>
            </a:ln>
          </p:spPr>
        </p:cxnSp>
        <p:cxnSp>
          <p:nvCxnSpPr>
            <p:cNvPr id="41" name="Straight Connector 41"/>
            <p:cNvCxnSpPr>
              <a:cxnSpLocks noChangeShapeType="1"/>
            </p:cNvCxnSpPr>
            <p:nvPr/>
          </p:nvCxnSpPr>
          <p:spPr bwMode="auto">
            <a:xfrm>
              <a:off x="4321614" y="5277115"/>
              <a:ext cx="173029" cy="3661"/>
            </a:xfrm>
            <a:prstGeom prst="line">
              <a:avLst/>
            </a:prstGeom>
            <a:noFill/>
            <a:ln w="9525" algn="ctr">
              <a:solidFill>
                <a:sysClr val="windowText" lastClr="000000"/>
              </a:solidFill>
              <a:round/>
              <a:headEnd/>
              <a:tailEnd/>
            </a:ln>
          </p:spPr>
        </p:cxnSp>
        <p:sp>
          <p:nvSpPr>
            <p:cNvPr id="42" name="TextBox 42"/>
            <p:cNvSpPr txBox="1">
              <a:spLocks noChangeArrowheads="1"/>
            </p:cNvSpPr>
            <p:nvPr/>
          </p:nvSpPr>
          <p:spPr bwMode="auto">
            <a:xfrm>
              <a:off x="5013729" y="5064761"/>
              <a:ext cx="471740" cy="425899"/>
            </a:xfrm>
            <a:prstGeom prst="rect">
              <a:avLst/>
            </a:prstGeom>
            <a:noFill/>
            <a:ln w="9525">
              <a:noFill/>
              <a:miter lim="800000"/>
              <a:headEnd/>
              <a:tailEnd/>
            </a:ln>
          </p:spPr>
          <p:txBody>
            <a:bodyPr wrap="none">
              <a:spAutoFit/>
            </a:bodyPr>
            <a:lstStyle/>
            <a:p>
              <a:r>
                <a:rPr lang="en-US">
                  <a:latin typeface="Arial" pitchFamily="34" charset="0"/>
                  <a:cs typeface="Arial" pitchFamily="34" charset="0"/>
                </a:rPr>
                <a:t>…</a:t>
              </a:r>
            </a:p>
          </p:txBody>
        </p:sp>
        <p:sp>
          <p:nvSpPr>
            <p:cNvPr id="43" name="Rectangle 4"/>
            <p:cNvSpPr>
              <a:spLocks noChangeArrowheads="1"/>
            </p:cNvSpPr>
            <p:nvPr/>
          </p:nvSpPr>
          <p:spPr bwMode="auto">
            <a:xfrm>
              <a:off x="3560044" y="3873011"/>
              <a:ext cx="1903317" cy="351483"/>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err="1">
                  <a:ln>
                    <a:noFill/>
                  </a:ln>
                  <a:solidFill>
                    <a:schemeClr val="bg1"/>
                  </a:solidFill>
                  <a:effectLst/>
                  <a:uLnTx/>
                  <a:uFillTx/>
                  <a:latin typeface="Arial" pitchFamily="34" charset="0"/>
                  <a:cs typeface="Arial" pitchFamily="34" charset="0"/>
                </a:rPr>
                <a:t>tasktracker</a:t>
              </a:r>
              <a:endParaRPr kumimoji="0" lang="en-US" sz="1200" b="1" i="0" u="none" strike="noStrike" kern="0" cap="none" spc="0" normalizeH="0" baseline="0" noProof="0" dirty="0">
                <a:ln>
                  <a:noFill/>
                </a:ln>
                <a:solidFill>
                  <a:schemeClr val="bg1"/>
                </a:solidFill>
                <a:effectLst/>
                <a:uLnTx/>
                <a:uFillTx/>
                <a:latin typeface="Arial" pitchFamily="34" charset="0"/>
                <a:cs typeface="Arial" pitchFamily="34" charset="0"/>
              </a:endParaRPr>
            </a:p>
          </p:txBody>
        </p:sp>
        <p:sp>
          <p:nvSpPr>
            <p:cNvPr id="44" name="Rectangle 4"/>
            <p:cNvSpPr>
              <a:spLocks noChangeArrowheads="1"/>
            </p:cNvSpPr>
            <p:nvPr/>
          </p:nvSpPr>
          <p:spPr bwMode="auto">
            <a:xfrm>
              <a:off x="3409123" y="5542557"/>
              <a:ext cx="2249374" cy="351483"/>
            </a:xfrm>
            <a:prstGeom prst="rect">
              <a:avLst/>
            </a:prstGeom>
            <a:solidFill>
              <a:sysClr val="windowText" lastClr="000000"/>
            </a:solid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ysClr val="window" lastClr="FFFFFF"/>
                  </a:solidFill>
                  <a:effectLst/>
                  <a:uLnTx/>
                  <a:uFillTx/>
                  <a:latin typeface="Arial" pitchFamily="34" charset="0"/>
                  <a:cs typeface="Arial" pitchFamily="34" charset="0"/>
                </a:rPr>
                <a:t>slave node</a:t>
              </a:r>
            </a:p>
          </p:txBody>
        </p:sp>
        <p:sp>
          <p:nvSpPr>
            <p:cNvPr id="45" name="Rectangle 6"/>
            <p:cNvSpPr>
              <a:spLocks noChangeArrowheads="1"/>
            </p:cNvSpPr>
            <p:nvPr/>
          </p:nvSpPr>
          <p:spPr bwMode="auto">
            <a:xfrm>
              <a:off x="5918040" y="4312365"/>
              <a:ext cx="1903317" cy="702967"/>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46" name="Rectangle 4"/>
            <p:cNvSpPr>
              <a:spLocks noChangeArrowheads="1"/>
            </p:cNvSpPr>
            <p:nvPr/>
          </p:nvSpPr>
          <p:spPr bwMode="auto">
            <a:xfrm>
              <a:off x="5918040" y="4312365"/>
              <a:ext cx="1903317" cy="351483"/>
            </a:xfrm>
            <a:prstGeom prst="rect">
              <a:avLst/>
            </a:prstGeom>
            <a:solidFill>
              <a:sysClr val="windowText" lastClr="000000">
                <a:lumMod val="65000"/>
                <a:lumOff val="35000"/>
              </a:sysClr>
            </a:solid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err="1">
                  <a:ln>
                    <a:noFill/>
                  </a:ln>
                  <a:solidFill>
                    <a:sysClr val="window" lastClr="FFFFFF"/>
                  </a:solidFill>
                  <a:effectLst/>
                  <a:uLnTx/>
                  <a:uFillTx/>
                  <a:latin typeface="Arial" pitchFamily="34" charset="0"/>
                  <a:cs typeface="Arial" pitchFamily="34" charset="0"/>
                </a:rPr>
                <a:t>datanode</a:t>
              </a:r>
              <a:r>
                <a:rPr kumimoji="0" lang="en-US" sz="1200" b="1" i="0" u="none" strike="noStrike" kern="0" cap="none" spc="0" normalizeH="0" baseline="0" noProof="0" dirty="0">
                  <a:ln>
                    <a:noFill/>
                  </a:ln>
                  <a:solidFill>
                    <a:sysClr val="window" lastClr="FFFFFF"/>
                  </a:solidFill>
                  <a:effectLst/>
                  <a:uLnTx/>
                  <a:uFillTx/>
                  <a:latin typeface="Arial" pitchFamily="34" charset="0"/>
                  <a:cs typeface="Arial" pitchFamily="34" charset="0"/>
                </a:rPr>
                <a:t> daemon</a:t>
              </a:r>
            </a:p>
          </p:txBody>
        </p:sp>
        <p:sp>
          <p:nvSpPr>
            <p:cNvPr id="47" name="Rectangle 35"/>
            <p:cNvSpPr>
              <a:spLocks noChangeArrowheads="1"/>
            </p:cNvSpPr>
            <p:nvPr/>
          </p:nvSpPr>
          <p:spPr bwMode="auto">
            <a:xfrm>
              <a:off x="5918040" y="4663849"/>
              <a:ext cx="1903317" cy="351483"/>
            </a:xfrm>
            <a:prstGeom prst="rect">
              <a:avLst/>
            </a:prstGeom>
            <a:no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latin typeface="Arial" pitchFamily="34" charset="0"/>
                  <a:cs typeface="Arial" pitchFamily="34" charset="0"/>
                </a:rPr>
                <a:t>Linux file system</a:t>
              </a:r>
            </a:p>
          </p:txBody>
        </p:sp>
        <p:sp>
          <p:nvSpPr>
            <p:cNvPr id="48" name="Flowchart: Magnetic Disk 36"/>
            <p:cNvSpPr>
              <a:spLocks noChangeArrowheads="1"/>
            </p:cNvSpPr>
            <p:nvPr/>
          </p:nvSpPr>
          <p:spPr bwMode="auto">
            <a:xfrm>
              <a:off x="6224930" y="5103204"/>
              <a:ext cx="346058" cy="351483"/>
            </a:xfrm>
            <a:prstGeom prst="flowChartMagneticDisk">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49" name="Flowchart: Magnetic Disk 37"/>
            <p:cNvSpPr>
              <a:spLocks noChangeArrowheads="1"/>
            </p:cNvSpPr>
            <p:nvPr/>
          </p:nvSpPr>
          <p:spPr bwMode="auto">
            <a:xfrm>
              <a:off x="6830531" y="5103204"/>
              <a:ext cx="346058" cy="351483"/>
            </a:xfrm>
            <a:prstGeom prst="flowChartMagneticDisk">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headEnd/>
              <a:tailEnd/>
            </a:ln>
            <a:effectLst>
              <a:outerShdw blurRad="40000" dist="20000" dir="5400000" rotWithShape="0">
                <a:srgbClr val="000000">
                  <a:alpha val="38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cxnSp>
          <p:nvCxnSpPr>
            <p:cNvPr id="50" name="Straight Connector 38"/>
            <p:cNvCxnSpPr>
              <a:cxnSpLocks noChangeShapeType="1"/>
            </p:cNvCxnSpPr>
            <p:nvPr/>
          </p:nvCxnSpPr>
          <p:spPr bwMode="auto">
            <a:xfrm rot="5400000">
              <a:off x="5920096" y="5147167"/>
              <a:ext cx="263612" cy="3605"/>
            </a:xfrm>
            <a:prstGeom prst="line">
              <a:avLst/>
            </a:prstGeom>
            <a:noFill/>
            <a:ln w="9525" algn="ctr">
              <a:solidFill>
                <a:sysClr val="windowText" lastClr="000000"/>
              </a:solidFill>
              <a:round/>
              <a:headEnd/>
              <a:tailEnd/>
            </a:ln>
          </p:spPr>
        </p:cxnSp>
        <p:cxnSp>
          <p:nvCxnSpPr>
            <p:cNvPr id="51" name="Straight Connector 39"/>
            <p:cNvCxnSpPr>
              <a:cxnSpLocks noChangeShapeType="1"/>
              <a:endCxn id="48" idx="2"/>
            </p:cNvCxnSpPr>
            <p:nvPr/>
          </p:nvCxnSpPr>
          <p:spPr bwMode="auto">
            <a:xfrm>
              <a:off x="6051902" y="5278945"/>
              <a:ext cx="173029" cy="1831"/>
            </a:xfrm>
            <a:prstGeom prst="line">
              <a:avLst/>
            </a:prstGeom>
            <a:noFill/>
            <a:ln w="9525" algn="ctr">
              <a:solidFill>
                <a:sysClr val="windowText" lastClr="000000"/>
              </a:solidFill>
              <a:round/>
              <a:headEnd/>
              <a:tailEnd/>
            </a:ln>
          </p:spPr>
        </p:cxnSp>
        <p:cxnSp>
          <p:nvCxnSpPr>
            <p:cNvPr id="52" name="Straight Connector 40"/>
            <p:cNvCxnSpPr>
              <a:cxnSpLocks noChangeShapeType="1"/>
            </p:cNvCxnSpPr>
            <p:nvPr/>
          </p:nvCxnSpPr>
          <p:spPr bwMode="auto">
            <a:xfrm rot="5400000">
              <a:off x="6525697" y="5145336"/>
              <a:ext cx="263612" cy="3605"/>
            </a:xfrm>
            <a:prstGeom prst="line">
              <a:avLst/>
            </a:prstGeom>
            <a:noFill/>
            <a:ln w="9525" algn="ctr">
              <a:solidFill>
                <a:sysClr val="windowText" lastClr="000000"/>
              </a:solidFill>
              <a:round/>
              <a:headEnd/>
              <a:tailEnd/>
            </a:ln>
          </p:spPr>
        </p:cxnSp>
        <p:cxnSp>
          <p:nvCxnSpPr>
            <p:cNvPr id="53" name="Straight Connector 41"/>
            <p:cNvCxnSpPr>
              <a:cxnSpLocks noChangeShapeType="1"/>
            </p:cNvCxnSpPr>
            <p:nvPr/>
          </p:nvCxnSpPr>
          <p:spPr bwMode="auto">
            <a:xfrm>
              <a:off x="6657502" y="5277115"/>
              <a:ext cx="173029" cy="3661"/>
            </a:xfrm>
            <a:prstGeom prst="line">
              <a:avLst/>
            </a:prstGeom>
            <a:noFill/>
            <a:ln w="9525" algn="ctr">
              <a:solidFill>
                <a:sysClr val="windowText" lastClr="000000"/>
              </a:solidFill>
              <a:round/>
              <a:headEnd/>
              <a:tailEnd/>
            </a:ln>
          </p:spPr>
        </p:cxnSp>
        <p:sp>
          <p:nvSpPr>
            <p:cNvPr id="54" name="TextBox 42"/>
            <p:cNvSpPr txBox="1">
              <a:spLocks noChangeArrowheads="1"/>
            </p:cNvSpPr>
            <p:nvPr/>
          </p:nvSpPr>
          <p:spPr bwMode="auto">
            <a:xfrm>
              <a:off x="7349618" y="5064761"/>
              <a:ext cx="471740" cy="425899"/>
            </a:xfrm>
            <a:prstGeom prst="rect">
              <a:avLst/>
            </a:prstGeom>
            <a:noFill/>
            <a:ln w="9525">
              <a:noFill/>
              <a:miter lim="800000"/>
              <a:headEnd/>
              <a:tailEnd/>
            </a:ln>
          </p:spPr>
          <p:txBody>
            <a:bodyPr wrap="none">
              <a:spAutoFit/>
            </a:bodyPr>
            <a:lstStyle/>
            <a:p>
              <a:r>
                <a:rPr lang="en-US">
                  <a:latin typeface="Arial" pitchFamily="34" charset="0"/>
                  <a:cs typeface="Arial" pitchFamily="34" charset="0"/>
                </a:rPr>
                <a:t>…</a:t>
              </a:r>
            </a:p>
          </p:txBody>
        </p:sp>
        <p:sp>
          <p:nvSpPr>
            <p:cNvPr id="55" name="Rectangle 4"/>
            <p:cNvSpPr>
              <a:spLocks noChangeArrowheads="1"/>
            </p:cNvSpPr>
            <p:nvPr/>
          </p:nvSpPr>
          <p:spPr bwMode="auto">
            <a:xfrm>
              <a:off x="5895933" y="3873011"/>
              <a:ext cx="1903317" cy="351483"/>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err="1">
                  <a:ln>
                    <a:noFill/>
                  </a:ln>
                  <a:solidFill>
                    <a:schemeClr val="bg1"/>
                  </a:solidFill>
                  <a:effectLst/>
                  <a:uLnTx/>
                  <a:uFillTx/>
                  <a:latin typeface="Arial" pitchFamily="34" charset="0"/>
                  <a:cs typeface="Arial" pitchFamily="34" charset="0"/>
                </a:rPr>
                <a:t>tasktracker</a:t>
              </a:r>
              <a:endParaRPr kumimoji="0" lang="en-US" sz="1200" b="1" i="0" u="none" strike="noStrike" kern="0" cap="none" spc="0" normalizeH="0" baseline="0" noProof="0" dirty="0">
                <a:ln>
                  <a:noFill/>
                </a:ln>
                <a:solidFill>
                  <a:schemeClr val="bg1"/>
                </a:solidFill>
                <a:effectLst/>
                <a:uLnTx/>
                <a:uFillTx/>
                <a:latin typeface="Arial" pitchFamily="34" charset="0"/>
                <a:cs typeface="Arial" pitchFamily="34" charset="0"/>
              </a:endParaRPr>
            </a:p>
          </p:txBody>
        </p:sp>
        <p:sp>
          <p:nvSpPr>
            <p:cNvPr id="56" name="Rectangle 4"/>
            <p:cNvSpPr>
              <a:spLocks noChangeArrowheads="1"/>
            </p:cNvSpPr>
            <p:nvPr/>
          </p:nvSpPr>
          <p:spPr bwMode="auto">
            <a:xfrm>
              <a:off x="5745012" y="5542557"/>
              <a:ext cx="2249374" cy="351483"/>
            </a:xfrm>
            <a:prstGeom prst="rect">
              <a:avLst/>
            </a:prstGeom>
            <a:solidFill>
              <a:sysClr val="windowText" lastClr="000000"/>
            </a:solid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ysClr val="window" lastClr="FFFFFF"/>
                  </a:solidFill>
                  <a:effectLst/>
                  <a:uLnTx/>
                  <a:uFillTx/>
                  <a:latin typeface="Arial" pitchFamily="34" charset="0"/>
                  <a:cs typeface="Arial" pitchFamily="34" charset="0"/>
                </a:rPr>
                <a:t>slave node</a:t>
              </a:r>
            </a:p>
          </p:txBody>
        </p:sp>
        <p:sp>
          <p:nvSpPr>
            <p:cNvPr id="57" name="Rectangle 4"/>
            <p:cNvSpPr>
              <a:spLocks noChangeArrowheads="1"/>
            </p:cNvSpPr>
            <p:nvPr/>
          </p:nvSpPr>
          <p:spPr bwMode="auto">
            <a:xfrm>
              <a:off x="2197921" y="2115595"/>
              <a:ext cx="2249374" cy="351483"/>
            </a:xfrm>
            <a:prstGeom prst="rect">
              <a:avLst/>
            </a:prstGeom>
            <a:solidFill>
              <a:sysClr val="windowText" lastClr="000000"/>
            </a:solid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err="1">
                  <a:ln>
                    <a:noFill/>
                  </a:ln>
                  <a:solidFill>
                    <a:sysClr val="window" lastClr="FFFFFF"/>
                  </a:solidFill>
                  <a:effectLst/>
                  <a:uLnTx/>
                  <a:uFillTx/>
                  <a:latin typeface="Arial" pitchFamily="34" charset="0"/>
                  <a:cs typeface="Arial" pitchFamily="34" charset="0"/>
                </a:rPr>
                <a:t>namenode</a:t>
              </a:r>
              <a:endParaRPr kumimoji="0" lang="en-US" sz="1200" b="1" i="0" u="none" strike="noStrike" kern="0" cap="none" spc="0" normalizeH="0" baseline="0" noProof="0" dirty="0">
                <a:ln>
                  <a:noFill/>
                </a:ln>
                <a:solidFill>
                  <a:sysClr val="window" lastClr="FFFFFF"/>
                </a:solidFill>
                <a:effectLst/>
                <a:uLnTx/>
                <a:uFillTx/>
                <a:latin typeface="Arial" pitchFamily="34" charset="0"/>
                <a:cs typeface="Arial" pitchFamily="34" charset="0"/>
              </a:endParaRPr>
            </a:p>
          </p:txBody>
        </p:sp>
        <p:sp>
          <p:nvSpPr>
            <p:cNvPr id="58" name="Rectangle 35"/>
            <p:cNvSpPr>
              <a:spLocks noChangeArrowheads="1"/>
            </p:cNvSpPr>
            <p:nvPr/>
          </p:nvSpPr>
          <p:spPr bwMode="auto">
            <a:xfrm>
              <a:off x="2197921" y="2467078"/>
              <a:ext cx="2249374" cy="702967"/>
            </a:xfrm>
            <a:prstGeom prst="rect">
              <a:avLst/>
            </a:prstGeom>
            <a:no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ysClr val="windowText" lastClr="000000"/>
                </a:solidFill>
                <a:effectLst/>
                <a:uLnTx/>
                <a:uFillTx/>
                <a:latin typeface="Arial" pitchFamily="34" charset="0"/>
                <a:cs typeface="Arial" pitchFamily="34" charset="0"/>
              </a:endParaRPr>
            </a:p>
          </p:txBody>
        </p:sp>
        <p:sp>
          <p:nvSpPr>
            <p:cNvPr id="59" name="Rectangle 4"/>
            <p:cNvSpPr>
              <a:spLocks noChangeArrowheads="1"/>
            </p:cNvSpPr>
            <p:nvPr/>
          </p:nvSpPr>
          <p:spPr bwMode="auto">
            <a:xfrm>
              <a:off x="2370950" y="2642820"/>
              <a:ext cx="1903317" cy="351483"/>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err="1">
                  <a:ln>
                    <a:noFill/>
                  </a:ln>
                  <a:solidFill>
                    <a:schemeClr val="bg1"/>
                  </a:solidFill>
                  <a:effectLst/>
                  <a:uLnTx/>
                  <a:uFillTx/>
                  <a:latin typeface="Arial" pitchFamily="34" charset="0"/>
                  <a:cs typeface="Arial" pitchFamily="34" charset="0"/>
                </a:rPr>
                <a:t>namenode</a:t>
              </a:r>
              <a:r>
                <a:rPr kumimoji="0" lang="en-US" sz="1200" b="1" i="0" u="none" strike="noStrike" kern="0" cap="none" spc="0" normalizeH="0" baseline="0" noProof="0" dirty="0">
                  <a:ln>
                    <a:noFill/>
                  </a:ln>
                  <a:solidFill>
                    <a:schemeClr val="bg1"/>
                  </a:solidFill>
                  <a:effectLst/>
                  <a:uLnTx/>
                  <a:uFillTx/>
                  <a:latin typeface="Arial" pitchFamily="34" charset="0"/>
                  <a:cs typeface="Arial" pitchFamily="34" charset="0"/>
                </a:rPr>
                <a:t> daemon</a:t>
              </a:r>
            </a:p>
          </p:txBody>
        </p:sp>
        <p:sp>
          <p:nvSpPr>
            <p:cNvPr id="60" name="Rectangle 4"/>
            <p:cNvSpPr>
              <a:spLocks noChangeArrowheads="1"/>
            </p:cNvSpPr>
            <p:nvPr/>
          </p:nvSpPr>
          <p:spPr bwMode="auto">
            <a:xfrm>
              <a:off x="4598217" y="2115595"/>
              <a:ext cx="2249374" cy="351483"/>
            </a:xfrm>
            <a:prstGeom prst="rect">
              <a:avLst/>
            </a:prstGeom>
            <a:solidFill>
              <a:sysClr val="windowText" lastClr="000000"/>
            </a:solid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ysClr val="window" lastClr="FFFFFF"/>
                  </a:solidFill>
                  <a:effectLst/>
                  <a:uLnTx/>
                  <a:uFillTx/>
                  <a:latin typeface="Arial" pitchFamily="34" charset="0"/>
                  <a:cs typeface="Arial" pitchFamily="34" charset="0"/>
                </a:rPr>
                <a:t>job submission node</a:t>
              </a:r>
            </a:p>
          </p:txBody>
        </p:sp>
        <p:sp>
          <p:nvSpPr>
            <p:cNvPr id="61" name="Rectangle 4"/>
            <p:cNvSpPr>
              <a:spLocks noChangeArrowheads="1"/>
            </p:cNvSpPr>
            <p:nvPr/>
          </p:nvSpPr>
          <p:spPr bwMode="auto">
            <a:xfrm>
              <a:off x="4771245" y="2642820"/>
              <a:ext cx="1903317" cy="351483"/>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err="1">
                  <a:ln>
                    <a:noFill/>
                  </a:ln>
                  <a:solidFill>
                    <a:schemeClr val="bg1"/>
                  </a:solidFill>
                  <a:effectLst/>
                  <a:uLnTx/>
                  <a:uFillTx/>
                  <a:latin typeface="Arial" pitchFamily="34" charset="0"/>
                  <a:cs typeface="Arial" pitchFamily="34" charset="0"/>
                </a:rPr>
                <a:t>jobtracker</a:t>
              </a:r>
              <a:endParaRPr kumimoji="0" lang="en-US" sz="1200" b="1" i="0" u="none" strike="noStrike" kern="0" cap="none" spc="0" normalizeH="0" baseline="0" noProof="0" dirty="0">
                <a:ln>
                  <a:noFill/>
                </a:ln>
                <a:solidFill>
                  <a:schemeClr val="bg1"/>
                </a:solidFill>
                <a:effectLst/>
                <a:uLnTx/>
                <a:uFillTx/>
                <a:latin typeface="Arial" pitchFamily="34" charset="0"/>
                <a:cs typeface="Arial" pitchFamily="34" charset="0"/>
              </a:endParaRPr>
            </a:p>
          </p:txBody>
        </p:sp>
        <p:sp>
          <p:nvSpPr>
            <p:cNvPr id="62" name="Rectangle 4"/>
            <p:cNvSpPr>
              <a:spLocks noChangeArrowheads="1"/>
            </p:cNvSpPr>
            <p:nvPr/>
          </p:nvSpPr>
          <p:spPr bwMode="auto">
            <a:xfrm>
              <a:off x="1994646" y="1556792"/>
              <a:ext cx="4987053" cy="351483"/>
            </a:xfrm>
            <a:prstGeom prst="rect">
              <a:avLst/>
            </a:prstGeom>
            <a:solidFill>
              <a:sysClr val="windowText" lastClr="000000"/>
            </a:solidFill>
            <a:ln w="9525" algn="ctr">
              <a:solidFill>
                <a:sysClr val="windowText" lastClr="000000"/>
              </a:solid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200" b="1" kern="0" dirty="0">
                  <a:solidFill>
                    <a:sysClr val="window" lastClr="FFFFFF"/>
                  </a:solidFill>
                  <a:latin typeface="Arial" pitchFamily="34" charset="0"/>
                  <a:cs typeface="Arial" pitchFamily="34" charset="0"/>
                </a:rPr>
                <a:t>master</a:t>
              </a:r>
              <a:r>
                <a:rPr kumimoji="0" lang="en-US" sz="1200" b="1" i="0" u="none" strike="noStrike" kern="0" cap="none" spc="0" normalizeH="0" baseline="0" noProof="0" dirty="0">
                  <a:ln>
                    <a:noFill/>
                  </a:ln>
                  <a:solidFill>
                    <a:sysClr val="window" lastClr="FFFFFF"/>
                  </a:solidFill>
                  <a:effectLst/>
                  <a:uLnTx/>
                  <a:uFillTx/>
                  <a:latin typeface="Arial" pitchFamily="34" charset="0"/>
                  <a:cs typeface="Arial" pitchFamily="34" charset="0"/>
                </a:rPr>
                <a:t> node</a:t>
              </a:r>
            </a:p>
          </p:txBody>
        </p:sp>
        <p:sp>
          <p:nvSpPr>
            <p:cNvPr id="63" name="矩形 114"/>
            <p:cNvSpPr/>
            <p:nvPr/>
          </p:nvSpPr>
          <p:spPr>
            <a:xfrm>
              <a:off x="4039929" y="3609398"/>
              <a:ext cx="976369" cy="332147"/>
            </a:xfrm>
            <a:prstGeom prst="rect">
              <a:avLst/>
            </a:prstGeom>
            <a:solidFill>
              <a:schemeClr val="accent3">
                <a:lumMod val="60000"/>
                <a:lumOff val="40000"/>
                <a:alpha val="48000"/>
              </a:schemeClr>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ltLang="zh-TW" dirty="0">
                  <a:solidFill>
                    <a:schemeClr val="accent3">
                      <a:lumMod val="75000"/>
                    </a:schemeClr>
                  </a:solidFill>
                  <a:latin typeface="+mj-lt"/>
                </a:rPr>
                <a:t>Reduce</a:t>
              </a:r>
              <a:endParaRPr lang="zh-TW" altLang="en-US" dirty="0">
                <a:solidFill>
                  <a:schemeClr val="accent3">
                    <a:lumMod val="75000"/>
                  </a:schemeClr>
                </a:solidFill>
                <a:latin typeface="+mj-lt"/>
              </a:endParaRPr>
            </a:p>
          </p:txBody>
        </p:sp>
        <p:sp>
          <p:nvSpPr>
            <p:cNvPr id="64" name="矩形圖說文字 110"/>
            <p:cNvSpPr/>
            <p:nvPr/>
          </p:nvSpPr>
          <p:spPr>
            <a:xfrm>
              <a:off x="-6886" y="4165848"/>
              <a:ext cx="1152128" cy="792088"/>
            </a:xfrm>
            <a:prstGeom prst="wedgeRectCallout">
              <a:avLst>
                <a:gd name="adj1" fmla="val 92429"/>
                <a:gd name="adj2" fmla="val 92563"/>
              </a:avLst>
            </a:prstGeom>
            <a:solidFill>
              <a:schemeClr val="lt1">
                <a:tint val="100000"/>
                <a:shade val="100000"/>
                <a:hueMod val="100000"/>
                <a:satMod val="100000"/>
                <a:alpha val="42000"/>
              </a:schemeClr>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TW" dirty="0">
                  <a:latin typeface="+mj-lt"/>
                </a:rPr>
                <a:t>Split 0</a:t>
              </a:r>
              <a:endParaRPr lang="zh-TW" altLang="en-US" dirty="0">
                <a:latin typeface="+mj-lt"/>
              </a:endParaRPr>
            </a:p>
          </p:txBody>
        </p:sp>
        <p:sp>
          <p:nvSpPr>
            <p:cNvPr id="65" name="矩形圖說文字 111"/>
            <p:cNvSpPr/>
            <p:nvPr/>
          </p:nvSpPr>
          <p:spPr>
            <a:xfrm>
              <a:off x="7697970" y="5461992"/>
              <a:ext cx="1152128" cy="792088"/>
            </a:xfrm>
            <a:prstGeom prst="wedgeRectCallout">
              <a:avLst>
                <a:gd name="adj1" fmla="val -110120"/>
                <a:gd name="adj2" fmla="val -72181"/>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TW" dirty="0">
                  <a:latin typeface="+mj-lt"/>
                </a:rPr>
                <a:t>Split 1</a:t>
              </a:r>
              <a:endParaRPr lang="zh-TW" altLang="en-US" dirty="0">
                <a:latin typeface="+mj-lt"/>
              </a:endParaRPr>
            </a:p>
          </p:txBody>
        </p:sp>
        <p:sp>
          <p:nvSpPr>
            <p:cNvPr id="66" name="矩形 112"/>
            <p:cNvSpPr/>
            <p:nvPr/>
          </p:nvSpPr>
          <p:spPr>
            <a:xfrm>
              <a:off x="1851308" y="3580049"/>
              <a:ext cx="735795" cy="332147"/>
            </a:xfrm>
            <a:prstGeom prst="rect">
              <a:avLst/>
            </a:prstGeom>
            <a:solidFill>
              <a:schemeClr val="accent6">
                <a:lumMod val="60000"/>
                <a:lumOff val="40000"/>
                <a:alpha val="5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TW" dirty="0">
                  <a:solidFill>
                    <a:schemeClr val="accent6">
                      <a:lumMod val="75000"/>
                    </a:schemeClr>
                  </a:solidFill>
                  <a:latin typeface="+mj-lt"/>
                </a:rPr>
                <a:t>Map</a:t>
              </a:r>
              <a:endParaRPr lang="zh-TW" altLang="en-US" dirty="0">
                <a:solidFill>
                  <a:schemeClr val="accent6">
                    <a:lumMod val="75000"/>
                  </a:schemeClr>
                </a:solidFill>
                <a:latin typeface="+mj-lt"/>
              </a:endParaRPr>
            </a:p>
          </p:txBody>
        </p:sp>
        <p:sp>
          <p:nvSpPr>
            <p:cNvPr id="67" name="矩形 113"/>
            <p:cNvSpPr/>
            <p:nvPr/>
          </p:nvSpPr>
          <p:spPr>
            <a:xfrm>
              <a:off x="6458119" y="3589784"/>
              <a:ext cx="735795" cy="332147"/>
            </a:xfrm>
            <a:prstGeom prst="rect">
              <a:avLst/>
            </a:prstGeom>
            <a:solidFill>
              <a:schemeClr val="accent6">
                <a:lumMod val="60000"/>
                <a:lumOff val="40000"/>
                <a:alpha val="5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TW" dirty="0">
                  <a:solidFill>
                    <a:schemeClr val="accent6">
                      <a:lumMod val="75000"/>
                    </a:schemeClr>
                  </a:solidFill>
                  <a:latin typeface="+mj-lt"/>
                </a:rPr>
                <a:t>Map</a:t>
              </a:r>
              <a:endParaRPr lang="zh-TW" altLang="en-US" dirty="0">
                <a:solidFill>
                  <a:schemeClr val="accent6">
                    <a:lumMod val="75000"/>
                  </a:schemeClr>
                </a:solidFill>
                <a:latin typeface="+mj-lt"/>
              </a:endParaRPr>
            </a:p>
          </p:txBody>
        </p:sp>
      </p:grpSp>
    </p:spTree>
    <p:extLst>
      <p:ext uri="{BB962C8B-B14F-4D97-AF65-F5344CB8AC3E}">
        <p14:creationId xmlns:p14="http://schemas.microsoft.com/office/powerpoint/2010/main" val="20396459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Cluster Architecture - Operation</a:t>
            </a:r>
          </a:p>
        </p:txBody>
      </p:sp>
      <p:sp>
        <p:nvSpPr>
          <p:cNvPr id="3" name="Content Placeholder 2"/>
          <p:cNvSpPr>
            <a:spLocks noGrp="1"/>
          </p:cNvSpPr>
          <p:nvPr>
            <p:ph idx="1"/>
          </p:nvPr>
        </p:nvSpPr>
        <p:spPr/>
        <p:txBody>
          <a:bodyPr>
            <a:normAutofit/>
          </a:bodyPr>
          <a:lstStyle/>
          <a:p>
            <a:r>
              <a:rPr lang="en-US" sz="1600" dirty="0"/>
              <a:t>The Master node includes </a:t>
            </a:r>
          </a:p>
          <a:p>
            <a:pPr lvl="1"/>
            <a:r>
              <a:rPr lang="en-US" sz="1400" dirty="0"/>
              <a:t>Name Node that coordinates the data storage and files namespace in HDFS</a:t>
            </a:r>
          </a:p>
          <a:p>
            <a:pPr lvl="1"/>
            <a:r>
              <a:rPr lang="en-US" sz="1400" dirty="0"/>
              <a:t>Job Tracker that coordinates the </a:t>
            </a:r>
            <a:r>
              <a:rPr lang="en-US" sz="1400" dirty="0" err="1"/>
              <a:t>MapReduce</a:t>
            </a:r>
            <a:r>
              <a:rPr lang="en-US" sz="1400" dirty="0"/>
              <a:t> execution on the Worker nodes.  </a:t>
            </a:r>
          </a:p>
          <a:p>
            <a:r>
              <a:rPr lang="en-US" sz="1600" dirty="0"/>
              <a:t>The Master node manages the two main processes: storing data in HDFS and running parallel computation what include activities: </a:t>
            </a:r>
          </a:p>
          <a:p>
            <a:pPr lvl="1"/>
            <a:r>
              <a:rPr lang="en-US" sz="1400" dirty="0" err="1"/>
              <a:t>Initialise</a:t>
            </a:r>
            <a:r>
              <a:rPr lang="en-US" sz="1400" dirty="0"/>
              <a:t> the cluster and split data and tasks according to number of available Workers </a:t>
            </a:r>
          </a:p>
          <a:p>
            <a:pPr lvl="1"/>
            <a:r>
              <a:rPr lang="en-US" sz="1400" dirty="0"/>
              <a:t>Send each Worker its part of data </a:t>
            </a:r>
          </a:p>
          <a:p>
            <a:pPr lvl="1"/>
            <a:r>
              <a:rPr lang="en-US" sz="1400" dirty="0"/>
              <a:t>Receive the results from each Worker</a:t>
            </a:r>
          </a:p>
          <a:p>
            <a:pPr lvl="1"/>
            <a:r>
              <a:rPr lang="en-US" sz="1400" dirty="0"/>
              <a:t>Re-execute task in case a Worker failed</a:t>
            </a:r>
          </a:p>
          <a:p>
            <a:pPr lvl="1"/>
            <a:r>
              <a:rPr lang="en-US" sz="1400" dirty="0"/>
              <a:t>Master coordinates data exchange between Map and Reduce machines</a:t>
            </a:r>
          </a:p>
          <a:p>
            <a:r>
              <a:rPr lang="en-US" sz="1600" dirty="0"/>
              <a:t>The Slave (or Worker) node stores data and runs assigned map() or reduce() tasks. </a:t>
            </a:r>
          </a:p>
          <a:p>
            <a:pPr lvl="1"/>
            <a:r>
              <a:rPr lang="en-US" sz="1200" dirty="0"/>
              <a:t>Each Slave node runs both a Data Node that stores own part of data in HDFS and a Task Tracker daemon that communicates with and receives instructions from the Master node. </a:t>
            </a:r>
          </a:p>
          <a:p>
            <a:r>
              <a:rPr lang="en-US" sz="1600" dirty="0"/>
              <a:t>Data partitioning and placement on Worker nodes is done to minimize data communication between general HDFS data storage and worker machines</a:t>
            </a:r>
          </a:p>
          <a:p>
            <a:pPr lvl="1"/>
            <a:r>
              <a:rPr lang="en-US" sz="1200" dirty="0"/>
              <a:t>Takes into account that Hadoop cluster can occupy few racks and data files can be split between nodes and racks </a:t>
            </a:r>
          </a:p>
          <a:p>
            <a:r>
              <a:rPr lang="en-US" sz="1600" dirty="0"/>
              <a:t>The Client machine doesn’t run any of </a:t>
            </a:r>
            <a:r>
              <a:rPr lang="en-US" sz="1600" dirty="0" err="1"/>
              <a:t>MapReduce</a:t>
            </a:r>
            <a:r>
              <a:rPr lang="en-US" sz="1600" dirty="0"/>
              <a:t> tasks but it communicates with the Master, loads data into cluster, submits </a:t>
            </a:r>
            <a:r>
              <a:rPr lang="en-US" sz="1600" dirty="0" err="1"/>
              <a:t>MapReduce</a:t>
            </a:r>
            <a:r>
              <a:rPr lang="en-US" sz="1600" dirty="0"/>
              <a:t> jobs, and retrieves results. </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39</a:t>
            </a:fld>
            <a:endParaRPr lang="en-GB"/>
          </a:p>
        </p:txBody>
      </p:sp>
    </p:spTree>
    <p:extLst>
      <p:ext uri="{BB962C8B-B14F-4D97-AF65-F5344CB8AC3E}">
        <p14:creationId xmlns:p14="http://schemas.microsoft.com/office/powerpoint/2010/main" val="1977997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8" descr="5 Ways Big Data can Save or Destroy your Business.">
            <a:extLst>
              <a:ext uri="{FF2B5EF4-FFF2-40B4-BE49-F238E27FC236}">
                <a16:creationId xmlns:a16="http://schemas.microsoft.com/office/drawing/2014/main" id="{4FC3DD92-08A4-4479-83E6-2C0B0343F2A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33509" y="1356589"/>
            <a:ext cx="4217074" cy="2900702"/>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4861D78C-D454-4EC4-B507-D81A5BDBB9F3}"/>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D5377521-2FD9-451E-8956-355BCAF524E6}"/>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D162A698-3E6A-4824-B93E-621A42893FF5}"/>
              </a:ext>
            </a:extLst>
          </p:cNvPr>
          <p:cNvSpPr>
            <a:spLocks noGrp="1"/>
          </p:cNvSpPr>
          <p:nvPr>
            <p:ph type="sldNum" sz="quarter" idx="12"/>
          </p:nvPr>
        </p:nvSpPr>
        <p:spPr/>
        <p:txBody>
          <a:bodyPr/>
          <a:lstStyle/>
          <a:p>
            <a:fld id="{5444D61A-D5EF-4AD7-8CFF-82B00AE13C42}" type="slidenum">
              <a:rPr lang="en-GB" smtClean="0"/>
              <a:pPr/>
              <a:t>4</a:t>
            </a:fld>
            <a:endParaRPr lang="en-GB"/>
          </a:p>
        </p:txBody>
      </p:sp>
      <p:pic>
        <p:nvPicPr>
          <p:cNvPr id="9" name="Picture 6" descr="http://www.199it.com/wp-content/uploads/2017/05/23796130-Big-data-concept-in-word-tag-cloud-on-white-background-Stock-Photo.jpg">
            <a:extLst>
              <a:ext uri="{FF2B5EF4-FFF2-40B4-BE49-F238E27FC236}">
                <a16:creationId xmlns:a16="http://schemas.microsoft.com/office/drawing/2014/main" id="{6D2D28FC-7DF2-4DBB-B07F-C9F89E99205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721"/>
            <a:ext cx="5315406" cy="312833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8" descr="http://www.annexgroup.com/wp-content/uploads/2017/01/DS.wordle.png">
            <a:extLst>
              <a:ext uri="{FF2B5EF4-FFF2-40B4-BE49-F238E27FC236}">
                <a16:creationId xmlns:a16="http://schemas.microsoft.com/office/drawing/2014/main" id="{D83199F2-D44D-4851-823F-8E3DDE1BB4D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8200" y="3111616"/>
            <a:ext cx="5402256" cy="343737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F36F97A-E368-4A19-8B08-4E327EBDC9A0}"/>
              </a:ext>
            </a:extLst>
          </p:cNvPr>
          <p:cNvSpPr>
            <a:spLocks noGrp="1"/>
          </p:cNvSpPr>
          <p:nvPr>
            <p:ph type="title"/>
          </p:nvPr>
        </p:nvSpPr>
        <p:spPr>
          <a:xfrm>
            <a:off x="4320065" y="6051"/>
            <a:ext cx="4798877" cy="672100"/>
          </a:xfrm>
        </p:spPr>
        <p:txBody>
          <a:bodyPr>
            <a:normAutofit fontScale="90000"/>
          </a:bodyPr>
          <a:lstStyle/>
          <a:p>
            <a:r>
              <a:rPr lang="en-US" dirty="0"/>
              <a:t>Multiple aspects of Big Data </a:t>
            </a:r>
          </a:p>
        </p:txBody>
      </p:sp>
      <p:sp>
        <p:nvSpPr>
          <p:cNvPr id="12" name="Content Placeholder 2">
            <a:extLst>
              <a:ext uri="{FF2B5EF4-FFF2-40B4-BE49-F238E27FC236}">
                <a16:creationId xmlns:a16="http://schemas.microsoft.com/office/drawing/2014/main" id="{4642D5AC-1744-472D-825D-E6E028623F7D}"/>
              </a:ext>
            </a:extLst>
          </p:cNvPr>
          <p:cNvSpPr>
            <a:spLocks noGrp="1"/>
          </p:cNvSpPr>
          <p:nvPr>
            <p:ph idx="1"/>
          </p:nvPr>
        </p:nvSpPr>
        <p:spPr>
          <a:xfrm>
            <a:off x="5796982" y="4935729"/>
            <a:ext cx="3321731" cy="1036552"/>
          </a:xfrm>
        </p:spPr>
        <p:txBody>
          <a:bodyPr numCol="1">
            <a:normAutofit fontScale="85000" lnSpcReduction="10000"/>
          </a:bodyPr>
          <a:lstStyle/>
          <a:p>
            <a:pPr marL="0" indent="0">
              <a:buNone/>
            </a:pPr>
            <a:r>
              <a:rPr lang="en-US" sz="2000" dirty="0">
                <a:solidFill>
                  <a:srgbClr val="C00000"/>
                </a:solidFill>
              </a:rPr>
              <a:t>Big Data is a complex of technologies to enable handling of Big Data (storage, processing, transfer, security)</a:t>
            </a:r>
          </a:p>
          <a:p>
            <a:pPr marL="0" indent="0">
              <a:buNone/>
            </a:pPr>
            <a:endParaRPr lang="en-US" sz="2000" dirty="0">
              <a:solidFill>
                <a:srgbClr val="C00000"/>
              </a:solidFill>
            </a:endParaRPr>
          </a:p>
        </p:txBody>
      </p:sp>
    </p:spTree>
    <p:extLst>
      <p:ext uri="{BB962C8B-B14F-4D97-AF65-F5344CB8AC3E}">
        <p14:creationId xmlns:p14="http://schemas.microsoft.com/office/powerpoint/2010/main" val="40908042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HDFS Architecture</a:t>
            </a:r>
            <a:endParaRPr lang="en-GB" dirty="0"/>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40</a:t>
            </a:fld>
            <a:endParaRPr lang="en-GB"/>
          </a:p>
        </p:txBody>
      </p:sp>
      <p:pic>
        <p:nvPicPr>
          <p:cNvPr id="7" name="Picture 6"/>
          <p:cNvPicPr/>
          <p:nvPr/>
        </p:nvPicPr>
        <p:blipFill>
          <a:blip r:embed="rId3">
            <a:extLst>
              <a:ext uri="{28A0092B-C50C-407E-A947-70E740481C1C}">
                <a14:useLocalDpi xmlns:a14="http://schemas.microsoft.com/office/drawing/2010/main" val="0"/>
              </a:ext>
            </a:extLst>
          </a:blip>
          <a:srcRect/>
          <a:stretch>
            <a:fillRect/>
          </a:stretch>
        </p:blipFill>
        <p:spPr bwMode="auto">
          <a:xfrm>
            <a:off x="94374" y="1258776"/>
            <a:ext cx="6385838" cy="4222452"/>
          </a:xfrm>
          <a:prstGeom prst="rect">
            <a:avLst/>
          </a:prstGeom>
          <a:noFill/>
          <a:ln>
            <a:noFill/>
          </a:ln>
        </p:spPr>
      </p:pic>
      <p:sp>
        <p:nvSpPr>
          <p:cNvPr id="8" name="TextBox 7"/>
          <p:cNvSpPr txBox="1"/>
          <p:nvPr/>
        </p:nvSpPr>
        <p:spPr>
          <a:xfrm>
            <a:off x="-2535" y="6225352"/>
            <a:ext cx="9324219" cy="510909"/>
          </a:xfrm>
          <a:prstGeom prst="rect">
            <a:avLst/>
          </a:prstGeom>
          <a:noFill/>
        </p:spPr>
        <p:txBody>
          <a:bodyPr wrap="none" tIns="9144" rIns="91440" bIns="9144" rtlCol="0">
            <a:spAutoFit/>
          </a:bodyPr>
          <a:lstStyle/>
          <a:p>
            <a:r>
              <a:rPr lang="en-GB" sz="1600" dirty="0"/>
              <a:t>[ref] </a:t>
            </a:r>
            <a:r>
              <a:rPr lang="en-US" sz="1600" dirty="0"/>
              <a:t>HDFS Architecture Guide. Apache Foundation. </a:t>
            </a:r>
            <a:r>
              <a:rPr lang="nl-NL" sz="1600" dirty="0"/>
              <a:t>- http://hadoop.apache.org/docs/r1.2.1/hdfs_design.html</a:t>
            </a:r>
            <a:endParaRPr lang="en-GB" sz="1600" dirty="0"/>
          </a:p>
          <a:p>
            <a:endParaRPr lang="en-GB" sz="1600" dirty="0"/>
          </a:p>
        </p:txBody>
      </p:sp>
      <p:sp>
        <p:nvSpPr>
          <p:cNvPr id="3" name="Content Placeholder 2"/>
          <p:cNvSpPr>
            <a:spLocks noGrp="1"/>
          </p:cNvSpPr>
          <p:nvPr>
            <p:ph idx="1"/>
          </p:nvPr>
        </p:nvSpPr>
        <p:spPr>
          <a:xfrm>
            <a:off x="6204000" y="2636912"/>
            <a:ext cx="2940000" cy="3585400"/>
          </a:xfrm>
        </p:spPr>
        <p:txBody>
          <a:bodyPr>
            <a:normAutofit fontScale="55000" lnSpcReduction="20000"/>
          </a:bodyPr>
          <a:lstStyle/>
          <a:p>
            <a:r>
              <a:rPr lang="en-US" altLang="zh-TW" dirty="0"/>
              <a:t>File content is split into blocks (default 128MB, 3 replica).</a:t>
            </a:r>
          </a:p>
          <a:p>
            <a:r>
              <a:rPr lang="en-US" altLang="zh-TW" dirty="0" err="1"/>
              <a:t>NameNode</a:t>
            </a:r>
            <a:r>
              <a:rPr lang="en-US" altLang="zh-TW" dirty="0"/>
              <a:t> maintains the namespace tree and the mapping of file blocks to </a:t>
            </a:r>
            <a:r>
              <a:rPr lang="en-US" altLang="zh-TW" dirty="0" err="1"/>
              <a:t>DataNodes</a:t>
            </a:r>
            <a:r>
              <a:rPr lang="en-US" altLang="zh-TW" dirty="0"/>
              <a:t>.</a:t>
            </a:r>
            <a:endParaRPr lang="en-US" altLang="zh-TW" i="1" dirty="0"/>
          </a:p>
          <a:p>
            <a:r>
              <a:rPr lang="en-US" altLang="zh-TW" dirty="0"/>
              <a:t>Files and directories are represented on the </a:t>
            </a:r>
            <a:r>
              <a:rPr lang="en-US" altLang="zh-TW" dirty="0" err="1"/>
              <a:t>NameNode</a:t>
            </a:r>
            <a:r>
              <a:rPr lang="en-US" altLang="zh-TW" dirty="0"/>
              <a:t> by </a:t>
            </a:r>
            <a:r>
              <a:rPr lang="en-US" altLang="zh-TW" i="1" dirty="0" err="1">
                <a:solidFill>
                  <a:srgbClr val="FF0000"/>
                </a:solidFill>
              </a:rPr>
              <a:t>inodes</a:t>
            </a:r>
            <a:r>
              <a:rPr lang="en-US" altLang="zh-TW" i="1" dirty="0">
                <a:solidFill>
                  <a:srgbClr val="FF0000"/>
                </a:solidFill>
              </a:rPr>
              <a:t> </a:t>
            </a:r>
            <a:r>
              <a:rPr lang="en-US" altLang="zh-TW" dirty="0"/>
              <a:t>(permissions, modification and access times, namespace and disk space quotas</a:t>
            </a:r>
            <a:r>
              <a:rPr lang="en-US" altLang="zh-TW" i="1" dirty="0"/>
              <a:t>).</a:t>
            </a:r>
          </a:p>
          <a:p>
            <a:r>
              <a:rPr lang="en-US" altLang="zh-TW" dirty="0"/>
              <a:t>Namespace is a hierarchy of files and directories.</a:t>
            </a:r>
          </a:p>
          <a:p>
            <a:endParaRPr lang="en-GB" dirty="0"/>
          </a:p>
        </p:txBody>
      </p:sp>
    </p:spTree>
    <p:extLst>
      <p:ext uri="{BB962C8B-B14F-4D97-AF65-F5344CB8AC3E}">
        <p14:creationId xmlns:p14="http://schemas.microsoft.com/office/powerpoint/2010/main" val="27946148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1DAEF-D16F-4557-A74E-8D19F957778E}"/>
              </a:ext>
            </a:extLst>
          </p:cNvPr>
          <p:cNvSpPr>
            <a:spLocks noGrp="1"/>
          </p:cNvSpPr>
          <p:nvPr>
            <p:ph type="title"/>
          </p:nvPr>
        </p:nvSpPr>
        <p:spPr/>
        <p:txBody>
          <a:bodyPr>
            <a:normAutofit fontScale="90000"/>
          </a:bodyPr>
          <a:lstStyle/>
          <a:p>
            <a:r>
              <a:rPr lang="en-US" dirty="0"/>
              <a:t>YARN vs MapReduce – MapReduce Hadoop v1.0</a:t>
            </a:r>
          </a:p>
        </p:txBody>
      </p:sp>
      <p:sp>
        <p:nvSpPr>
          <p:cNvPr id="3" name="Content Placeholder 2">
            <a:extLst>
              <a:ext uri="{FF2B5EF4-FFF2-40B4-BE49-F238E27FC236}">
                <a16:creationId xmlns:a16="http://schemas.microsoft.com/office/drawing/2014/main" id="{0442DACD-6342-49A0-95C5-EBAC71CD149E}"/>
              </a:ext>
            </a:extLst>
          </p:cNvPr>
          <p:cNvSpPr>
            <a:spLocks noGrp="1"/>
          </p:cNvSpPr>
          <p:nvPr>
            <p:ph idx="1"/>
          </p:nvPr>
        </p:nvSpPr>
        <p:spPr>
          <a:xfrm>
            <a:off x="503548" y="5398742"/>
            <a:ext cx="8460939" cy="910577"/>
          </a:xfrm>
        </p:spPr>
        <p:txBody>
          <a:bodyPr>
            <a:normAutofit lnSpcReduction="10000"/>
          </a:bodyPr>
          <a:lstStyle/>
          <a:p>
            <a:r>
              <a:rPr lang="en-US" sz="1800" dirty="0"/>
              <a:t>Scalability issue MapReduce Hadoop v1.0</a:t>
            </a:r>
          </a:p>
          <a:p>
            <a:pPr lvl="1"/>
            <a:r>
              <a:rPr lang="en-US" sz="1600" dirty="0"/>
              <a:t>According tom Yahoo! – max 5000 nodes and 40,000 tasks running concurrently</a:t>
            </a:r>
          </a:p>
          <a:p>
            <a:r>
              <a:rPr lang="en-US" sz="1800" dirty="0"/>
              <a:t>Utilization of computational resources is inefficient in MRV1</a:t>
            </a:r>
          </a:p>
        </p:txBody>
      </p:sp>
      <p:sp>
        <p:nvSpPr>
          <p:cNvPr id="4" name="Date Placeholder 3">
            <a:extLst>
              <a:ext uri="{FF2B5EF4-FFF2-40B4-BE49-F238E27FC236}">
                <a16:creationId xmlns:a16="http://schemas.microsoft.com/office/drawing/2014/main" id="{A5A28079-A091-4C28-A20C-3CDE8F270AEA}"/>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E4F9C28A-27FD-4179-95A3-172F4F0E2E5A}"/>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BA79A257-37A1-4B80-82B3-EEE0D1394948}"/>
              </a:ext>
            </a:extLst>
          </p:cNvPr>
          <p:cNvSpPr>
            <a:spLocks noGrp="1"/>
          </p:cNvSpPr>
          <p:nvPr>
            <p:ph type="sldNum" sz="quarter" idx="12"/>
          </p:nvPr>
        </p:nvSpPr>
        <p:spPr/>
        <p:txBody>
          <a:bodyPr/>
          <a:lstStyle/>
          <a:p>
            <a:fld id="{5444D61A-D5EF-4AD7-8CFF-82B00AE13C42}" type="slidenum">
              <a:rPr lang="en-GB" smtClean="0"/>
              <a:pPr/>
              <a:t>41</a:t>
            </a:fld>
            <a:endParaRPr lang="en-GB"/>
          </a:p>
        </p:txBody>
      </p:sp>
      <p:pic>
        <p:nvPicPr>
          <p:cNvPr id="7" name="Picture 6" descr="MapReduce Version 1.0 - Hadoop YARN - Edureka">
            <a:extLst>
              <a:ext uri="{FF2B5EF4-FFF2-40B4-BE49-F238E27FC236}">
                <a16:creationId xmlns:a16="http://schemas.microsoft.com/office/drawing/2014/main" id="{FAE67F6A-D289-4C5D-9007-EC2A5641A07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73578" y="1106742"/>
            <a:ext cx="7596844" cy="4201990"/>
          </a:xfrm>
          <a:prstGeom prst="rect">
            <a:avLst/>
          </a:prstGeom>
          <a:noFill/>
          <a:ln>
            <a:noFill/>
          </a:ln>
        </p:spPr>
      </p:pic>
    </p:spTree>
    <p:extLst>
      <p:ext uri="{BB962C8B-B14F-4D97-AF65-F5344CB8AC3E}">
        <p14:creationId xmlns:p14="http://schemas.microsoft.com/office/powerpoint/2010/main" val="39707173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FB7F3-1149-485C-9C0D-ADCAA87D77B0}"/>
              </a:ext>
            </a:extLst>
          </p:cNvPr>
          <p:cNvSpPr>
            <a:spLocks noGrp="1"/>
          </p:cNvSpPr>
          <p:nvPr>
            <p:ph type="title"/>
          </p:nvPr>
        </p:nvSpPr>
        <p:spPr/>
        <p:txBody>
          <a:bodyPr>
            <a:normAutofit/>
          </a:bodyPr>
          <a:lstStyle/>
          <a:p>
            <a:r>
              <a:rPr lang="en-US" sz="3200" dirty="0"/>
              <a:t>YARN since Hadoop v2.0</a:t>
            </a:r>
            <a:endParaRPr lang="en-US" dirty="0"/>
          </a:p>
        </p:txBody>
      </p:sp>
      <p:sp>
        <p:nvSpPr>
          <p:cNvPr id="3" name="Content Placeholder 2">
            <a:extLst>
              <a:ext uri="{FF2B5EF4-FFF2-40B4-BE49-F238E27FC236}">
                <a16:creationId xmlns:a16="http://schemas.microsoft.com/office/drawing/2014/main" id="{BA98AE5C-8D5D-42BA-B505-2D2FD0D6007F}"/>
              </a:ext>
            </a:extLst>
          </p:cNvPr>
          <p:cNvSpPr>
            <a:spLocks noGrp="1"/>
          </p:cNvSpPr>
          <p:nvPr>
            <p:ph idx="1"/>
          </p:nvPr>
        </p:nvSpPr>
        <p:spPr>
          <a:xfrm>
            <a:off x="179512" y="5229200"/>
            <a:ext cx="8784976" cy="1080119"/>
          </a:xfrm>
        </p:spPr>
        <p:txBody>
          <a:bodyPr>
            <a:normAutofit/>
          </a:bodyPr>
          <a:lstStyle/>
          <a:p>
            <a:pPr lvl="0"/>
            <a:r>
              <a:rPr lang="en-US" sz="2000" dirty="0"/>
              <a:t>YARN – Yet Another Resource Negotiator since Hadoop v2.0</a:t>
            </a:r>
          </a:p>
          <a:p>
            <a:pPr lvl="0"/>
            <a:r>
              <a:rPr lang="en-US" sz="2000" dirty="0"/>
              <a:t>YARN performs all processing activities by allocating resources and scheduling jobs/tasks</a:t>
            </a:r>
          </a:p>
        </p:txBody>
      </p:sp>
      <p:sp>
        <p:nvSpPr>
          <p:cNvPr id="4" name="Date Placeholder 3">
            <a:extLst>
              <a:ext uri="{FF2B5EF4-FFF2-40B4-BE49-F238E27FC236}">
                <a16:creationId xmlns:a16="http://schemas.microsoft.com/office/drawing/2014/main" id="{FFBDB49F-0BF9-4964-ACDE-7719EDE8A2F9}"/>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95C46801-EF5D-4132-847F-3A00A9546B08}"/>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A5B601B3-6750-404A-AE62-40EA1D412DDC}"/>
              </a:ext>
            </a:extLst>
          </p:cNvPr>
          <p:cNvSpPr>
            <a:spLocks noGrp="1"/>
          </p:cNvSpPr>
          <p:nvPr>
            <p:ph type="sldNum" sz="quarter" idx="12"/>
          </p:nvPr>
        </p:nvSpPr>
        <p:spPr/>
        <p:txBody>
          <a:bodyPr/>
          <a:lstStyle/>
          <a:p>
            <a:fld id="{5444D61A-D5EF-4AD7-8CFF-82B00AE13C42}" type="slidenum">
              <a:rPr lang="en-GB" smtClean="0"/>
              <a:pPr/>
              <a:t>42</a:t>
            </a:fld>
            <a:endParaRPr lang="en-GB"/>
          </a:p>
        </p:txBody>
      </p:sp>
      <p:pic>
        <p:nvPicPr>
          <p:cNvPr id="9" name="Picture 8" descr="Hadoop v1.0 vs Hadoop v2.0 - Hadoop YARN - Edureka">
            <a:extLst>
              <a:ext uri="{FF2B5EF4-FFF2-40B4-BE49-F238E27FC236}">
                <a16:creationId xmlns:a16="http://schemas.microsoft.com/office/drawing/2014/main" id="{AD6F316B-00B5-4E68-99AD-76095E6A431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899389" y="1357645"/>
            <a:ext cx="6264899" cy="3547519"/>
          </a:xfrm>
          <a:prstGeom prst="rect">
            <a:avLst/>
          </a:prstGeom>
          <a:noFill/>
          <a:ln>
            <a:noFill/>
          </a:ln>
        </p:spPr>
      </p:pic>
    </p:spTree>
    <p:extLst>
      <p:ext uri="{BB962C8B-B14F-4D97-AF65-F5344CB8AC3E}">
        <p14:creationId xmlns:p14="http://schemas.microsoft.com/office/powerpoint/2010/main" val="34922785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FB7F3-1149-485C-9C0D-ADCAA87D77B0}"/>
              </a:ext>
            </a:extLst>
          </p:cNvPr>
          <p:cNvSpPr>
            <a:spLocks noGrp="1"/>
          </p:cNvSpPr>
          <p:nvPr>
            <p:ph type="title"/>
          </p:nvPr>
        </p:nvSpPr>
        <p:spPr/>
        <p:txBody>
          <a:bodyPr/>
          <a:lstStyle/>
          <a:p>
            <a:r>
              <a:rPr lang="en-US" dirty="0"/>
              <a:t>YARN components</a:t>
            </a:r>
          </a:p>
        </p:txBody>
      </p:sp>
      <p:sp>
        <p:nvSpPr>
          <p:cNvPr id="3" name="Content Placeholder 2">
            <a:extLst>
              <a:ext uri="{FF2B5EF4-FFF2-40B4-BE49-F238E27FC236}">
                <a16:creationId xmlns:a16="http://schemas.microsoft.com/office/drawing/2014/main" id="{BA98AE5C-8D5D-42BA-B505-2D2FD0D6007F}"/>
              </a:ext>
            </a:extLst>
          </p:cNvPr>
          <p:cNvSpPr>
            <a:spLocks noGrp="1"/>
          </p:cNvSpPr>
          <p:nvPr>
            <p:ph idx="1"/>
          </p:nvPr>
        </p:nvSpPr>
        <p:spPr>
          <a:xfrm>
            <a:off x="179512" y="5013176"/>
            <a:ext cx="8784976" cy="1296144"/>
          </a:xfrm>
        </p:spPr>
        <p:txBody>
          <a:bodyPr>
            <a:normAutofit fontScale="47500" lnSpcReduction="20000"/>
          </a:bodyPr>
          <a:lstStyle/>
          <a:p>
            <a:pPr lvl="0"/>
            <a:r>
              <a:rPr lang="en-US" b="1" dirty="0"/>
              <a:t>Resource Manager: </a:t>
            </a:r>
            <a:r>
              <a:rPr lang="en-US" dirty="0"/>
              <a:t>Runs on a master daemon and manages the resource allocation in the cluster.</a:t>
            </a:r>
          </a:p>
          <a:p>
            <a:pPr lvl="0"/>
            <a:r>
              <a:rPr lang="en-US" b="1" dirty="0"/>
              <a:t>Node Manager: </a:t>
            </a:r>
            <a:r>
              <a:rPr lang="en-US" dirty="0"/>
              <a:t>They run on the slave daemons and are responsible for the execution of a task on every single Data Node.</a:t>
            </a:r>
          </a:p>
          <a:p>
            <a:pPr lvl="0"/>
            <a:r>
              <a:rPr lang="en-US" b="1" dirty="0"/>
              <a:t>Application Master: </a:t>
            </a:r>
            <a:r>
              <a:rPr lang="en-US" dirty="0"/>
              <a:t>Manages the user job lifecycle and resource needs of individual applications. It works along with the Node Manager and monitors the execution of tasks.</a:t>
            </a:r>
          </a:p>
          <a:p>
            <a:pPr lvl="0"/>
            <a:r>
              <a:rPr lang="en-US" b="1" dirty="0"/>
              <a:t>Container:</a:t>
            </a:r>
            <a:r>
              <a:rPr lang="en-US" dirty="0"/>
              <a:t> Package of resources including RAM, CPU, Network, HDD etc on a single node.</a:t>
            </a:r>
          </a:p>
          <a:p>
            <a:endParaRPr lang="en-US" dirty="0"/>
          </a:p>
        </p:txBody>
      </p:sp>
      <p:sp>
        <p:nvSpPr>
          <p:cNvPr id="4" name="Date Placeholder 3">
            <a:extLst>
              <a:ext uri="{FF2B5EF4-FFF2-40B4-BE49-F238E27FC236}">
                <a16:creationId xmlns:a16="http://schemas.microsoft.com/office/drawing/2014/main" id="{FFBDB49F-0BF9-4964-ACDE-7719EDE8A2F9}"/>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95C46801-EF5D-4132-847F-3A00A9546B08}"/>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A5B601B3-6750-404A-AE62-40EA1D412DDC}"/>
              </a:ext>
            </a:extLst>
          </p:cNvPr>
          <p:cNvSpPr>
            <a:spLocks noGrp="1"/>
          </p:cNvSpPr>
          <p:nvPr>
            <p:ph type="sldNum" sz="quarter" idx="12"/>
          </p:nvPr>
        </p:nvSpPr>
        <p:spPr/>
        <p:txBody>
          <a:bodyPr/>
          <a:lstStyle/>
          <a:p>
            <a:fld id="{5444D61A-D5EF-4AD7-8CFF-82B00AE13C42}" type="slidenum">
              <a:rPr lang="en-GB" smtClean="0"/>
              <a:pPr/>
              <a:t>43</a:t>
            </a:fld>
            <a:endParaRPr lang="en-GB"/>
          </a:p>
        </p:txBody>
      </p:sp>
      <p:pic>
        <p:nvPicPr>
          <p:cNvPr id="8" name="Picture 7" descr="Components of YARN - Hadoop YARN - Edureka">
            <a:extLst>
              <a:ext uri="{FF2B5EF4-FFF2-40B4-BE49-F238E27FC236}">
                <a16:creationId xmlns:a16="http://schemas.microsoft.com/office/drawing/2014/main" id="{5D8AD714-B716-4B1B-9402-0463569C927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07604" y="1131968"/>
            <a:ext cx="6552728" cy="3881208"/>
          </a:xfrm>
          <a:prstGeom prst="rect">
            <a:avLst/>
          </a:prstGeom>
          <a:noFill/>
          <a:ln>
            <a:noFill/>
          </a:ln>
        </p:spPr>
      </p:pic>
    </p:spTree>
    <p:extLst>
      <p:ext uri="{BB962C8B-B14F-4D97-AF65-F5344CB8AC3E}">
        <p14:creationId xmlns:p14="http://schemas.microsoft.com/office/powerpoint/2010/main" val="8469685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ADD51-DCC3-43F7-B0D1-A5BE0DDEF684}"/>
              </a:ext>
            </a:extLst>
          </p:cNvPr>
          <p:cNvSpPr>
            <a:spLocks noGrp="1"/>
          </p:cNvSpPr>
          <p:nvPr>
            <p:ph type="title"/>
          </p:nvPr>
        </p:nvSpPr>
        <p:spPr/>
        <p:txBody>
          <a:bodyPr/>
          <a:lstStyle/>
          <a:p>
            <a:r>
              <a:rPr lang="en-US" dirty="0"/>
              <a:t>Jobs Submission in YARN</a:t>
            </a:r>
          </a:p>
        </p:txBody>
      </p:sp>
      <p:sp>
        <p:nvSpPr>
          <p:cNvPr id="4" name="Date Placeholder 3">
            <a:extLst>
              <a:ext uri="{FF2B5EF4-FFF2-40B4-BE49-F238E27FC236}">
                <a16:creationId xmlns:a16="http://schemas.microsoft.com/office/drawing/2014/main" id="{AE48087A-5547-49C2-A7AD-257DC668416B}"/>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EF38624F-7979-4B73-9349-1E40F3CA34C4}"/>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358E998D-5AB1-4420-B530-AE501E5802F6}"/>
              </a:ext>
            </a:extLst>
          </p:cNvPr>
          <p:cNvSpPr>
            <a:spLocks noGrp="1"/>
          </p:cNvSpPr>
          <p:nvPr>
            <p:ph type="sldNum" sz="quarter" idx="12"/>
          </p:nvPr>
        </p:nvSpPr>
        <p:spPr/>
        <p:txBody>
          <a:bodyPr/>
          <a:lstStyle/>
          <a:p>
            <a:fld id="{5444D61A-D5EF-4AD7-8CFF-82B00AE13C42}" type="slidenum">
              <a:rPr lang="en-GB" smtClean="0"/>
              <a:pPr/>
              <a:t>44</a:t>
            </a:fld>
            <a:endParaRPr lang="en-GB"/>
          </a:p>
        </p:txBody>
      </p:sp>
      <p:pic>
        <p:nvPicPr>
          <p:cNvPr id="7" name="Picture 6" descr="Application Submission - Hadoop YARN - Edureka">
            <a:extLst>
              <a:ext uri="{FF2B5EF4-FFF2-40B4-BE49-F238E27FC236}">
                <a16:creationId xmlns:a16="http://schemas.microsoft.com/office/drawing/2014/main" id="{F154E37B-1B23-46ED-9177-F8E81EFF6A3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0" y="1171843"/>
            <a:ext cx="6876256" cy="4021353"/>
          </a:xfrm>
          <a:prstGeom prst="rect">
            <a:avLst/>
          </a:prstGeom>
          <a:noFill/>
          <a:ln>
            <a:noFill/>
          </a:ln>
        </p:spPr>
      </p:pic>
      <p:sp>
        <p:nvSpPr>
          <p:cNvPr id="3" name="Content Placeholder 2">
            <a:extLst>
              <a:ext uri="{FF2B5EF4-FFF2-40B4-BE49-F238E27FC236}">
                <a16:creationId xmlns:a16="http://schemas.microsoft.com/office/drawing/2014/main" id="{130DC1DA-7D43-4481-A378-2B9A00A031B4}"/>
              </a:ext>
            </a:extLst>
          </p:cNvPr>
          <p:cNvSpPr>
            <a:spLocks noGrp="1"/>
          </p:cNvSpPr>
          <p:nvPr>
            <p:ph idx="1"/>
          </p:nvPr>
        </p:nvSpPr>
        <p:spPr>
          <a:xfrm>
            <a:off x="6624228" y="1398503"/>
            <a:ext cx="2340260" cy="4910817"/>
          </a:xfrm>
        </p:spPr>
        <p:txBody>
          <a:bodyPr>
            <a:normAutofit/>
          </a:bodyPr>
          <a:lstStyle/>
          <a:p>
            <a:pPr marL="182880" indent="-182880">
              <a:buAutoNum type="arabicParenR"/>
            </a:pPr>
            <a:r>
              <a:rPr lang="en-US" sz="1600" dirty="0"/>
              <a:t>Submit the job</a:t>
            </a:r>
          </a:p>
          <a:p>
            <a:pPr marL="182880" indent="-182880">
              <a:buAutoNum type="arabicParenR"/>
            </a:pPr>
            <a:r>
              <a:rPr lang="en-US" sz="1600" dirty="0"/>
              <a:t>Get Application ID</a:t>
            </a:r>
          </a:p>
          <a:p>
            <a:pPr marL="182880" indent="-182880">
              <a:buAutoNum type="arabicParenR"/>
            </a:pPr>
            <a:r>
              <a:rPr lang="en-US" sz="1600" dirty="0"/>
              <a:t>Get Application Submission Context</a:t>
            </a:r>
          </a:p>
          <a:p>
            <a:pPr marL="57150" indent="0">
              <a:buNone/>
            </a:pPr>
            <a:r>
              <a:rPr lang="en-US" sz="1600" dirty="0"/>
              <a:t>4 a) Start Container Launch</a:t>
            </a:r>
          </a:p>
          <a:p>
            <a:pPr marL="57150" indent="0">
              <a:buNone/>
            </a:pPr>
            <a:r>
              <a:rPr lang="en-US" sz="1600" dirty="0"/>
              <a:t>4 b) Launch Application Master</a:t>
            </a:r>
          </a:p>
          <a:p>
            <a:pPr marL="0" indent="0">
              <a:buNone/>
            </a:pPr>
            <a:r>
              <a:rPr lang="en-US" sz="1600" dirty="0"/>
              <a:t>5) Allocate Resources</a:t>
            </a:r>
          </a:p>
          <a:p>
            <a:pPr marL="57150" indent="0">
              <a:buNone/>
            </a:pPr>
            <a:r>
              <a:rPr lang="en-US" sz="1600" dirty="0"/>
              <a:t>6 a) Container</a:t>
            </a:r>
          </a:p>
          <a:p>
            <a:pPr marL="57150" indent="0">
              <a:buNone/>
            </a:pPr>
            <a:r>
              <a:rPr lang="en-US" sz="1600" dirty="0"/>
              <a:t>6 b) Launch</a:t>
            </a:r>
          </a:p>
          <a:p>
            <a:pPr marL="0" indent="0">
              <a:buNone/>
            </a:pPr>
            <a:r>
              <a:rPr lang="en-US" sz="1600" dirty="0"/>
              <a:t>7) Execute</a:t>
            </a:r>
          </a:p>
          <a:p>
            <a:pPr marL="0" indent="0">
              <a:buNone/>
            </a:pPr>
            <a:endParaRPr lang="en-US" sz="1600" dirty="0"/>
          </a:p>
        </p:txBody>
      </p:sp>
    </p:spTree>
    <p:extLst>
      <p:ext uri="{BB962C8B-B14F-4D97-AF65-F5344CB8AC3E}">
        <p14:creationId xmlns:p14="http://schemas.microsoft.com/office/powerpoint/2010/main" val="13042513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9AF9E-6E8F-4FAC-8735-3CEF21C8EE45}"/>
              </a:ext>
            </a:extLst>
          </p:cNvPr>
          <p:cNvSpPr>
            <a:spLocks noGrp="1"/>
          </p:cNvSpPr>
          <p:nvPr>
            <p:ph type="title"/>
          </p:nvPr>
        </p:nvSpPr>
        <p:spPr/>
        <p:txBody>
          <a:bodyPr/>
          <a:lstStyle/>
          <a:p>
            <a:r>
              <a:rPr lang="en-US" dirty="0"/>
              <a:t>Apache </a:t>
            </a:r>
            <a:r>
              <a:rPr lang="en-US" dirty="0" err="1"/>
              <a:t>Tez</a:t>
            </a:r>
            <a:endParaRPr lang="en-US" dirty="0"/>
          </a:p>
        </p:txBody>
      </p:sp>
      <p:sp>
        <p:nvSpPr>
          <p:cNvPr id="3" name="Content Placeholder 2">
            <a:extLst>
              <a:ext uri="{FF2B5EF4-FFF2-40B4-BE49-F238E27FC236}">
                <a16:creationId xmlns:a16="http://schemas.microsoft.com/office/drawing/2014/main" id="{222D0BFF-B910-4C1B-83FD-6A1CB74A0115}"/>
              </a:ext>
            </a:extLst>
          </p:cNvPr>
          <p:cNvSpPr>
            <a:spLocks noGrp="1"/>
          </p:cNvSpPr>
          <p:nvPr>
            <p:ph idx="1"/>
          </p:nvPr>
        </p:nvSpPr>
        <p:spPr>
          <a:xfrm>
            <a:off x="5112060" y="1423756"/>
            <a:ext cx="3852428" cy="4885564"/>
          </a:xfrm>
        </p:spPr>
        <p:txBody>
          <a:bodyPr>
            <a:normAutofit/>
          </a:bodyPr>
          <a:lstStyle/>
          <a:p>
            <a:r>
              <a:rPr lang="en-US" sz="2000" dirty="0" err="1"/>
              <a:t>Tez</a:t>
            </a:r>
            <a:r>
              <a:rPr lang="en-US" sz="2000" dirty="0"/>
              <a:t> is application framework which allows for a complex directed-acyclic-graph of tasks for processing data</a:t>
            </a:r>
          </a:p>
          <a:p>
            <a:r>
              <a:rPr lang="en-US" sz="2000" dirty="0"/>
              <a:t>Allows Hive and Pig tasks to run a complex DAG of tasks</a:t>
            </a:r>
          </a:p>
          <a:p>
            <a:r>
              <a:rPr lang="en-US" sz="2000" dirty="0" err="1"/>
              <a:t>Tez</a:t>
            </a:r>
            <a:r>
              <a:rPr lang="en-US" sz="2000" dirty="0"/>
              <a:t> can be used to process data, that earlier took multiple MR jobs, now in a single </a:t>
            </a:r>
            <a:r>
              <a:rPr lang="en-US" sz="2000" dirty="0" err="1"/>
              <a:t>Tez</a:t>
            </a:r>
            <a:r>
              <a:rPr lang="en-US" sz="2000" dirty="0"/>
              <a:t> job</a:t>
            </a:r>
          </a:p>
          <a:p>
            <a:r>
              <a:rPr lang="en-US" sz="2000" dirty="0"/>
              <a:t>Reconfiguration at run time</a:t>
            </a:r>
          </a:p>
        </p:txBody>
      </p:sp>
      <p:sp>
        <p:nvSpPr>
          <p:cNvPr id="4" name="Date Placeholder 3">
            <a:extLst>
              <a:ext uri="{FF2B5EF4-FFF2-40B4-BE49-F238E27FC236}">
                <a16:creationId xmlns:a16="http://schemas.microsoft.com/office/drawing/2014/main" id="{88EC1513-5951-465D-BD82-277983C9DD58}"/>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D3ACB480-EBD4-4A87-9F3D-AF6D1C6F0306}"/>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8CF2DC4E-233F-4DC6-BD35-45BFF1CC0E0F}"/>
              </a:ext>
            </a:extLst>
          </p:cNvPr>
          <p:cNvSpPr>
            <a:spLocks noGrp="1"/>
          </p:cNvSpPr>
          <p:nvPr>
            <p:ph type="sldNum" sz="quarter" idx="12"/>
          </p:nvPr>
        </p:nvSpPr>
        <p:spPr/>
        <p:txBody>
          <a:bodyPr/>
          <a:lstStyle/>
          <a:p>
            <a:fld id="{5444D61A-D5EF-4AD7-8CFF-82B00AE13C42}" type="slidenum">
              <a:rPr lang="en-GB" smtClean="0"/>
              <a:pPr/>
              <a:t>45</a:t>
            </a:fld>
            <a:endParaRPr lang="en-GB"/>
          </a:p>
        </p:txBody>
      </p:sp>
      <p:pic>
        <p:nvPicPr>
          <p:cNvPr id="1026" name="Picture 2" descr="Flow for a Hive or Pig Query on MapReduce">
            <a:extLst>
              <a:ext uri="{FF2B5EF4-FFF2-40B4-BE49-F238E27FC236}">
                <a16:creationId xmlns:a16="http://schemas.microsoft.com/office/drawing/2014/main" id="{AF6B7930-1305-4FD2-AEDE-5D1C60F462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934" y="1241439"/>
            <a:ext cx="4608512" cy="4682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21875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9AF9E-6E8F-4FAC-8735-3CEF21C8EE45}"/>
              </a:ext>
            </a:extLst>
          </p:cNvPr>
          <p:cNvSpPr>
            <a:spLocks noGrp="1"/>
          </p:cNvSpPr>
          <p:nvPr>
            <p:ph type="title"/>
          </p:nvPr>
        </p:nvSpPr>
        <p:spPr/>
        <p:txBody>
          <a:bodyPr>
            <a:normAutofit fontScale="90000"/>
          </a:bodyPr>
          <a:lstStyle/>
          <a:p>
            <a:r>
              <a:rPr lang="en-US" dirty="0"/>
              <a:t>Apache </a:t>
            </a:r>
            <a:r>
              <a:rPr lang="en-US" dirty="0" err="1"/>
              <a:t>Tez</a:t>
            </a:r>
            <a:r>
              <a:rPr lang="en-US" dirty="0"/>
              <a:t> – Further improvement with LLAP by Hortonworks</a:t>
            </a:r>
          </a:p>
        </p:txBody>
      </p:sp>
      <p:sp>
        <p:nvSpPr>
          <p:cNvPr id="3" name="Content Placeholder 2">
            <a:extLst>
              <a:ext uri="{FF2B5EF4-FFF2-40B4-BE49-F238E27FC236}">
                <a16:creationId xmlns:a16="http://schemas.microsoft.com/office/drawing/2014/main" id="{222D0BFF-B910-4C1B-83FD-6A1CB74A0115}"/>
              </a:ext>
            </a:extLst>
          </p:cNvPr>
          <p:cNvSpPr>
            <a:spLocks noGrp="1"/>
          </p:cNvSpPr>
          <p:nvPr>
            <p:ph idx="1"/>
          </p:nvPr>
        </p:nvSpPr>
        <p:spPr>
          <a:xfrm>
            <a:off x="445739" y="5317772"/>
            <a:ext cx="8460940" cy="1008112"/>
          </a:xfrm>
        </p:spPr>
        <p:txBody>
          <a:bodyPr>
            <a:noAutofit/>
          </a:bodyPr>
          <a:lstStyle/>
          <a:p>
            <a:r>
              <a:rPr lang="en-US" sz="1200" dirty="0"/>
              <a:t>LLAP (Live Long and Process) combines persistent query servers and optimized in-memory caching that allows Hive to launch queries instantly and avoids unnecessary disk I/O. </a:t>
            </a:r>
          </a:p>
          <a:p>
            <a:r>
              <a:rPr lang="en-US" sz="1200" dirty="0"/>
              <a:t>LLAP caches memory intelligently and it shares this data among all clients, while retaining the ability to scale elastically within a cluster. LLAP brings compute to memory (rather than compute to disk), </a:t>
            </a:r>
          </a:p>
          <a:p>
            <a:r>
              <a:rPr lang="en-US" sz="1200" dirty="0"/>
              <a:t>Worker tasks run inside LLAP daemons, and not in containers</a:t>
            </a:r>
          </a:p>
        </p:txBody>
      </p:sp>
      <p:sp>
        <p:nvSpPr>
          <p:cNvPr id="4" name="Date Placeholder 3">
            <a:extLst>
              <a:ext uri="{FF2B5EF4-FFF2-40B4-BE49-F238E27FC236}">
                <a16:creationId xmlns:a16="http://schemas.microsoft.com/office/drawing/2014/main" id="{88EC1513-5951-465D-BD82-277983C9DD58}"/>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D3ACB480-EBD4-4A87-9F3D-AF6D1C6F0306}"/>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8CF2DC4E-233F-4DC6-BD35-45BFF1CC0E0F}"/>
              </a:ext>
            </a:extLst>
          </p:cNvPr>
          <p:cNvSpPr>
            <a:spLocks noGrp="1"/>
          </p:cNvSpPr>
          <p:nvPr>
            <p:ph type="sldNum" sz="quarter" idx="12"/>
          </p:nvPr>
        </p:nvSpPr>
        <p:spPr/>
        <p:txBody>
          <a:bodyPr/>
          <a:lstStyle/>
          <a:p>
            <a:fld id="{5444D61A-D5EF-4AD7-8CFF-82B00AE13C42}" type="slidenum">
              <a:rPr lang="en-GB" smtClean="0"/>
              <a:pPr/>
              <a:t>46</a:t>
            </a:fld>
            <a:endParaRPr lang="en-GB"/>
          </a:p>
        </p:txBody>
      </p:sp>
      <p:pic>
        <p:nvPicPr>
          <p:cNvPr id="2050" name="Picture 2" descr="Hive-2-diagram-1">
            <a:extLst>
              <a:ext uri="{FF2B5EF4-FFF2-40B4-BE49-F238E27FC236}">
                <a16:creationId xmlns:a16="http://schemas.microsoft.com/office/drawing/2014/main" id="{0B4EDC89-C5DB-4C0A-A367-6614AA7654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008" y="1160748"/>
            <a:ext cx="8460940" cy="415702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99F53DD-4ABD-41D7-A554-5703A93B9860}"/>
              </a:ext>
            </a:extLst>
          </p:cNvPr>
          <p:cNvSpPr txBox="1"/>
          <p:nvPr/>
        </p:nvSpPr>
        <p:spPr>
          <a:xfrm>
            <a:off x="7667412" y="3940328"/>
            <a:ext cx="1497526" cy="738664"/>
          </a:xfrm>
          <a:prstGeom prst="rect">
            <a:avLst/>
          </a:prstGeom>
          <a:noFill/>
        </p:spPr>
        <p:txBody>
          <a:bodyPr wrap="none" rtlCol="0">
            <a:spAutoFit/>
          </a:bodyPr>
          <a:lstStyle/>
          <a:p>
            <a:r>
              <a:rPr lang="en-US" sz="1400" dirty="0">
                <a:solidFill>
                  <a:srgbClr val="C00000"/>
                </a:solidFill>
                <a:latin typeface="+mj-lt"/>
              </a:rPr>
              <a:t>25x times faster </a:t>
            </a:r>
          </a:p>
          <a:p>
            <a:r>
              <a:rPr lang="en-US" sz="1400" dirty="0">
                <a:solidFill>
                  <a:srgbClr val="C00000"/>
                </a:solidFill>
                <a:latin typeface="+mj-lt"/>
              </a:rPr>
              <a:t>performance </a:t>
            </a:r>
          </a:p>
          <a:p>
            <a:r>
              <a:rPr lang="en-US" sz="1400" dirty="0">
                <a:solidFill>
                  <a:srgbClr val="C00000"/>
                </a:solidFill>
                <a:latin typeface="+mj-lt"/>
              </a:rPr>
              <a:t>with LLAP </a:t>
            </a:r>
          </a:p>
        </p:txBody>
      </p:sp>
    </p:spTree>
    <p:extLst>
      <p:ext uri="{BB962C8B-B14F-4D97-AF65-F5344CB8AC3E}">
        <p14:creationId xmlns:p14="http://schemas.microsoft.com/office/powerpoint/2010/main" val="229161212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http://www.adaltas.com/wp-content/uploads/2018/05/test-1200x420.png">
            <a:extLst>
              <a:ext uri="{FF2B5EF4-FFF2-40B4-BE49-F238E27FC236}">
                <a16:creationId xmlns:a16="http://schemas.microsoft.com/office/drawing/2014/main" id="{36247941-322C-4C43-ABE3-C0135370510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85350" y="5650337"/>
            <a:ext cx="3350773" cy="1172770"/>
          </a:xfrm>
          <a:prstGeom prst="rect">
            <a:avLst/>
          </a:prstGeom>
          <a:noFill/>
          <a:extLst>
            <a:ext uri="{909E8E84-426E-40DD-AFC4-6F175D3DCCD1}">
              <a14:hiddenFill xmlns:a14="http://schemas.microsoft.com/office/drawing/2010/main">
                <a:solidFill>
                  <a:srgbClr val="FFFFFF"/>
                </a:solidFill>
              </a14:hiddenFill>
            </a:ext>
          </a:extLst>
        </p:spPr>
      </p:pic>
      <p:sp>
        <p:nvSpPr>
          <p:cNvPr id="41986" name="Title 1"/>
          <p:cNvSpPr>
            <a:spLocks noGrp="1"/>
          </p:cNvSpPr>
          <p:nvPr>
            <p:ph type="title"/>
          </p:nvPr>
        </p:nvSpPr>
        <p:spPr>
          <a:xfrm>
            <a:off x="899591" y="99400"/>
            <a:ext cx="7787209" cy="672100"/>
          </a:xfrm>
        </p:spPr>
        <p:txBody>
          <a:bodyPr/>
          <a:lstStyle/>
          <a:p>
            <a:r>
              <a:rPr lang="en-US" dirty="0"/>
              <a:t>Hive, Pig Latin, Oozie</a:t>
            </a:r>
          </a:p>
        </p:txBody>
      </p:sp>
      <p:sp>
        <p:nvSpPr>
          <p:cNvPr id="3" name="Content Placeholder 2"/>
          <p:cNvSpPr>
            <a:spLocks noGrp="1"/>
          </p:cNvSpPr>
          <p:nvPr>
            <p:ph idx="1"/>
          </p:nvPr>
        </p:nvSpPr>
        <p:spPr>
          <a:xfrm>
            <a:off x="179512" y="1268760"/>
            <a:ext cx="8784976" cy="5040560"/>
          </a:xfrm>
        </p:spPr>
        <p:txBody>
          <a:bodyPr>
            <a:noAutofit/>
          </a:bodyPr>
          <a:lstStyle/>
          <a:p>
            <a:r>
              <a:rPr lang="en-US" sz="1800" dirty="0"/>
              <a:t>Solution: Provide higher-level data </a:t>
            </a:r>
            <a:br>
              <a:rPr lang="en-US" sz="1800" dirty="0"/>
            </a:br>
            <a:r>
              <a:rPr lang="en-US" sz="1800" dirty="0"/>
              <a:t>processing languages</a:t>
            </a:r>
          </a:p>
          <a:p>
            <a:r>
              <a:rPr lang="en-US" sz="1800" dirty="0"/>
              <a:t>Hive: Data warehousing application in Hadoop</a:t>
            </a:r>
          </a:p>
          <a:p>
            <a:pPr lvl="1"/>
            <a:r>
              <a:rPr lang="en-US" sz="1600" dirty="0"/>
              <a:t>Query language is HQL, variant of SQL</a:t>
            </a:r>
          </a:p>
          <a:p>
            <a:pPr lvl="1"/>
            <a:r>
              <a:rPr lang="en-US" sz="1600" dirty="0"/>
              <a:t>Tables stored on HDFS as flat files</a:t>
            </a:r>
          </a:p>
          <a:p>
            <a:pPr lvl="1"/>
            <a:r>
              <a:rPr lang="en-US" sz="1600" dirty="0"/>
              <a:t>Developed by Facebook, now open source</a:t>
            </a:r>
          </a:p>
          <a:p>
            <a:r>
              <a:rPr lang="en-US" sz="1800" dirty="0"/>
              <a:t>Pig: Large-scale data processing system</a:t>
            </a:r>
          </a:p>
          <a:p>
            <a:pPr lvl="1"/>
            <a:r>
              <a:rPr lang="en-US" sz="1600" dirty="0"/>
              <a:t>Scripts are written in Pig Latin, a dataflow language</a:t>
            </a:r>
          </a:p>
          <a:p>
            <a:pPr lvl="1"/>
            <a:r>
              <a:rPr lang="en-US" sz="1600" dirty="0"/>
              <a:t>Developed by Yahoo!, now open source, Roughly 1/3 of all Yahoo! internal jobs</a:t>
            </a:r>
          </a:p>
          <a:p>
            <a:r>
              <a:rPr lang="en-US" sz="1800" dirty="0"/>
              <a:t>Oozie</a:t>
            </a:r>
          </a:p>
          <a:p>
            <a:pPr lvl="1"/>
            <a:r>
              <a:rPr lang="en-US" sz="1600" dirty="0"/>
              <a:t>S</a:t>
            </a:r>
            <a:r>
              <a:rPr lang="en-US" sz="1600" dirty="0">
                <a:solidFill>
                  <a:srgbClr val="222222"/>
                </a:solidFill>
                <a:latin typeface="arial" panose="020B0604020202020204" pitchFamily="34" charset="0"/>
              </a:rPr>
              <a:t>erver-based workflow scheduling system to manage Hadoop jobs.</a:t>
            </a:r>
          </a:p>
          <a:p>
            <a:pPr lvl="1"/>
            <a:r>
              <a:rPr lang="en-US" sz="1600" dirty="0">
                <a:solidFill>
                  <a:srgbClr val="222222"/>
                </a:solidFill>
                <a:latin typeface="arial" panose="020B0604020202020204" pitchFamily="34" charset="0"/>
              </a:rPr>
              <a:t>Workflows defined as a collection of control flow and action nodes </a:t>
            </a:r>
            <a:br>
              <a:rPr lang="en-US" sz="1600" dirty="0">
                <a:solidFill>
                  <a:srgbClr val="222222"/>
                </a:solidFill>
                <a:latin typeface="arial" panose="020B0604020202020204" pitchFamily="34" charset="0"/>
              </a:rPr>
            </a:br>
            <a:r>
              <a:rPr lang="en-US" sz="1600" dirty="0">
                <a:solidFill>
                  <a:srgbClr val="222222"/>
                </a:solidFill>
                <a:latin typeface="arial" panose="020B0604020202020204" pitchFamily="34" charset="0"/>
              </a:rPr>
              <a:t>in a directed acyclic graph. </a:t>
            </a:r>
            <a:endParaRPr lang="en-US" sz="1600" dirty="0"/>
          </a:p>
          <a:p>
            <a:r>
              <a:rPr lang="en-US" sz="1800" dirty="0"/>
              <a:t>Common idea:</a:t>
            </a:r>
          </a:p>
          <a:p>
            <a:pPr lvl="1"/>
            <a:r>
              <a:rPr lang="en-US" sz="1600" dirty="0"/>
              <a:t>Provide higher-level language to facilitate large-data processing</a:t>
            </a:r>
          </a:p>
          <a:p>
            <a:pPr lvl="1"/>
            <a:r>
              <a:rPr lang="en-US" sz="1600" dirty="0"/>
              <a:t>Higher-level language “compiles down” to </a:t>
            </a:r>
            <a:br>
              <a:rPr lang="en-US" sz="1600" dirty="0"/>
            </a:br>
            <a:r>
              <a:rPr lang="en-US" sz="1600" dirty="0"/>
              <a:t>Hadoop jobs</a:t>
            </a:r>
          </a:p>
          <a:p>
            <a:pPr lvl="1"/>
            <a:endParaRPr lang="en-US" sz="1600" dirty="0"/>
          </a:p>
        </p:txBody>
      </p:sp>
      <p:pic>
        <p:nvPicPr>
          <p:cNvPr id="4" name="Picture 3"/>
          <p:cNvPicPr>
            <a:picLocks noChangeAspect="1"/>
          </p:cNvPicPr>
          <p:nvPr/>
        </p:nvPicPr>
        <p:blipFill>
          <a:blip r:embed="rId4" cstate="print"/>
          <a:srcRect l="18000" r="18000"/>
          <a:stretch>
            <a:fillRect/>
          </a:stretch>
        </p:blipFill>
        <p:spPr>
          <a:xfrm>
            <a:off x="7263054" y="2060883"/>
            <a:ext cx="1682496" cy="1752600"/>
          </a:xfrm>
          <a:prstGeom prst="rect">
            <a:avLst/>
          </a:prstGeom>
          <a:ln>
            <a:noFill/>
          </a:ln>
          <a:effectLst>
            <a:softEdge rad="112500"/>
          </a:effectLst>
        </p:spPr>
      </p:pic>
      <p:pic>
        <p:nvPicPr>
          <p:cNvPr id="5" name="Picture 4" descr="hive-logo.png"/>
          <p:cNvPicPr>
            <a:picLocks noChangeAspect="1"/>
          </p:cNvPicPr>
          <p:nvPr/>
        </p:nvPicPr>
        <p:blipFill>
          <a:blip r:embed="rId5"/>
          <a:srcRect/>
          <a:stretch>
            <a:fillRect/>
          </a:stretch>
        </p:blipFill>
        <p:spPr bwMode="auto">
          <a:xfrm>
            <a:off x="7162800" y="161710"/>
            <a:ext cx="1795463" cy="1606550"/>
          </a:xfrm>
          <a:prstGeom prst="rect">
            <a:avLst/>
          </a:prstGeom>
          <a:noFill/>
          <a:ln w="9525">
            <a:noFill/>
            <a:miter lim="800000"/>
            <a:headEnd/>
            <a:tailEnd/>
          </a:ln>
        </p:spPr>
      </p:pic>
      <p:sp>
        <p:nvSpPr>
          <p:cNvPr id="2" name="Date Placeholder 1"/>
          <p:cNvSpPr>
            <a:spLocks noGrp="1"/>
          </p:cNvSpPr>
          <p:nvPr>
            <p:ph type="dt" sz="half" idx="10"/>
          </p:nvPr>
        </p:nvSpPr>
        <p:spPr/>
        <p:txBody>
          <a:bodyPr/>
          <a:lstStyle/>
          <a:p>
            <a:r>
              <a:rPr lang="en-US"/>
              <a:t>BD Wsh 2018, Windhoek</a:t>
            </a:r>
            <a:endParaRPr lang="en-GB"/>
          </a:p>
        </p:txBody>
      </p:sp>
      <p:sp>
        <p:nvSpPr>
          <p:cNvPr id="6" name="Footer Placeholder 5"/>
          <p:cNvSpPr>
            <a:spLocks noGrp="1"/>
          </p:cNvSpPr>
          <p:nvPr>
            <p:ph type="ftr" sz="quarter" idx="11"/>
          </p:nvPr>
        </p:nvSpPr>
        <p:spPr/>
        <p:txBody>
          <a:bodyPr/>
          <a:lstStyle/>
          <a:p>
            <a:r>
              <a:rPr lang="en-US"/>
              <a:t>Cloud and Big Data for Data Analytics</a:t>
            </a:r>
            <a:endParaRPr lang="en-GB"/>
          </a:p>
        </p:txBody>
      </p:sp>
      <p:sp>
        <p:nvSpPr>
          <p:cNvPr id="7" name="Slide Number Placeholder 6"/>
          <p:cNvSpPr>
            <a:spLocks noGrp="1"/>
          </p:cNvSpPr>
          <p:nvPr>
            <p:ph type="sldNum" sz="quarter" idx="12"/>
          </p:nvPr>
        </p:nvSpPr>
        <p:spPr/>
        <p:txBody>
          <a:bodyPr/>
          <a:lstStyle/>
          <a:p>
            <a:fld id="{5444D61A-D5EF-4AD7-8CFF-82B00AE13C42}" type="slidenum">
              <a:rPr lang="en-GB" smtClean="0"/>
              <a:pPr/>
              <a:t>47</a:t>
            </a:fld>
            <a:endParaRPr lang="en-GB" dirty="0"/>
          </a:p>
        </p:txBody>
      </p:sp>
      <p:pic>
        <p:nvPicPr>
          <p:cNvPr id="2052" name="Picture 4" descr="https://bigishere.files.wordpress.com/2016/07/image001c.jpg">
            <a:extLst>
              <a:ext uri="{FF2B5EF4-FFF2-40B4-BE49-F238E27FC236}">
                <a16:creationId xmlns:a16="http://schemas.microsoft.com/office/drawing/2014/main" id="{F65444C6-E9FC-4199-8F5B-0470F2BCB01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06559" y="3975851"/>
            <a:ext cx="1682497" cy="1512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7215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and take away</a:t>
            </a:r>
          </a:p>
        </p:txBody>
      </p:sp>
      <p:sp>
        <p:nvSpPr>
          <p:cNvPr id="3" name="Content Placeholder 2"/>
          <p:cNvSpPr>
            <a:spLocks noGrp="1"/>
          </p:cNvSpPr>
          <p:nvPr>
            <p:ph idx="1"/>
          </p:nvPr>
        </p:nvSpPr>
        <p:spPr>
          <a:xfrm>
            <a:off x="323528" y="1257300"/>
            <a:ext cx="8229600" cy="5088024"/>
          </a:xfrm>
        </p:spPr>
        <p:txBody>
          <a:bodyPr>
            <a:normAutofit/>
          </a:bodyPr>
          <a:lstStyle/>
          <a:p>
            <a:r>
              <a:rPr lang="en-US" sz="2000" dirty="0"/>
              <a:t>Big Data technologies target to support storing, processing and managing large and growing amount of data of large Volume, high Velocity and wide Variety</a:t>
            </a:r>
          </a:p>
          <a:p>
            <a:pPr lvl="1"/>
            <a:r>
              <a:rPr lang="en-US" sz="1800" dirty="0"/>
              <a:t>Big Data Infrastructure needs to support the whole Big Data lifecycle including data collection, filtering, processing, visualization, and storing</a:t>
            </a:r>
          </a:p>
          <a:p>
            <a:r>
              <a:rPr lang="en-US" sz="2000" dirty="0" err="1"/>
              <a:t>MapReduce</a:t>
            </a:r>
            <a:r>
              <a:rPr lang="en-US" sz="2000" dirty="0"/>
              <a:t> is a programming model for parallel data processing that is commonly used for Big Data processing and analytics</a:t>
            </a:r>
          </a:p>
          <a:p>
            <a:r>
              <a:rPr lang="en-US" sz="2000" dirty="0"/>
              <a:t>Hadoop is a designated cluster solution for MapReduce </a:t>
            </a:r>
          </a:p>
          <a:p>
            <a:pPr lvl="1"/>
            <a:r>
              <a:rPr lang="en-US" sz="1800" dirty="0"/>
              <a:t>Hadoop is a batch processing system that implement paradigm of moving processing to data</a:t>
            </a:r>
          </a:p>
          <a:p>
            <a:pPr lvl="1"/>
            <a:r>
              <a:rPr lang="en-US" sz="1800" dirty="0"/>
              <a:t>Apache Hadoop is an Open Source software stack that includes a number of products to support the whole Big Data processing ecosystem</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48</a:t>
            </a:fld>
            <a:endParaRPr lang="en-GB"/>
          </a:p>
        </p:txBody>
      </p:sp>
    </p:spTree>
    <p:extLst>
      <p:ext uri="{BB962C8B-B14F-4D97-AF65-F5344CB8AC3E}">
        <p14:creationId xmlns:p14="http://schemas.microsoft.com/office/powerpoint/2010/main" val="38359135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94A0-73D5-4A23-898B-3EFD2B7CF38E}"/>
              </a:ext>
            </a:extLst>
          </p:cNvPr>
          <p:cNvSpPr>
            <a:spLocks noGrp="1"/>
          </p:cNvSpPr>
          <p:nvPr>
            <p:ph type="title"/>
          </p:nvPr>
        </p:nvSpPr>
        <p:spPr/>
        <p:txBody>
          <a:bodyPr/>
          <a:lstStyle/>
          <a:p>
            <a:r>
              <a:rPr lang="en-US" dirty="0"/>
              <a:t>Cloud based Storage for Big Data</a:t>
            </a:r>
          </a:p>
        </p:txBody>
      </p:sp>
      <p:sp>
        <p:nvSpPr>
          <p:cNvPr id="3" name="Content Placeholder 2">
            <a:extLst>
              <a:ext uri="{FF2B5EF4-FFF2-40B4-BE49-F238E27FC236}">
                <a16:creationId xmlns:a16="http://schemas.microsoft.com/office/drawing/2014/main" id="{B3D68797-6123-406A-B279-C722B05A22E2}"/>
              </a:ext>
            </a:extLst>
          </p:cNvPr>
          <p:cNvSpPr>
            <a:spLocks noGrp="1"/>
          </p:cNvSpPr>
          <p:nvPr>
            <p:ph idx="1"/>
          </p:nvPr>
        </p:nvSpPr>
        <p:spPr/>
        <p:txBody>
          <a:bodyPr/>
          <a:lstStyle/>
          <a:p>
            <a:r>
              <a:rPr lang="en-US" dirty="0"/>
              <a:t>Hadoop Distributed File System (HDFS)</a:t>
            </a:r>
          </a:p>
          <a:p>
            <a:r>
              <a:rPr lang="en-US" dirty="0"/>
              <a:t>Data Lakes</a:t>
            </a:r>
          </a:p>
          <a:p>
            <a:r>
              <a:rPr lang="en-US" dirty="0"/>
              <a:t>Large Scale Databases with controlled consistency</a:t>
            </a:r>
          </a:p>
        </p:txBody>
      </p:sp>
      <p:sp>
        <p:nvSpPr>
          <p:cNvPr id="4" name="Date Placeholder 3">
            <a:extLst>
              <a:ext uri="{FF2B5EF4-FFF2-40B4-BE49-F238E27FC236}">
                <a16:creationId xmlns:a16="http://schemas.microsoft.com/office/drawing/2014/main" id="{5938AE8F-50F0-462B-B7C4-C0C9E50A27EE}"/>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549638E2-5F71-4591-9EFB-6E8877081EDF}"/>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0C903633-25D6-40B5-A5E9-1F6DF2B1ED67}"/>
              </a:ext>
            </a:extLst>
          </p:cNvPr>
          <p:cNvSpPr>
            <a:spLocks noGrp="1"/>
          </p:cNvSpPr>
          <p:nvPr>
            <p:ph type="sldNum" sz="quarter" idx="12"/>
          </p:nvPr>
        </p:nvSpPr>
        <p:spPr/>
        <p:txBody>
          <a:bodyPr/>
          <a:lstStyle/>
          <a:p>
            <a:fld id="{5444D61A-D5EF-4AD7-8CFF-82B00AE13C42}" type="slidenum">
              <a:rPr lang="en-GB" smtClean="0"/>
              <a:pPr/>
              <a:t>49</a:t>
            </a:fld>
            <a:endParaRPr lang="en-GB"/>
          </a:p>
        </p:txBody>
      </p:sp>
    </p:spTree>
    <p:extLst>
      <p:ext uri="{BB962C8B-B14F-4D97-AF65-F5344CB8AC3E}">
        <p14:creationId xmlns:p14="http://schemas.microsoft.com/office/powerpoint/2010/main" val="2476650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EC9F2-D496-46D9-A4BE-B4B06A517969}"/>
              </a:ext>
            </a:extLst>
          </p:cNvPr>
          <p:cNvSpPr>
            <a:spLocks noGrp="1"/>
          </p:cNvSpPr>
          <p:nvPr>
            <p:ph type="title"/>
          </p:nvPr>
        </p:nvSpPr>
        <p:spPr/>
        <p:txBody>
          <a:bodyPr/>
          <a:lstStyle/>
          <a:p>
            <a:r>
              <a:rPr lang="en-US" dirty="0"/>
              <a:t>Big Data and multiple sources of data</a:t>
            </a:r>
          </a:p>
        </p:txBody>
      </p:sp>
      <p:sp>
        <p:nvSpPr>
          <p:cNvPr id="4" name="Date Placeholder 3">
            <a:extLst>
              <a:ext uri="{FF2B5EF4-FFF2-40B4-BE49-F238E27FC236}">
                <a16:creationId xmlns:a16="http://schemas.microsoft.com/office/drawing/2014/main" id="{3D0F4F41-0323-4121-8419-EE855C6C248C}"/>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DA3D064F-3D2B-4F83-9899-6B62F9AB614E}"/>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0BC42E6F-C7B6-4298-BC40-1A49D5719A71}"/>
              </a:ext>
            </a:extLst>
          </p:cNvPr>
          <p:cNvSpPr>
            <a:spLocks noGrp="1"/>
          </p:cNvSpPr>
          <p:nvPr>
            <p:ph type="sldNum" sz="quarter" idx="12"/>
          </p:nvPr>
        </p:nvSpPr>
        <p:spPr/>
        <p:txBody>
          <a:bodyPr/>
          <a:lstStyle/>
          <a:p>
            <a:fld id="{5444D61A-D5EF-4AD7-8CFF-82B00AE13C42}" type="slidenum">
              <a:rPr lang="en-GB" smtClean="0"/>
              <a:pPr/>
              <a:t>5</a:t>
            </a:fld>
            <a:endParaRPr lang="en-GB"/>
          </a:p>
        </p:txBody>
      </p:sp>
      <p:pic>
        <p:nvPicPr>
          <p:cNvPr id="7" name="Picture 6" descr="big-data-pix.jpg">
            <a:extLst>
              <a:ext uri="{FF2B5EF4-FFF2-40B4-BE49-F238E27FC236}">
                <a16:creationId xmlns:a16="http://schemas.microsoft.com/office/drawing/2014/main" id="{073655B3-F29D-4DA9-94AD-D09E3F07FB78}"/>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83568" y="1304764"/>
            <a:ext cx="7332345" cy="3632200"/>
          </a:xfrm>
          <a:prstGeom prst="rect">
            <a:avLst/>
          </a:prstGeom>
          <a:noFill/>
          <a:ln>
            <a:noFill/>
          </a:ln>
        </p:spPr>
      </p:pic>
      <p:sp>
        <p:nvSpPr>
          <p:cNvPr id="9" name="Content Placeholder 2">
            <a:extLst>
              <a:ext uri="{FF2B5EF4-FFF2-40B4-BE49-F238E27FC236}">
                <a16:creationId xmlns:a16="http://schemas.microsoft.com/office/drawing/2014/main" id="{3EEBA7BB-D884-451A-BE30-595866067A6D}"/>
              </a:ext>
            </a:extLst>
          </p:cNvPr>
          <p:cNvSpPr>
            <a:spLocks noGrp="1"/>
          </p:cNvSpPr>
          <p:nvPr>
            <p:ph idx="1"/>
          </p:nvPr>
        </p:nvSpPr>
        <p:spPr>
          <a:xfrm>
            <a:off x="899591" y="5032666"/>
            <a:ext cx="7332345" cy="1041140"/>
          </a:xfrm>
        </p:spPr>
        <p:txBody>
          <a:bodyPr numCol="2">
            <a:normAutofit fontScale="92500" lnSpcReduction="10000"/>
          </a:bodyPr>
          <a:lstStyle/>
          <a:p>
            <a:r>
              <a:rPr lang="en-US" sz="2000" dirty="0">
                <a:solidFill>
                  <a:schemeClr val="tx2">
                    <a:lumMod val="60000"/>
                    <a:lumOff val="40000"/>
                  </a:schemeClr>
                </a:solidFill>
              </a:rPr>
              <a:t>Social Media</a:t>
            </a:r>
          </a:p>
          <a:p>
            <a:r>
              <a:rPr lang="en-US" sz="2000" dirty="0">
                <a:solidFill>
                  <a:schemeClr val="tx2">
                    <a:lumMod val="60000"/>
                    <a:lumOff val="40000"/>
                  </a:schemeClr>
                </a:solidFill>
              </a:rPr>
              <a:t>IoT</a:t>
            </a:r>
          </a:p>
          <a:p>
            <a:r>
              <a:rPr lang="en-US" sz="2000" dirty="0">
                <a:solidFill>
                  <a:schemeClr val="tx2">
                    <a:lumMod val="60000"/>
                    <a:lumOff val="40000"/>
                  </a:schemeClr>
                </a:solidFill>
              </a:rPr>
              <a:t>Internet</a:t>
            </a:r>
          </a:p>
          <a:p>
            <a:r>
              <a:rPr lang="en-US" sz="2000" dirty="0">
                <a:solidFill>
                  <a:schemeClr val="accent3">
                    <a:lumMod val="75000"/>
                  </a:schemeClr>
                </a:solidFill>
              </a:rPr>
              <a:t>Science</a:t>
            </a:r>
          </a:p>
          <a:p>
            <a:r>
              <a:rPr lang="en-US" sz="2000" dirty="0">
                <a:solidFill>
                  <a:schemeClr val="tx2">
                    <a:lumMod val="60000"/>
                    <a:lumOff val="40000"/>
                  </a:schemeClr>
                </a:solidFill>
              </a:rPr>
              <a:t>Industrial data</a:t>
            </a:r>
          </a:p>
          <a:p>
            <a:r>
              <a:rPr lang="en-US" sz="2000" dirty="0">
                <a:solidFill>
                  <a:schemeClr val="tx2">
                    <a:lumMod val="60000"/>
                    <a:lumOff val="40000"/>
                  </a:schemeClr>
                </a:solidFill>
              </a:rPr>
              <a:t>Communication, voice</a:t>
            </a:r>
          </a:p>
        </p:txBody>
      </p:sp>
      <p:sp>
        <p:nvSpPr>
          <p:cNvPr id="10" name="TextBox 9">
            <a:extLst>
              <a:ext uri="{FF2B5EF4-FFF2-40B4-BE49-F238E27FC236}">
                <a16:creationId xmlns:a16="http://schemas.microsoft.com/office/drawing/2014/main" id="{D0A22EBD-029A-4A1F-AB36-D6CC9F29AB69}"/>
              </a:ext>
            </a:extLst>
          </p:cNvPr>
          <p:cNvSpPr txBox="1"/>
          <p:nvPr/>
        </p:nvSpPr>
        <p:spPr>
          <a:xfrm>
            <a:off x="1654130" y="6073806"/>
            <a:ext cx="5288627" cy="338554"/>
          </a:xfrm>
          <a:prstGeom prst="rect">
            <a:avLst/>
          </a:prstGeom>
          <a:noFill/>
          <a:ln>
            <a:solidFill>
              <a:srgbClr val="00B050"/>
            </a:solidFill>
          </a:ln>
        </p:spPr>
        <p:txBody>
          <a:bodyPr wrap="none" rtlCol="0">
            <a:spAutoFit/>
          </a:bodyPr>
          <a:lstStyle/>
          <a:p>
            <a:r>
              <a:rPr lang="en-US" sz="1600" dirty="0">
                <a:solidFill>
                  <a:srgbClr val="C00000"/>
                </a:solidFill>
                <a:latin typeface="+mj-lt"/>
              </a:rPr>
              <a:t>Data analytics blending with open and social media data</a:t>
            </a:r>
          </a:p>
        </p:txBody>
      </p:sp>
    </p:spTree>
    <p:extLst>
      <p:ext uri="{BB962C8B-B14F-4D97-AF65-F5344CB8AC3E}">
        <p14:creationId xmlns:p14="http://schemas.microsoft.com/office/powerpoint/2010/main" val="42468995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3"/>
          </p:nvPr>
        </p:nvSpPr>
        <p:spPr>
          <a:xfrm>
            <a:off x="1043608" y="149584"/>
            <a:ext cx="7779792" cy="699605"/>
          </a:xfrm>
        </p:spPr>
        <p:txBody>
          <a:bodyPr/>
          <a:lstStyle/>
          <a:p>
            <a:r>
              <a:rPr lang="en-US" sz="3200" dirty="0"/>
              <a:t>Revisiting: Hadoop – Core components</a:t>
            </a:r>
          </a:p>
        </p:txBody>
      </p:sp>
      <p:sp>
        <p:nvSpPr>
          <p:cNvPr id="4" name="TextBox 3"/>
          <p:cNvSpPr txBox="1"/>
          <p:nvPr/>
        </p:nvSpPr>
        <p:spPr>
          <a:xfrm>
            <a:off x="176906" y="1272619"/>
            <a:ext cx="8751578" cy="397764"/>
          </a:xfrm>
          <a:prstGeom prst="rect">
            <a:avLst/>
          </a:prstGeom>
          <a:solidFill>
            <a:schemeClr val="accent2"/>
          </a:solidFill>
        </p:spPr>
        <p:txBody>
          <a:bodyPr wrap="none" lIns="137160" tIns="109728" rIns="137160" bIns="109728" rtlCol="0">
            <a:noAutofit/>
          </a:bodyPr>
          <a:lstStyle/>
          <a:p>
            <a:pPr algn="ctr">
              <a:lnSpc>
                <a:spcPct val="90000"/>
              </a:lnSpc>
              <a:spcAft>
                <a:spcPts val="450"/>
              </a:spcAft>
            </a:pPr>
            <a:r>
              <a:rPr lang="en-US" sz="1500" dirty="0">
                <a:solidFill>
                  <a:schemeClr val="bg1"/>
                </a:solidFill>
                <a:latin typeface="Segoe UI Semibold" panose="020B0702040204020203" pitchFamily="34" charset="0"/>
                <a:cs typeface="Segoe UI Semibold" panose="020B0702040204020203" pitchFamily="34" charset="0"/>
              </a:rPr>
              <a:t>Hadoop is a highly reliable, distributed, and parallel programming framework for analyzing big data</a:t>
            </a:r>
          </a:p>
        </p:txBody>
      </p:sp>
      <p:sp>
        <p:nvSpPr>
          <p:cNvPr id="5" name="TextBox 4"/>
          <p:cNvSpPr txBox="1"/>
          <p:nvPr/>
        </p:nvSpPr>
        <p:spPr>
          <a:xfrm>
            <a:off x="219818" y="1953136"/>
            <a:ext cx="5321870" cy="3996144"/>
          </a:xfrm>
          <a:prstGeom prst="rect">
            <a:avLst/>
          </a:prstGeom>
          <a:noFill/>
        </p:spPr>
        <p:txBody>
          <a:bodyPr wrap="square" lIns="137160" tIns="109728" rIns="137160" bIns="109728" rtlCol="0">
            <a:noAutofit/>
          </a:bodyPr>
          <a:lstStyle/>
          <a:p>
            <a:pPr marL="257175" indent="-257175">
              <a:lnSpc>
                <a:spcPts val="1950"/>
              </a:lnSpc>
              <a:spcBef>
                <a:spcPts val="225"/>
              </a:spcBef>
              <a:spcAft>
                <a:spcPts val="225"/>
              </a:spcAft>
              <a:buClr>
                <a:schemeClr val="tx1"/>
              </a:buClr>
              <a:buSzPct val="75000"/>
              <a:buFont typeface="Wingdings" panose="05000000000000000000" pitchFamily="2" charset="2"/>
              <a:buChar char="v"/>
            </a:pPr>
            <a:r>
              <a:rPr lang="en-US" dirty="0">
                <a:latin typeface="+mj-lt"/>
              </a:rPr>
              <a:t>A Java-based, open source Apache project</a:t>
            </a:r>
          </a:p>
          <a:p>
            <a:pPr marL="257175" indent="-257175">
              <a:lnSpc>
                <a:spcPts val="1725"/>
              </a:lnSpc>
              <a:spcBef>
                <a:spcPts val="225"/>
              </a:spcBef>
              <a:spcAft>
                <a:spcPts val="225"/>
              </a:spcAft>
              <a:buClr>
                <a:schemeClr val="tx1"/>
              </a:buClr>
              <a:buSzPct val="75000"/>
              <a:buFont typeface="Wingdings" panose="05000000000000000000" pitchFamily="2" charset="2"/>
              <a:buChar char="v"/>
            </a:pPr>
            <a:r>
              <a:rPr lang="en-US" dirty="0">
                <a:latin typeface="+mj-lt"/>
              </a:rPr>
              <a:t>Capable of running on a variety of hardware platforms, including clusters of commodity hardware</a:t>
            </a:r>
          </a:p>
          <a:p>
            <a:pPr marL="257175" indent="-257175">
              <a:lnSpc>
                <a:spcPts val="1950"/>
              </a:lnSpc>
              <a:spcAft>
                <a:spcPts val="225"/>
              </a:spcAft>
              <a:buClr>
                <a:schemeClr val="tx1"/>
              </a:buClr>
              <a:buSzPct val="75000"/>
              <a:buFont typeface="Wingdings" panose="05000000000000000000" pitchFamily="2" charset="2"/>
              <a:buChar char="v"/>
            </a:pPr>
            <a:r>
              <a:rPr lang="en-US" dirty="0">
                <a:latin typeface="+mj-lt"/>
              </a:rPr>
              <a:t>The Hadoop core includes:</a:t>
            </a:r>
          </a:p>
          <a:p>
            <a:pPr marL="557213" lvl="1" indent="-214313">
              <a:lnSpc>
                <a:spcPct val="90000"/>
              </a:lnSpc>
              <a:spcAft>
                <a:spcPts val="450"/>
              </a:spcAft>
              <a:buClr>
                <a:schemeClr val="tx1"/>
              </a:buClr>
              <a:buFont typeface="Wingdings" panose="05000000000000000000" pitchFamily="2" charset="2"/>
              <a:buChar char="v"/>
            </a:pPr>
            <a:r>
              <a:rPr lang="en-US" sz="1350" dirty="0">
                <a:latin typeface="+mj-lt"/>
              </a:rPr>
              <a:t>A scalable, reliable file system (HDFS)</a:t>
            </a:r>
          </a:p>
          <a:p>
            <a:pPr marL="557213" lvl="1" indent="-214313">
              <a:lnSpc>
                <a:spcPct val="90000"/>
              </a:lnSpc>
              <a:spcAft>
                <a:spcPts val="450"/>
              </a:spcAft>
              <a:buClr>
                <a:schemeClr val="tx1"/>
              </a:buClr>
              <a:buFont typeface="Wingdings" panose="05000000000000000000" pitchFamily="2" charset="2"/>
              <a:buChar char="v"/>
            </a:pPr>
            <a:r>
              <a:rPr lang="en-US" sz="1350" dirty="0">
                <a:latin typeface="+mj-lt"/>
              </a:rPr>
              <a:t>A framework that enables development of programs based on MapReduce (MR) or directed acyclic graph (DAG) model</a:t>
            </a:r>
          </a:p>
          <a:p>
            <a:pPr marL="557213" lvl="1" indent="-214313">
              <a:lnSpc>
                <a:spcPct val="90000"/>
              </a:lnSpc>
              <a:spcAft>
                <a:spcPts val="450"/>
              </a:spcAft>
              <a:buClr>
                <a:schemeClr val="tx1"/>
              </a:buClr>
              <a:buFont typeface="Wingdings" panose="05000000000000000000" pitchFamily="2" charset="2"/>
              <a:buChar char="v"/>
            </a:pPr>
            <a:r>
              <a:rPr lang="en-US" sz="1350" dirty="0">
                <a:latin typeface="+mj-lt"/>
              </a:rPr>
              <a:t>YARN, a distributed resource manager that allocates and controls access to resource of cluster manager</a:t>
            </a:r>
          </a:p>
          <a:p>
            <a:pPr marL="257175" indent="-257175">
              <a:lnSpc>
                <a:spcPts val="1725"/>
              </a:lnSpc>
              <a:spcBef>
                <a:spcPts val="225"/>
              </a:spcBef>
              <a:spcAft>
                <a:spcPts val="225"/>
              </a:spcAft>
              <a:buClr>
                <a:schemeClr val="tx1"/>
              </a:buClr>
              <a:buSzPct val="75000"/>
              <a:buFont typeface="Wingdings" panose="05000000000000000000" pitchFamily="2" charset="2"/>
              <a:buChar char="v"/>
            </a:pPr>
            <a:r>
              <a:rPr lang="en-US" dirty="0">
                <a:latin typeface="+mj-lt"/>
              </a:rPr>
              <a:t>In addition to the core, Hadoop has a rich ecosystem that supports SQL/NoSQL, streaming, real-time, and interactive applications</a:t>
            </a:r>
          </a:p>
        </p:txBody>
      </p:sp>
      <p:grpSp>
        <p:nvGrpSpPr>
          <p:cNvPr id="41" name="Group 40"/>
          <p:cNvGrpSpPr/>
          <p:nvPr/>
        </p:nvGrpSpPr>
        <p:grpSpPr>
          <a:xfrm>
            <a:off x="5541688" y="1965580"/>
            <a:ext cx="3281712" cy="3299624"/>
            <a:chOff x="7878099" y="2044668"/>
            <a:chExt cx="3807933" cy="3902453"/>
          </a:xfrm>
        </p:grpSpPr>
        <p:sp>
          <p:nvSpPr>
            <p:cNvPr id="116" name="Rectangle 115"/>
            <p:cNvSpPr/>
            <p:nvPr/>
          </p:nvSpPr>
          <p:spPr bwMode="auto">
            <a:xfrm>
              <a:off x="7878099" y="2044668"/>
              <a:ext cx="3807933" cy="3902453"/>
            </a:xfrm>
            <a:prstGeom prst="rect">
              <a:avLst/>
            </a:prstGeom>
            <a:noFill/>
            <a:ln w="635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b="1" dirty="0">
                <a:solidFill>
                  <a:schemeClr val="bg1"/>
                </a:solidFill>
                <a:latin typeface="+mj-lt"/>
                <a:ea typeface="Segoe UI" pitchFamily="34" charset="0"/>
                <a:cs typeface="Segoe UI" pitchFamily="34" charset="0"/>
              </a:endParaRPr>
            </a:p>
          </p:txBody>
        </p:sp>
        <p:sp>
          <p:nvSpPr>
            <p:cNvPr id="6" name="Rectangle 5"/>
            <p:cNvSpPr/>
            <p:nvPr/>
          </p:nvSpPr>
          <p:spPr bwMode="auto">
            <a:xfrm>
              <a:off x="7981350" y="4472850"/>
              <a:ext cx="3602736" cy="1289304"/>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nvGrpSpPr>
            <p:cNvPr id="23" name="Group 22"/>
            <p:cNvGrpSpPr/>
            <p:nvPr/>
          </p:nvGrpSpPr>
          <p:grpSpPr>
            <a:xfrm>
              <a:off x="8159627" y="5524692"/>
              <a:ext cx="3238500" cy="164592"/>
              <a:chOff x="7851648" y="2916936"/>
              <a:chExt cx="3238500" cy="164592"/>
            </a:xfrm>
          </p:grpSpPr>
          <p:grpSp>
            <p:nvGrpSpPr>
              <p:cNvPr id="14" name="Group 13"/>
              <p:cNvGrpSpPr/>
              <p:nvPr/>
            </p:nvGrpSpPr>
            <p:grpSpPr>
              <a:xfrm>
                <a:off x="7851648" y="2916936"/>
                <a:ext cx="1586484" cy="164592"/>
                <a:chOff x="7851648" y="2916936"/>
                <a:chExt cx="1586484" cy="164592"/>
              </a:xfrm>
            </p:grpSpPr>
            <p:sp>
              <p:nvSpPr>
                <p:cNvPr id="7" name="Rectangle 6"/>
                <p:cNvSpPr/>
                <p:nvPr/>
              </p:nvSpPr>
              <p:spPr bwMode="auto">
                <a:xfrm>
                  <a:off x="785164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8" name="Rectangle 7"/>
                <p:cNvSpPr/>
                <p:nvPr/>
              </p:nvSpPr>
              <p:spPr bwMode="auto">
                <a:xfrm>
                  <a:off x="9264396"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9" name="Rectangle 8"/>
                <p:cNvSpPr/>
                <p:nvPr/>
              </p:nvSpPr>
              <p:spPr bwMode="auto">
                <a:xfrm>
                  <a:off x="807415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0" name="Rectangle 9"/>
                <p:cNvSpPr/>
                <p:nvPr/>
              </p:nvSpPr>
              <p:spPr bwMode="auto">
                <a:xfrm>
                  <a:off x="831037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1" name="Rectangle 10"/>
                <p:cNvSpPr/>
                <p:nvPr/>
              </p:nvSpPr>
              <p:spPr bwMode="auto">
                <a:xfrm>
                  <a:off x="854964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2" name="Rectangle 11"/>
                <p:cNvSpPr/>
                <p:nvPr/>
              </p:nvSpPr>
              <p:spPr bwMode="auto">
                <a:xfrm>
                  <a:off x="878586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3" name="Rectangle 12"/>
                <p:cNvSpPr/>
                <p:nvPr/>
              </p:nvSpPr>
              <p:spPr bwMode="auto">
                <a:xfrm>
                  <a:off x="902512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grpSp>
            <p:nvGrpSpPr>
              <p:cNvPr id="15" name="Group 14"/>
              <p:cNvGrpSpPr/>
              <p:nvPr/>
            </p:nvGrpSpPr>
            <p:grpSpPr>
              <a:xfrm>
                <a:off x="9503664" y="2916936"/>
                <a:ext cx="1586484" cy="164592"/>
                <a:chOff x="7851648" y="2916936"/>
                <a:chExt cx="1586484" cy="164592"/>
              </a:xfrm>
            </p:grpSpPr>
            <p:sp>
              <p:nvSpPr>
                <p:cNvPr id="16" name="Rectangle 15"/>
                <p:cNvSpPr/>
                <p:nvPr/>
              </p:nvSpPr>
              <p:spPr bwMode="auto">
                <a:xfrm>
                  <a:off x="785164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7" name="Rectangle 16"/>
                <p:cNvSpPr/>
                <p:nvPr/>
              </p:nvSpPr>
              <p:spPr bwMode="auto">
                <a:xfrm>
                  <a:off x="9264396"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8" name="Rectangle 17"/>
                <p:cNvSpPr/>
                <p:nvPr/>
              </p:nvSpPr>
              <p:spPr bwMode="auto">
                <a:xfrm>
                  <a:off x="807415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9" name="Rectangle 18"/>
                <p:cNvSpPr/>
                <p:nvPr/>
              </p:nvSpPr>
              <p:spPr bwMode="auto">
                <a:xfrm>
                  <a:off x="831037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20" name="Rectangle 19"/>
                <p:cNvSpPr/>
                <p:nvPr/>
              </p:nvSpPr>
              <p:spPr bwMode="auto">
                <a:xfrm>
                  <a:off x="854964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21" name="Rectangle 20"/>
                <p:cNvSpPr/>
                <p:nvPr/>
              </p:nvSpPr>
              <p:spPr bwMode="auto">
                <a:xfrm>
                  <a:off x="878586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22" name="Rectangle 21"/>
                <p:cNvSpPr/>
                <p:nvPr/>
              </p:nvSpPr>
              <p:spPr bwMode="auto">
                <a:xfrm>
                  <a:off x="902512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grpSp>
        <p:grpSp>
          <p:nvGrpSpPr>
            <p:cNvPr id="24" name="Group 23"/>
            <p:cNvGrpSpPr/>
            <p:nvPr/>
          </p:nvGrpSpPr>
          <p:grpSpPr>
            <a:xfrm>
              <a:off x="8159627" y="4640541"/>
              <a:ext cx="3238500" cy="164592"/>
              <a:chOff x="7851648" y="2916936"/>
              <a:chExt cx="3238500" cy="164592"/>
            </a:xfrm>
          </p:grpSpPr>
          <p:grpSp>
            <p:nvGrpSpPr>
              <p:cNvPr id="25" name="Group 24"/>
              <p:cNvGrpSpPr/>
              <p:nvPr/>
            </p:nvGrpSpPr>
            <p:grpSpPr>
              <a:xfrm>
                <a:off x="7851648" y="2916936"/>
                <a:ext cx="1586484" cy="164592"/>
                <a:chOff x="7851648" y="2916936"/>
                <a:chExt cx="1586484" cy="164592"/>
              </a:xfrm>
            </p:grpSpPr>
            <p:sp>
              <p:nvSpPr>
                <p:cNvPr id="34" name="Rectangle 33"/>
                <p:cNvSpPr/>
                <p:nvPr/>
              </p:nvSpPr>
              <p:spPr bwMode="auto">
                <a:xfrm>
                  <a:off x="785164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5" name="Rectangle 34"/>
                <p:cNvSpPr/>
                <p:nvPr/>
              </p:nvSpPr>
              <p:spPr bwMode="auto">
                <a:xfrm>
                  <a:off x="9264396"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6" name="Rectangle 35"/>
                <p:cNvSpPr/>
                <p:nvPr/>
              </p:nvSpPr>
              <p:spPr bwMode="auto">
                <a:xfrm>
                  <a:off x="807415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7" name="Rectangle 36"/>
                <p:cNvSpPr/>
                <p:nvPr/>
              </p:nvSpPr>
              <p:spPr bwMode="auto">
                <a:xfrm>
                  <a:off x="831037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8" name="Rectangle 37"/>
                <p:cNvSpPr/>
                <p:nvPr/>
              </p:nvSpPr>
              <p:spPr bwMode="auto">
                <a:xfrm>
                  <a:off x="854964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9" name="Rectangle 38"/>
                <p:cNvSpPr/>
                <p:nvPr/>
              </p:nvSpPr>
              <p:spPr bwMode="auto">
                <a:xfrm>
                  <a:off x="878586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40" name="Rectangle 39"/>
                <p:cNvSpPr/>
                <p:nvPr/>
              </p:nvSpPr>
              <p:spPr bwMode="auto">
                <a:xfrm>
                  <a:off x="902512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grpSp>
            <p:nvGrpSpPr>
              <p:cNvPr id="26" name="Group 25"/>
              <p:cNvGrpSpPr/>
              <p:nvPr/>
            </p:nvGrpSpPr>
            <p:grpSpPr>
              <a:xfrm>
                <a:off x="9503664" y="2916936"/>
                <a:ext cx="1586484" cy="164592"/>
                <a:chOff x="7851648" y="2916936"/>
                <a:chExt cx="1586484" cy="164592"/>
              </a:xfrm>
            </p:grpSpPr>
            <p:sp>
              <p:nvSpPr>
                <p:cNvPr id="27" name="Rectangle 26"/>
                <p:cNvSpPr/>
                <p:nvPr/>
              </p:nvSpPr>
              <p:spPr bwMode="auto">
                <a:xfrm>
                  <a:off x="785164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28" name="Rectangle 27"/>
                <p:cNvSpPr/>
                <p:nvPr/>
              </p:nvSpPr>
              <p:spPr bwMode="auto">
                <a:xfrm>
                  <a:off x="9264396"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29" name="Rectangle 28"/>
                <p:cNvSpPr/>
                <p:nvPr/>
              </p:nvSpPr>
              <p:spPr bwMode="auto">
                <a:xfrm>
                  <a:off x="807415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0" name="Rectangle 29"/>
                <p:cNvSpPr/>
                <p:nvPr/>
              </p:nvSpPr>
              <p:spPr bwMode="auto">
                <a:xfrm>
                  <a:off x="831037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1" name="Rectangle 30"/>
                <p:cNvSpPr/>
                <p:nvPr/>
              </p:nvSpPr>
              <p:spPr bwMode="auto">
                <a:xfrm>
                  <a:off x="854964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2" name="Rectangle 31"/>
                <p:cNvSpPr/>
                <p:nvPr/>
              </p:nvSpPr>
              <p:spPr bwMode="auto">
                <a:xfrm>
                  <a:off x="878586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3" name="Rectangle 32"/>
                <p:cNvSpPr/>
                <p:nvPr/>
              </p:nvSpPr>
              <p:spPr bwMode="auto">
                <a:xfrm>
                  <a:off x="902512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grpSp>
        <p:grpSp>
          <p:nvGrpSpPr>
            <p:cNvPr id="107" name="Group 106"/>
            <p:cNvGrpSpPr/>
            <p:nvPr/>
          </p:nvGrpSpPr>
          <p:grpSpPr>
            <a:xfrm>
              <a:off x="8159627" y="4920612"/>
              <a:ext cx="1107948" cy="164592"/>
              <a:chOff x="7807994" y="5995770"/>
              <a:chExt cx="1107948" cy="164592"/>
            </a:xfrm>
          </p:grpSpPr>
          <p:sp>
            <p:nvSpPr>
              <p:cNvPr id="51" name="Rectangle 50"/>
              <p:cNvSpPr/>
              <p:nvPr/>
            </p:nvSpPr>
            <p:spPr bwMode="auto">
              <a:xfrm>
                <a:off x="7807994"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3" name="Rectangle 52"/>
              <p:cNvSpPr/>
              <p:nvPr/>
            </p:nvSpPr>
            <p:spPr bwMode="auto">
              <a:xfrm>
                <a:off x="8030498"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4" name="Rectangle 53"/>
              <p:cNvSpPr/>
              <p:nvPr/>
            </p:nvSpPr>
            <p:spPr bwMode="auto">
              <a:xfrm>
                <a:off x="8266718"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5" name="Rectangle 54"/>
              <p:cNvSpPr/>
              <p:nvPr/>
            </p:nvSpPr>
            <p:spPr bwMode="auto">
              <a:xfrm>
                <a:off x="8505986"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6" name="Rectangle 55"/>
              <p:cNvSpPr/>
              <p:nvPr/>
            </p:nvSpPr>
            <p:spPr bwMode="auto">
              <a:xfrm>
                <a:off x="8742206"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sp>
          <p:nvSpPr>
            <p:cNvPr id="57" name="Rectangle 56"/>
            <p:cNvSpPr/>
            <p:nvPr/>
          </p:nvSpPr>
          <p:spPr bwMode="auto">
            <a:xfrm>
              <a:off x="8142863" y="5221567"/>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92" name="TextBox 91"/>
            <p:cNvSpPr txBox="1"/>
            <p:nvPr/>
          </p:nvSpPr>
          <p:spPr>
            <a:xfrm>
              <a:off x="9233058" y="4736502"/>
              <a:ext cx="1211580" cy="475488"/>
            </a:xfrm>
            <a:prstGeom prst="rect">
              <a:avLst/>
            </a:prstGeom>
            <a:noFill/>
          </p:spPr>
          <p:txBody>
            <a:bodyPr wrap="none" lIns="137160" tIns="109728" rIns="137160" bIns="109728" rtlCol="0">
              <a:noAutofit/>
            </a:bodyPr>
            <a:lstStyle/>
            <a:p>
              <a:pPr>
                <a:lnSpc>
                  <a:spcPct val="90000"/>
                </a:lnSpc>
                <a:spcAft>
                  <a:spcPts val="450"/>
                </a:spcAft>
              </a:pPr>
              <a:r>
                <a:rPr lang="en-US" dirty="0">
                  <a:solidFill>
                    <a:schemeClr val="bg1"/>
                  </a:solidFill>
                  <a:latin typeface="Segoe UI Semibold" panose="020B0702040204020203" pitchFamily="34" charset="0"/>
                  <a:cs typeface="Segoe UI Semibold" panose="020B0702040204020203" pitchFamily="34" charset="0"/>
                </a:rPr>
                <a:t>HDFS</a:t>
              </a:r>
            </a:p>
          </p:txBody>
        </p:sp>
        <p:sp>
          <p:nvSpPr>
            <p:cNvPr id="93" name="Rectangle 92"/>
            <p:cNvSpPr/>
            <p:nvPr/>
          </p:nvSpPr>
          <p:spPr bwMode="auto">
            <a:xfrm>
              <a:off x="7981350" y="3608152"/>
              <a:ext cx="3602736" cy="90525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94" name="Rectangle 93"/>
            <p:cNvSpPr/>
            <p:nvPr/>
          </p:nvSpPr>
          <p:spPr bwMode="auto">
            <a:xfrm>
              <a:off x="7981350" y="2629744"/>
              <a:ext cx="3602736" cy="97840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95" name="TextBox 94"/>
            <p:cNvSpPr txBox="1"/>
            <p:nvPr/>
          </p:nvSpPr>
          <p:spPr>
            <a:xfrm>
              <a:off x="9173087" y="3769550"/>
              <a:ext cx="1211580" cy="475488"/>
            </a:xfrm>
            <a:prstGeom prst="rect">
              <a:avLst/>
            </a:prstGeom>
            <a:noFill/>
          </p:spPr>
          <p:txBody>
            <a:bodyPr wrap="none" lIns="137160" tIns="109728" rIns="137160" bIns="109728" rtlCol="0">
              <a:noAutofit/>
            </a:bodyPr>
            <a:lstStyle/>
            <a:p>
              <a:pPr algn="ctr">
                <a:lnSpc>
                  <a:spcPct val="90000"/>
                </a:lnSpc>
                <a:spcAft>
                  <a:spcPts val="450"/>
                </a:spcAft>
              </a:pPr>
              <a:r>
                <a:rPr lang="en-US" dirty="0">
                  <a:solidFill>
                    <a:schemeClr val="bg1"/>
                  </a:solidFill>
                  <a:latin typeface="Segoe UI Semibold" panose="020B0702040204020203" pitchFamily="34" charset="0"/>
                  <a:cs typeface="Segoe UI Semibold" panose="020B0702040204020203" pitchFamily="34" charset="0"/>
                </a:rPr>
                <a:t>YARN</a:t>
              </a:r>
              <a:br>
                <a:rPr lang="en-US" dirty="0">
                  <a:solidFill>
                    <a:schemeClr val="bg1"/>
                  </a:solidFill>
                  <a:latin typeface="Segoe UI Semibold" panose="020B0702040204020203" pitchFamily="34" charset="0"/>
                  <a:cs typeface="Segoe UI Semibold" panose="020B0702040204020203" pitchFamily="34" charset="0"/>
                </a:rPr>
              </a:br>
              <a:r>
                <a:rPr lang="en-US" sz="1200" dirty="0">
                  <a:solidFill>
                    <a:schemeClr val="bg1"/>
                  </a:solidFill>
                  <a:latin typeface="Segoe UI Semibold" panose="020B0702040204020203" pitchFamily="34" charset="0"/>
                  <a:cs typeface="Segoe UI Semibold" panose="020B0702040204020203" pitchFamily="34" charset="0"/>
                </a:rPr>
                <a:t>(cluster resource manager)</a:t>
              </a:r>
            </a:p>
          </p:txBody>
        </p:sp>
        <p:sp>
          <p:nvSpPr>
            <p:cNvPr id="96" name="Trapezoid 95"/>
            <p:cNvSpPr/>
            <p:nvPr/>
          </p:nvSpPr>
          <p:spPr bwMode="auto">
            <a:xfrm flipV="1">
              <a:off x="8460648" y="3599191"/>
              <a:ext cx="994410" cy="265176"/>
            </a:xfrm>
            <a:prstGeom prst="trapezoid">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97" name="Trapezoid 96"/>
            <p:cNvSpPr/>
            <p:nvPr/>
          </p:nvSpPr>
          <p:spPr bwMode="auto">
            <a:xfrm flipV="1">
              <a:off x="10127142" y="3606628"/>
              <a:ext cx="994410" cy="265176"/>
            </a:xfrm>
            <a:prstGeom prst="trapezoid">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98" name="TextBox 97"/>
            <p:cNvSpPr txBox="1"/>
            <p:nvPr/>
          </p:nvSpPr>
          <p:spPr>
            <a:xfrm>
              <a:off x="7981796" y="2643243"/>
              <a:ext cx="1811274" cy="568452"/>
            </a:xfrm>
            <a:prstGeom prst="rect">
              <a:avLst/>
            </a:prstGeom>
            <a:noFill/>
          </p:spPr>
          <p:txBody>
            <a:bodyPr wrap="none" lIns="137160" tIns="109728" rIns="137160" bIns="109728" rtlCol="0">
              <a:noAutofit/>
            </a:bodyPr>
            <a:lstStyle>
              <a:defPPr>
                <a:defRPr lang="en-US"/>
              </a:defPPr>
              <a:lvl1pPr>
                <a:lnSpc>
                  <a:spcPct val="90000"/>
                </a:lnSpc>
                <a:spcAft>
                  <a:spcPts val="600"/>
                </a:spcAft>
                <a:defRPr sz="2400" b="1">
                  <a:solidFill>
                    <a:schemeClr val="bg1"/>
                  </a:solidFill>
                </a:defRPr>
              </a:lvl1pPr>
            </a:lstStyle>
            <a:p>
              <a:r>
                <a:rPr lang="en-US" sz="1500" b="0" dirty="0">
                  <a:latin typeface="Segoe UI Semibold" panose="020B0702040204020203" pitchFamily="34" charset="0"/>
                  <a:cs typeface="Segoe UI Semibold" panose="020B0702040204020203" pitchFamily="34" charset="0"/>
                </a:rPr>
                <a:t>MapReduce</a:t>
              </a:r>
            </a:p>
          </p:txBody>
        </p:sp>
        <p:sp>
          <p:nvSpPr>
            <p:cNvPr id="99" name="TextBox 98"/>
            <p:cNvSpPr txBox="1"/>
            <p:nvPr/>
          </p:nvSpPr>
          <p:spPr>
            <a:xfrm>
              <a:off x="10348884" y="2639716"/>
              <a:ext cx="914400" cy="553277"/>
            </a:xfrm>
            <a:prstGeom prst="rect">
              <a:avLst/>
            </a:prstGeom>
            <a:noFill/>
          </p:spPr>
          <p:txBody>
            <a:bodyPr wrap="none" lIns="137160" tIns="109728" rIns="137160" bIns="109728" rtlCol="0">
              <a:noAutofit/>
            </a:bodyPr>
            <a:lstStyle>
              <a:defPPr>
                <a:defRPr lang="en-US"/>
              </a:defPPr>
              <a:lvl1pPr>
                <a:lnSpc>
                  <a:spcPct val="90000"/>
                </a:lnSpc>
                <a:spcAft>
                  <a:spcPts val="600"/>
                </a:spcAft>
                <a:defRPr sz="2400" b="1">
                  <a:solidFill>
                    <a:schemeClr val="bg1"/>
                  </a:solidFill>
                </a:defRPr>
              </a:lvl1pPr>
            </a:lstStyle>
            <a:p>
              <a:r>
                <a:rPr lang="en-US" sz="1500" b="0" dirty="0">
                  <a:latin typeface="Segoe UI Semibold" panose="020B0702040204020203" pitchFamily="34" charset="0"/>
                  <a:cs typeface="Segoe UI Semibold" panose="020B0702040204020203" pitchFamily="34" charset="0"/>
                </a:rPr>
                <a:t>Tez</a:t>
              </a:r>
            </a:p>
          </p:txBody>
        </p:sp>
        <p:cxnSp>
          <p:nvCxnSpPr>
            <p:cNvPr id="101" name="Straight Connector 100"/>
            <p:cNvCxnSpPr>
              <a:stCxn id="94" idx="0"/>
              <a:endCxn id="93" idx="0"/>
            </p:cNvCxnSpPr>
            <p:nvPr/>
          </p:nvCxnSpPr>
          <p:spPr>
            <a:xfrm>
              <a:off x="9782718" y="2629744"/>
              <a:ext cx="0" cy="978408"/>
            </a:xfrm>
            <a:prstGeom prst="line">
              <a:avLst/>
            </a:prstGeom>
            <a:ln>
              <a:prstDash val="dash"/>
              <a:headEnd type="none"/>
              <a:tailEnd type="none"/>
            </a:ln>
          </p:spPr>
          <p:style>
            <a:lnRef idx="1">
              <a:schemeClr val="accent5"/>
            </a:lnRef>
            <a:fillRef idx="0">
              <a:schemeClr val="accent5"/>
            </a:fillRef>
            <a:effectRef idx="0">
              <a:schemeClr val="accent5"/>
            </a:effectRef>
            <a:fontRef idx="minor">
              <a:schemeClr val="tx1"/>
            </a:fontRef>
          </p:style>
        </p:cxnSp>
        <p:sp>
          <p:nvSpPr>
            <p:cNvPr id="102" name="Rectangle 101"/>
            <p:cNvSpPr/>
            <p:nvPr/>
          </p:nvSpPr>
          <p:spPr>
            <a:xfrm>
              <a:off x="8318842" y="5193701"/>
              <a:ext cx="2900281" cy="344709"/>
            </a:xfrm>
            <a:prstGeom prst="rect">
              <a:avLst/>
            </a:prstGeom>
          </p:spPr>
          <p:txBody>
            <a:bodyPr wrap="none">
              <a:spAutoFit/>
            </a:bodyPr>
            <a:lstStyle/>
            <a:p>
              <a:pPr>
                <a:lnSpc>
                  <a:spcPct val="90000"/>
                </a:lnSpc>
                <a:spcAft>
                  <a:spcPts val="450"/>
                </a:spcAft>
              </a:pPr>
              <a:r>
                <a:rPr lang="en-US" sz="1200" dirty="0">
                  <a:solidFill>
                    <a:schemeClr val="bg1"/>
                  </a:solidFill>
                  <a:latin typeface="Segoe UI Semibold" panose="020B0702040204020203" pitchFamily="34" charset="0"/>
                  <a:cs typeface="Segoe UI Semibold" panose="020B0702040204020203" pitchFamily="34" charset="0"/>
                </a:rPr>
                <a:t>(redundant, reliable storage)</a:t>
              </a:r>
            </a:p>
          </p:txBody>
        </p:sp>
        <p:sp>
          <p:nvSpPr>
            <p:cNvPr id="106" name="TextBox 105"/>
            <p:cNvSpPr txBox="1"/>
            <p:nvPr/>
          </p:nvSpPr>
          <p:spPr>
            <a:xfrm>
              <a:off x="7879404" y="2176208"/>
              <a:ext cx="3704682" cy="299755"/>
            </a:xfrm>
            <a:prstGeom prst="rect">
              <a:avLst/>
            </a:prstGeom>
            <a:noFill/>
          </p:spPr>
          <p:txBody>
            <a:bodyPr wrap="none" lIns="137160" tIns="109728" rIns="137160" bIns="109728" rtlCol="0" anchor="ctr">
              <a:noAutofit/>
            </a:bodyPr>
            <a:lstStyle/>
            <a:p>
              <a:pPr algn="ctr">
                <a:lnSpc>
                  <a:spcPct val="90000"/>
                </a:lnSpc>
                <a:spcAft>
                  <a:spcPts val="450"/>
                </a:spcAft>
              </a:pPr>
              <a:r>
                <a:rPr lang="en-US" sz="1350" dirty="0">
                  <a:solidFill>
                    <a:schemeClr val="tx1">
                      <a:lumMod val="85000"/>
                      <a:lumOff val="15000"/>
                    </a:schemeClr>
                  </a:solidFill>
                  <a:latin typeface="Segoe UI Semibold" panose="020B0702040204020203" pitchFamily="34" charset="0"/>
                  <a:cs typeface="Segoe UI Semibold" panose="020B0702040204020203" pitchFamily="34" charset="0"/>
                </a:rPr>
                <a:t>Hadoop core</a:t>
              </a:r>
            </a:p>
          </p:txBody>
        </p:sp>
        <p:grpSp>
          <p:nvGrpSpPr>
            <p:cNvPr id="108" name="Group 107"/>
            <p:cNvGrpSpPr/>
            <p:nvPr/>
          </p:nvGrpSpPr>
          <p:grpSpPr>
            <a:xfrm>
              <a:off x="10310510" y="4941036"/>
              <a:ext cx="1107948" cy="164592"/>
              <a:chOff x="7807994" y="5995770"/>
              <a:chExt cx="1107948" cy="164592"/>
            </a:xfrm>
          </p:grpSpPr>
          <p:sp>
            <p:nvSpPr>
              <p:cNvPr id="109" name="Rectangle 108"/>
              <p:cNvSpPr/>
              <p:nvPr/>
            </p:nvSpPr>
            <p:spPr bwMode="auto">
              <a:xfrm>
                <a:off x="7807994"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10" name="Rectangle 109"/>
              <p:cNvSpPr/>
              <p:nvPr/>
            </p:nvSpPr>
            <p:spPr bwMode="auto">
              <a:xfrm>
                <a:off x="8030498"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11" name="Rectangle 110"/>
              <p:cNvSpPr/>
              <p:nvPr/>
            </p:nvSpPr>
            <p:spPr bwMode="auto">
              <a:xfrm>
                <a:off x="8266718"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12" name="Rectangle 111"/>
              <p:cNvSpPr/>
              <p:nvPr/>
            </p:nvSpPr>
            <p:spPr bwMode="auto">
              <a:xfrm>
                <a:off x="8505986"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13" name="Rectangle 112"/>
              <p:cNvSpPr/>
              <p:nvPr/>
            </p:nvSpPr>
            <p:spPr bwMode="auto">
              <a:xfrm>
                <a:off x="8742206"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sp>
          <p:nvSpPr>
            <p:cNvPr id="115" name="Rectangle 114"/>
            <p:cNvSpPr/>
            <p:nvPr/>
          </p:nvSpPr>
          <p:spPr bwMode="auto">
            <a:xfrm>
              <a:off x="11226996" y="5241991"/>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117" name="Rectangle 116"/>
            <p:cNvSpPr/>
            <p:nvPr/>
          </p:nvSpPr>
          <p:spPr>
            <a:xfrm>
              <a:off x="8292130" y="3225067"/>
              <a:ext cx="2911053" cy="344709"/>
            </a:xfrm>
            <a:prstGeom prst="rect">
              <a:avLst/>
            </a:prstGeom>
          </p:spPr>
          <p:txBody>
            <a:bodyPr wrap="none">
              <a:spAutoFit/>
            </a:bodyPr>
            <a:lstStyle/>
            <a:p>
              <a:pPr>
                <a:lnSpc>
                  <a:spcPct val="90000"/>
                </a:lnSpc>
                <a:spcAft>
                  <a:spcPts val="450"/>
                </a:spcAft>
              </a:pPr>
              <a:r>
                <a:rPr lang="en-US" sz="1200" dirty="0">
                  <a:solidFill>
                    <a:schemeClr val="bg1"/>
                  </a:solidFill>
                  <a:latin typeface="Segoe UI Semibold" panose="020B0702040204020203" pitchFamily="34" charset="0"/>
                  <a:cs typeface="Segoe UI Semibold" panose="020B0702040204020203" pitchFamily="34" charset="0"/>
                </a:rPr>
                <a:t>(data processing framework)</a:t>
              </a:r>
            </a:p>
          </p:txBody>
        </p:sp>
      </p:grpSp>
      <p:sp>
        <p:nvSpPr>
          <p:cNvPr id="2" name="Footer Placeholder 1">
            <a:extLst>
              <a:ext uri="{FF2B5EF4-FFF2-40B4-BE49-F238E27FC236}">
                <a16:creationId xmlns:a16="http://schemas.microsoft.com/office/drawing/2014/main" id="{58636101-E146-4B48-8745-854ACD330357}"/>
              </a:ext>
            </a:extLst>
          </p:cNvPr>
          <p:cNvSpPr>
            <a:spLocks noGrp="1"/>
          </p:cNvSpPr>
          <p:nvPr>
            <p:ph type="ftr" sz="quarter" idx="11"/>
          </p:nvPr>
        </p:nvSpPr>
        <p:spPr/>
        <p:txBody>
          <a:bodyPr/>
          <a:lstStyle/>
          <a:p>
            <a:pPr defTabSz="685644"/>
            <a:r>
              <a:rPr lang="en-US">
                <a:solidFill>
                  <a:srgbClr val="505050"/>
                </a:solidFill>
              </a:rPr>
              <a:t>Cloud and Big Data for Data Analytics</a:t>
            </a:r>
            <a:endParaRPr lang="en-US" dirty="0">
              <a:solidFill>
                <a:srgbClr val="505050"/>
              </a:solidFill>
            </a:endParaRPr>
          </a:p>
        </p:txBody>
      </p:sp>
      <p:sp>
        <p:nvSpPr>
          <p:cNvPr id="3" name="Slide Number Placeholder 2">
            <a:extLst>
              <a:ext uri="{FF2B5EF4-FFF2-40B4-BE49-F238E27FC236}">
                <a16:creationId xmlns:a16="http://schemas.microsoft.com/office/drawing/2014/main" id="{B5A27B58-EF16-4933-BF03-C0E5B86E05D0}"/>
              </a:ext>
            </a:extLst>
          </p:cNvPr>
          <p:cNvSpPr>
            <a:spLocks noGrp="1"/>
          </p:cNvSpPr>
          <p:nvPr>
            <p:ph type="sldNum" sz="quarter" idx="12"/>
          </p:nvPr>
        </p:nvSpPr>
        <p:spPr/>
        <p:txBody>
          <a:bodyPr/>
          <a:lstStyle/>
          <a:p>
            <a:pPr defTabSz="685644"/>
            <a:fld id="{27258FFF-F925-446B-8502-81C933981705}" type="slidenum">
              <a:rPr lang="en-US" smtClean="0">
                <a:solidFill>
                  <a:srgbClr val="505050"/>
                </a:solidFill>
              </a:rPr>
              <a:pPr defTabSz="685644"/>
              <a:t>50</a:t>
            </a:fld>
            <a:endParaRPr lang="en-US" dirty="0">
              <a:solidFill>
                <a:srgbClr val="505050"/>
              </a:solidFill>
            </a:endParaRPr>
          </a:p>
        </p:txBody>
      </p:sp>
    </p:spTree>
    <p:extLst>
      <p:ext uri="{BB962C8B-B14F-4D97-AF65-F5344CB8AC3E}">
        <p14:creationId xmlns:p14="http://schemas.microsoft.com/office/powerpoint/2010/main" val="2280623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Distributed File System (HDFS)</a:t>
            </a:r>
            <a:endParaRPr lang="en-GB" dirty="0"/>
          </a:p>
        </p:txBody>
      </p:sp>
      <p:sp>
        <p:nvSpPr>
          <p:cNvPr id="3" name="Content Placeholder 2"/>
          <p:cNvSpPr>
            <a:spLocks noGrp="1"/>
          </p:cNvSpPr>
          <p:nvPr>
            <p:ph idx="1"/>
          </p:nvPr>
        </p:nvSpPr>
        <p:spPr>
          <a:xfrm>
            <a:off x="179512" y="1268760"/>
            <a:ext cx="4032448" cy="5040560"/>
          </a:xfrm>
        </p:spPr>
        <p:txBody>
          <a:bodyPr>
            <a:normAutofit/>
          </a:bodyPr>
          <a:lstStyle/>
          <a:p>
            <a:r>
              <a:rPr lang="en-US" altLang="zh-TW" sz="2000" dirty="0"/>
              <a:t>A scalable distributed file system for large scale data analysis</a:t>
            </a:r>
          </a:p>
          <a:p>
            <a:r>
              <a:rPr lang="en-US" altLang="zh-TW" sz="2000" dirty="0"/>
              <a:t>A part of the Open Source Apache Hadoop suite</a:t>
            </a:r>
          </a:p>
          <a:p>
            <a:pPr lvl="1"/>
            <a:r>
              <a:rPr lang="en-US" altLang="zh-TW" sz="1800" dirty="0"/>
              <a:t>The primary storage used by Hadoop MapReduce applications</a:t>
            </a:r>
            <a:endParaRPr lang="en-GB" sz="1800" dirty="0"/>
          </a:p>
          <a:p>
            <a:r>
              <a:rPr lang="en-US" altLang="zh-TW" sz="2000" dirty="0"/>
              <a:t>Can run on commodity hardware assuring high fault-tolerant</a:t>
            </a:r>
          </a:p>
          <a:p>
            <a:endParaRPr lang="en-US" altLang="zh-TW" sz="2000" dirty="0"/>
          </a:p>
          <a:p>
            <a:r>
              <a:rPr lang="en-US" altLang="zh-TW" sz="2000" dirty="0"/>
              <a:t>HDFS is platform layer for Data Lakes</a:t>
            </a:r>
          </a:p>
          <a:p>
            <a:endParaRPr lang="en-US" altLang="zh-TW" sz="2000" dirty="0"/>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51</a:t>
            </a:fld>
            <a:endParaRPr lang="en-GB"/>
          </a:p>
        </p:txBody>
      </p:sp>
      <p:sp>
        <p:nvSpPr>
          <p:cNvPr id="11" name="圓角矩形 9"/>
          <p:cNvSpPr/>
          <p:nvPr/>
        </p:nvSpPr>
        <p:spPr>
          <a:xfrm>
            <a:off x="5230144" y="5161980"/>
            <a:ext cx="3286968" cy="936199"/>
          </a:xfrm>
          <a:prstGeom prst="roundRect">
            <a:avLst/>
          </a:prstGeom>
          <a:solidFill>
            <a:srgbClr val="396499"/>
          </a:solidFill>
          <a:ln>
            <a:solidFill>
              <a:srgbClr val="396499"/>
            </a:solidFill>
          </a:ln>
          <a:effectLst>
            <a:outerShdw blurRad="50800" dist="38100" algn="l" rotWithShape="0">
              <a:prstClr val="black">
                <a:alpha val="40000"/>
              </a:prstClr>
            </a:outerShdw>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atin typeface="+mj-lt"/>
              </a:rPr>
              <a:t>A Cluster of Machines </a:t>
            </a:r>
          </a:p>
          <a:p>
            <a:pPr algn="ctr"/>
            <a:r>
              <a:rPr lang="en-US" altLang="zh-TW" dirty="0">
                <a:latin typeface="+mj-lt"/>
              </a:rPr>
              <a:t>and Cloud Storage</a:t>
            </a:r>
            <a:endParaRPr lang="zh-TW" altLang="en-US" dirty="0">
              <a:latin typeface="+mj-lt"/>
            </a:endParaRPr>
          </a:p>
        </p:txBody>
      </p:sp>
      <p:grpSp>
        <p:nvGrpSpPr>
          <p:cNvPr id="14" name="Group 13">
            <a:extLst>
              <a:ext uri="{FF2B5EF4-FFF2-40B4-BE49-F238E27FC236}">
                <a16:creationId xmlns:a16="http://schemas.microsoft.com/office/drawing/2014/main" id="{FDC95D37-13E8-4BC8-8C46-07E93FD81AED}"/>
              </a:ext>
            </a:extLst>
          </p:cNvPr>
          <p:cNvGrpSpPr/>
          <p:nvPr/>
        </p:nvGrpSpPr>
        <p:grpSpPr>
          <a:xfrm>
            <a:off x="5235400" y="1567707"/>
            <a:ext cx="3281712" cy="3299624"/>
            <a:chOff x="7878099" y="2044668"/>
            <a:chExt cx="3807933" cy="3902453"/>
          </a:xfrm>
        </p:grpSpPr>
        <p:sp>
          <p:nvSpPr>
            <p:cNvPr id="15" name="Rectangle 14">
              <a:extLst>
                <a:ext uri="{FF2B5EF4-FFF2-40B4-BE49-F238E27FC236}">
                  <a16:creationId xmlns:a16="http://schemas.microsoft.com/office/drawing/2014/main" id="{F14E0697-8A3A-46A5-811C-87CB4CB73932}"/>
                </a:ext>
              </a:extLst>
            </p:cNvPr>
            <p:cNvSpPr/>
            <p:nvPr/>
          </p:nvSpPr>
          <p:spPr bwMode="auto">
            <a:xfrm>
              <a:off x="7878099" y="2044668"/>
              <a:ext cx="3807933" cy="3902453"/>
            </a:xfrm>
            <a:prstGeom prst="rect">
              <a:avLst/>
            </a:prstGeom>
            <a:noFill/>
            <a:ln w="635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b="1" dirty="0">
                <a:solidFill>
                  <a:schemeClr val="bg1"/>
                </a:solidFill>
                <a:latin typeface="+mj-lt"/>
                <a:ea typeface="Segoe UI" pitchFamily="34" charset="0"/>
                <a:cs typeface="Segoe UI" pitchFamily="34" charset="0"/>
              </a:endParaRPr>
            </a:p>
          </p:txBody>
        </p:sp>
        <p:sp>
          <p:nvSpPr>
            <p:cNvPr id="16" name="Rectangle 15">
              <a:extLst>
                <a:ext uri="{FF2B5EF4-FFF2-40B4-BE49-F238E27FC236}">
                  <a16:creationId xmlns:a16="http://schemas.microsoft.com/office/drawing/2014/main" id="{C21FD560-0426-4C9D-A5A5-B6EC0769C6A5}"/>
                </a:ext>
              </a:extLst>
            </p:cNvPr>
            <p:cNvSpPr/>
            <p:nvPr/>
          </p:nvSpPr>
          <p:spPr bwMode="auto">
            <a:xfrm>
              <a:off x="7981350" y="4472850"/>
              <a:ext cx="3602736" cy="1289304"/>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nvGrpSpPr>
            <p:cNvPr id="17" name="Group 16">
              <a:extLst>
                <a:ext uri="{FF2B5EF4-FFF2-40B4-BE49-F238E27FC236}">
                  <a16:creationId xmlns:a16="http://schemas.microsoft.com/office/drawing/2014/main" id="{A5F8E36A-2BC2-4532-83D5-D6EB29F6ABC7}"/>
                </a:ext>
              </a:extLst>
            </p:cNvPr>
            <p:cNvGrpSpPr/>
            <p:nvPr/>
          </p:nvGrpSpPr>
          <p:grpSpPr>
            <a:xfrm>
              <a:off x="8159627" y="5524692"/>
              <a:ext cx="3238500" cy="164592"/>
              <a:chOff x="7851648" y="2916936"/>
              <a:chExt cx="3238500" cy="164592"/>
            </a:xfrm>
          </p:grpSpPr>
          <p:grpSp>
            <p:nvGrpSpPr>
              <p:cNvPr id="61" name="Group 60">
                <a:extLst>
                  <a:ext uri="{FF2B5EF4-FFF2-40B4-BE49-F238E27FC236}">
                    <a16:creationId xmlns:a16="http://schemas.microsoft.com/office/drawing/2014/main" id="{CDC23E64-4A7B-491A-9DD0-9F3644DD736E}"/>
                  </a:ext>
                </a:extLst>
              </p:cNvPr>
              <p:cNvGrpSpPr/>
              <p:nvPr/>
            </p:nvGrpSpPr>
            <p:grpSpPr>
              <a:xfrm>
                <a:off x="7851648" y="2916936"/>
                <a:ext cx="1586484" cy="164592"/>
                <a:chOff x="7851648" y="2916936"/>
                <a:chExt cx="1586484" cy="164592"/>
              </a:xfrm>
            </p:grpSpPr>
            <p:sp>
              <p:nvSpPr>
                <p:cNvPr id="70" name="Rectangle 69">
                  <a:extLst>
                    <a:ext uri="{FF2B5EF4-FFF2-40B4-BE49-F238E27FC236}">
                      <a16:creationId xmlns:a16="http://schemas.microsoft.com/office/drawing/2014/main" id="{9C1EBF02-86C5-4EDC-98F4-11475900303B}"/>
                    </a:ext>
                  </a:extLst>
                </p:cNvPr>
                <p:cNvSpPr/>
                <p:nvPr/>
              </p:nvSpPr>
              <p:spPr bwMode="auto">
                <a:xfrm>
                  <a:off x="785164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71" name="Rectangle 70">
                  <a:extLst>
                    <a:ext uri="{FF2B5EF4-FFF2-40B4-BE49-F238E27FC236}">
                      <a16:creationId xmlns:a16="http://schemas.microsoft.com/office/drawing/2014/main" id="{91EBB214-4507-4778-BD7E-05F3C45D2184}"/>
                    </a:ext>
                  </a:extLst>
                </p:cNvPr>
                <p:cNvSpPr/>
                <p:nvPr/>
              </p:nvSpPr>
              <p:spPr bwMode="auto">
                <a:xfrm>
                  <a:off x="9264396"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72" name="Rectangle 71">
                  <a:extLst>
                    <a:ext uri="{FF2B5EF4-FFF2-40B4-BE49-F238E27FC236}">
                      <a16:creationId xmlns:a16="http://schemas.microsoft.com/office/drawing/2014/main" id="{56C48FCF-085A-4615-839F-3CC7740F956A}"/>
                    </a:ext>
                  </a:extLst>
                </p:cNvPr>
                <p:cNvSpPr/>
                <p:nvPr/>
              </p:nvSpPr>
              <p:spPr bwMode="auto">
                <a:xfrm>
                  <a:off x="807415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73" name="Rectangle 72">
                  <a:extLst>
                    <a:ext uri="{FF2B5EF4-FFF2-40B4-BE49-F238E27FC236}">
                      <a16:creationId xmlns:a16="http://schemas.microsoft.com/office/drawing/2014/main" id="{6B091EA6-59B7-4535-8935-3EECDA40CF52}"/>
                    </a:ext>
                  </a:extLst>
                </p:cNvPr>
                <p:cNvSpPr/>
                <p:nvPr/>
              </p:nvSpPr>
              <p:spPr bwMode="auto">
                <a:xfrm>
                  <a:off x="831037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74" name="Rectangle 73">
                  <a:extLst>
                    <a:ext uri="{FF2B5EF4-FFF2-40B4-BE49-F238E27FC236}">
                      <a16:creationId xmlns:a16="http://schemas.microsoft.com/office/drawing/2014/main" id="{A4108C9A-74BD-4919-A1CC-63BE9A191517}"/>
                    </a:ext>
                  </a:extLst>
                </p:cNvPr>
                <p:cNvSpPr/>
                <p:nvPr/>
              </p:nvSpPr>
              <p:spPr bwMode="auto">
                <a:xfrm>
                  <a:off x="854964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75" name="Rectangle 74">
                  <a:extLst>
                    <a:ext uri="{FF2B5EF4-FFF2-40B4-BE49-F238E27FC236}">
                      <a16:creationId xmlns:a16="http://schemas.microsoft.com/office/drawing/2014/main" id="{010B9181-CB95-4BCB-B283-84AF8177A3DF}"/>
                    </a:ext>
                  </a:extLst>
                </p:cNvPr>
                <p:cNvSpPr/>
                <p:nvPr/>
              </p:nvSpPr>
              <p:spPr bwMode="auto">
                <a:xfrm>
                  <a:off x="878586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76" name="Rectangle 75">
                  <a:extLst>
                    <a:ext uri="{FF2B5EF4-FFF2-40B4-BE49-F238E27FC236}">
                      <a16:creationId xmlns:a16="http://schemas.microsoft.com/office/drawing/2014/main" id="{578D81DC-4E54-4C2B-BE34-DBED23AAA03D}"/>
                    </a:ext>
                  </a:extLst>
                </p:cNvPr>
                <p:cNvSpPr/>
                <p:nvPr/>
              </p:nvSpPr>
              <p:spPr bwMode="auto">
                <a:xfrm>
                  <a:off x="902512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grpSp>
            <p:nvGrpSpPr>
              <p:cNvPr id="62" name="Group 61">
                <a:extLst>
                  <a:ext uri="{FF2B5EF4-FFF2-40B4-BE49-F238E27FC236}">
                    <a16:creationId xmlns:a16="http://schemas.microsoft.com/office/drawing/2014/main" id="{1BD8F7C7-8789-4F5F-BC2C-23C7B28ABC84}"/>
                  </a:ext>
                </a:extLst>
              </p:cNvPr>
              <p:cNvGrpSpPr/>
              <p:nvPr/>
            </p:nvGrpSpPr>
            <p:grpSpPr>
              <a:xfrm>
                <a:off x="9503664" y="2916936"/>
                <a:ext cx="1586484" cy="164592"/>
                <a:chOff x="7851648" y="2916936"/>
                <a:chExt cx="1586484" cy="164592"/>
              </a:xfrm>
            </p:grpSpPr>
            <p:sp>
              <p:nvSpPr>
                <p:cNvPr id="63" name="Rectangle 62">
                  <a:extLst>
                    <a:ext uri="{FF2B5EF4-FFF2-40B4-BE49-F238E27FC236}">
                      <a16:creationId xmlns:a16="http://schemas.microsoft.com/office/drawing/2014/main" id="{FAFEB662-69AD-4FAD-B2F8-7A5529048541}"/>
                    </a:ext>
                  </a:extLst>
                </p:cNvPr>
                <p:cNvSpPr/>
                <p:nvPr/>
              </p:nvSpPr>
              <p:spPr bwMode="auto">
                <a:xfrm>
                  <a:off x="785164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64" name="Rectangle 63">
                  <a:extLst>
                    <a:ext uri="{FF2B5EF4-FFF2-40B4-BE49-F238E27FC236}">
                      <a16:creationId xmlns:a16="http://schemas.microsoft.com/office/drawing/2014/main" id="{EC06448A-1271-4E80-B7FF-FE9ABA900071}"/>
                    </a:ext>
                  </a:extLst>
                </p:cNvPr>
                <p:cNvSpPr/>
                <p:nvPr/>
              </p:nvSpPr>
              <p:spPr bwMode="auto">
                <a:xfrm>
                  <a:off x="9264396"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65" name="Rectangle 64">
                  <a:extLst>
                    <a:ext uri="{FF2B5EF4-FFF2-40B4-BE49-F238E27FC236}">
                      <a16:creationId xmlns:a16="http://schemas.microsoft.com/office/drawing/2014/main" id="{6A844CE4-2FFB-4273-8CC0-E6F14231137D}"/>
                    </a:ext>
                  </a:extLst>
                </p:cNvPr>
                <p:cNvSpPr/>
                <p:nvPr/>
              </p:nvSpPr>
              <p:spPr bwMode="auto">
                <a:xfrm>
                  <a:off x="807415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66" name="Rectangle 65">
                  <a:extLst>
                    <a:ext uri="{FF2B5EF4-FFF2-40B4-BE49-F238E27FC236}">
                      <a16:creationId xmlns:a16="http://schemas.microsoft.com/office/drawing/2014/main" id="{E55CCFE6-AB41-4043-83F2-6DDF73CA25AD}"/>
                    </a:ext>
                  </a:extLst>
                </p:cNvPr>
                <p:cNvSpPr/>
                <p:nvPr/>
              </p:nvSpPr>
              <p:spPr bwMode="auto">
                <a:xfrm>
                  <a:off x="831037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67" name="Rectangle 66">
                  <a:extLst>
                    <a:ext uri="{FF2B5EF4-FFF2-40B4-BE49-F238E27FC236}">
                      <a16:creationId xmlns:a16="http://schemas.microsoft.com/office/drawing/2014/main" id="{933E6FE9-6888-4115-8033-D78A10BBE508}"/>
                    </a:ext>
                  </a:extLst>
                </p:cNvPr>
                <p:cNvSpPr/>
                <p:nvPr/>
              </p:nvSpPr>
              <p:spPr bwMode="auto">
                <a:xfrm>
                  <a:off x="854964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68" name="Rectangle 67">
                  <a:extLst>
                    <a:ext uri="{FF2B5EF4-FFF2-40B4-BE49-F238E27FC236}">
                      <a16:creationId xmlns:a16="http://schemas.microsoft.com/office/drawing/2014/main" id="{9E478343-932B-4384-B262-F94A443B175A}"/>
                    </a:ext>
                  </a:extLst>
                </p:cNvPr>
                <p:cNvSpPr/>
                <p:nvPr/>
              </p:nvSpPr>
              <p:spPr bwMode="auto">
                <a:xfrm>
                  <a:off x="878586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69" name="Rectangle 68">
                  <a:extLst>
                    <a:ext uri="{FF2B5EF4-FFF2-40B4-BE49-F238E27FC236}">
                      <a16:creationId xmlns:a16="http://schemas.microsoft.com/office/drawing/2014/main" id="{C458B5FC-590C-43DB-A5C0-1536268A2F6E}"/>
                    </a:ext>
                  </a:extLst>
                </p:cNvPr>
                <p:cNvSpPr/>
                <p:nvPr/>
              </p:nvSpPr>
              <p:spPr bwMode="auto">
                <a:xfrm>
                  <a:off x="902512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grpSp>
        <p:grpSp>
          <p:nvGrpSpPr>
            <p:cNvPr id="18" name="Group 17">
              <a:extLst>
                <a:ext uri="{FF2B5EF4-FFF2-40B4-BE49-F238E27FC236}">
                  <a16:creationId xmlns:a16="http://schemas.microsoft.com/office/drawing/2014/main" id="{5B633871-A75C-48D5-AD1A-8E7FEDCF1EF4}"/>
                </a:ext>
              </a:extLst>
            </p:cNvPr>
            <p:cNvGrpSpPr/>
            <p:nvPr/>
          </p:nvGrpSpPr>
          <p:grpSpPr>
            <a:xfrm>
              <a:off x="8159627" y="4640541"/>
              <a:ext cx="3238500" cy="164592"/>
              <a:chOff x="7851648" y="2916936"/>
              <a:chExt cx="3238500" cy="164592"/>
            </a:xfrm>
          </p:grpSpPr>
          <p:grpSp>
            <p:nvGrpSpPr>
              <p:cNvPr id="45" name="Group 44">
                <a:extLst>
                  <a:ext uri="{FF2B5EF4-FFF2-40B4-BE49-F238E27FC236}">
                    <a16:creationId xmlns:a16="http://schemas.microsoft.com/office/drawing/2014/main" id="{0E3AB4FB-7F87-4D4A-A47E-A08C645D283E}"/>
                  </a:ext>
                </a:extLst>
              </p:cNvPr>
              <p:cNvGrpSpPr/>
              <p:nvPr/>
            </p:nvGrpSpPr>
            <p:grpSpPr>
              <a:xfrm>
                <a:off x="7851648" y="2916936"/>
                <a:ext cx="1586484" cy="164592"/>
                <a:chOff x="7851648" y="2916936"/>
                <a:chExt cx="1586484" cy="164592"/>
              </a:xfrm>
            </p:grpSpPr>
            <p:sp>
              <p:nvSpPr>
                <p:cNvPr id="54" name="Rectangle 53">
                  <a:extLst>
                    <a:ext uri="{FF2B5EF4-FFF2-40B4-BE49-F238E27FC236}">
                      <a16:creationId xmlns:a16="http://schemas.microsoft.com/office/drawing/2014/main" id="{137F3B2E-AAD0-4C56-BD41-92FA7239BFF3}"/>
                    </a:ext>
                  </a:extLst>
                </p:cNvPr>
                <p:cNvSpPr/>
                <p:nvPr/>
              </p:nvSpPr>
              <p:spPr bwMode="auto">
                <a:xfrm>
                  <a:off x="785164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5" name="Rectangle 54">
                  <a:extLst>
                    <a:ext uri="{FF2B5EF4-FFF2-40B4-BE49-F238E27FC236}">
                      <a16:creationId xmlns:a16="http://schemas.microsoft.com/office/drawing/2014/main" id="{BFCDA8B3-492F-4FB5-879C-916139C23F38}"/>
                    </a:ext>
                  </a:extLst>
                </p:cNvPr>
                <p:cNvSpPr/>
                <p:nvPr/>
              </p:nvSpPr>
              <p:spPr bwMode="auto">
                <a:xfrm>
                  <a:off x="9264396"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6" name="Rectangle 55">
                  <a:extLst>
                    <a:ext uri="{FF2B5EF4-FFF2-40B4-BE49-F238E27FC236}">
                      <a16:creationId xmlns:a16="http://schemas.microsoft.com/office/drawing/2014/main" id="{F58F0099-2B95-4798-9A0F-185057C6ECE0}"/>
                    </a:ext>
                  </a:extLst>
                </p:cNvPr>
                <p:cNvSpPr/>
                <p:nvPr/>
              </p:nvSpPr>
              <p:spPr bwMode="auto">
                <a:xfrm>
                  <a:off x="807415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7" name="Rectangle 56">
                  <a:extLst>
                    <a:ext uri="{FF2B5EF4-FFF2-40B4-BE49-F238E27FC236}">
                      <a16:creationId xmlns:a16="http://schemas.microsoft.com/office/drawing/2014/main" id="{54438981-A6F3-4207-89FA-92E78DFCAEFC}"/>
                    </a:ext>
                  </a:extLst>
                </p:cNvPr>
                <p:cNvSpPr/>
                <p:nvPr/>
              </p:nvSpPr>
              <p:spPr bwMode="auto">
                <a:xfrm>
                  <a:off x="831037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8" name="Rectangle 57">
                  <a:extLst>
                    <a:ext uri="{FF2B5EF4-FFF2-40B4-BE49-F238E27FC236}">
                      <a16:creationId xmlns:a16="http://schemas.microsoft.com/office/drawing/2014/main" id="{388D950C-8918-484E-A870-231DCF79103E}"/>
                    </a:ext>
                  </a:extLst>
                </p:cNvPr>
                <p:cNvSpPr/>
                <p:nvPr/>
              </p:nvSpPr>
              <p:spPr bwMode="auto">
                <a:xfrm>
                  <a:off x="854964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9" name="Rectangle 58">
                  <a:extLst>
                    <a:ext uri="{FF2B5EF4-FFF2-40B4-BE49-F238E27FC236}">
                      <a16:creationId xmlns:a16="http://schemas.microsoft.com/office/drawing/2014/main" id="{DF1FDDC9-34FB-4494-A1F3-F9C300002F62}"/>
                    </a:ext>
                  </a:extLst>
                </p:cNvPr>
                <p:cNvSpPr/>
                <p:nvPr/>
              </p:nvSpPr>
              <p:spPr bwMode="auto">
                <a:xfrm>
                  <a:off x="878586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60" name="Rectangle 59">
                  <a:extLst>
                    <a:ext uri="{FF2B5EF4-FFF2-40B4-BE49-F238E27FC236}">
                      <a16:creationId xmlns:a16="http://schemas.microsoft.com/office/drawing/2014/main" id="{735AD8EA-8DA2-42DA-A375-0D6C99D596FA}"/>
                    </a:ext>
                  </a:extLst>
                </p:cNvPr>
                <p:cNvSpPr/>
                <p:nvPr/>
              </p:nvSpPr>
              <p:spPr bwMode="auto">
                <a:xfrm>
                  <a:off x="902512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grpSp>
            <p:nvGrpSpPr>
              <p:cNvPr id="46" name="Group 45">
                <a:extLst>
                  <a:ext uri="{FF2B5EF4-FFF2-40B4-BE49-F238E27FC236}">
                    <a16:creationId xmlns:a16="http://schemas.microsoft.com/office/drawing/2014/main" id="{0A947EB2-F649-45EC-AB30-FDF09021B692}"/>
                  </a:ext>
                </a:extLst>
              </p:cNvPr>
              <p:cNvGrpSpPr/>
              <p:nvPr/>
            </p:nvGrpSpPr>
            <p:grpSpPr>
              <a:xfrm>
                <a:off x="9503664" y="2916936"/>
                <a:ext cx="1586484" cy="164592"/>
                <a:chOff x="7851648" y="2916936"/>
                <a:chExt cx="1586484" cy="164592"/>
              </a:xfrm>
            </p:grpSpPr>
            <p:sp>
              <p:nvSpPr>
                <p:cNvPr id="47" name="Rectangle 46">
                  <a:extLst>
                    <a:ext uri="{FF2B5EF4-FFF2-40B4-BE49-F238E27FC236}">
                      <a16:creationId xmlns:a16="http://schemas.microsoft.com/office/drawing/2014/main" id="{F66BDCD3-961B-4AE9-B3A3-486176F8E5FA}"/>
                    </a:ext>
                  </a:extLst>
                </p:cNvPr>
                <p:cNvSpPr/>
                <p:nvPr/>
              </p:nvSpPr>
              <p:spPr bwMode="auto">
                <a:xfrm>
                  <a:off x="785164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48" name="Rectangle 47">
                  <a:extLst>
                    <a:ext uri="{FF2B5EF4-FFF2-40B4-BE49-F238E27FC236}">
                      <a16:creationId xmlns:a16="http://schemas.microsoft.com/office/drawing/2014/main" id="{59DAE34C-CE8A-4644-B39A-420F3C4E9640}"/>
                    </a:ext>
                  </a:extLst>
                </p:cNvPr>
                <p:cNvSpPr/>
                <p:nvPr/>
              </p:nvSpPr>
              <p:spPr bwMode="auto">
                <a:xfrm>
                  <a:off x="9264396"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49" name="Rectangle 48">
                  <a:extLst>
                    <a:ext uri="{FF2B5EF4-FFF2-40B4-BE49-F238E27FC236}">
                      <a16:creationId xmlns:a16="http://schemas.microsoft.com/office/drawing/2014/main" id="{D5F1969E-C188-4572-B37E-223CA2A83DAB}"/>
                    </a:ext>
                  </a:extLst>
                </p:cNvPr>
                <p:cNvSpPr/>
                <p:nvPr/>
              </p:nvSpPr>
              <p:spPr bwMode="auto">
                <a:xfrm>
                  <a:off x="807415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0" name="Rectangle 49">
                  <a:extLst>
                    <a:ext uri="{FF2B5EF4-FFF2-40B4-BE49-F238E27FC236}">
                      <a16:creationId xmlns:a16="http://schemas.microsoft.com/office/drawing/2014/main" id="{CF45C62C-E8DF-449D-A17B-DA9FDBDFA0DB}"/>
                    </a:ext>
                  </a:extLst>
                </p:cNvPr>
                <p:cNvSpPr/>
                <p:nvPr/>
              </p:nvSpPr>
              <p:spPr bwMode="auto">
                <a:xfrm>
                  <a:off x="8310372"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1" name="Rectangle 50">
                  <a:extLst>
                    <a:ext uri="{FF2B5EF4-FFF2-40B4-BE49-F238E27FC236}">
                      <a16:creationId xmlns:a16="http://schemas.microsoft.com/office/drawing/2014/main" id="{ADCB3FCC-2DBC-4DED-A489-65BB649981EB}"/>
                    </a:ext>
                  </a:extLst>
                </p:cNvPr>
                <p:cNvSpPr/>
                <p:nvPr/>
              </p:nvSpPr>
              <p:spPr bwMode="auto">
                <a:xfrm>
                  <a:off x="854964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2" name="Rectangle 51">
                  <a:extLst>
                    <a:ext uri="{FF2B5EF4-FFF2-40B4-BE49-F238E27FC236}">
                      <a16:creationId xmlns:a16="http://schemas.microsoft.com/office/drawing/2014/main" id="{A4DC2499-2D4D-4EC0-B31A-36C7B078D654}"/>
                    </a:ext>
                  </a:extLst>
                </p:cNvPr>
                <p:cNvSpPr/>
                <p:nvPr/>
              </p:nvSpPr>
              <p:spPr bwMode="auto">
                <a:xfrm>
                  <a:off x="8785860"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53" name="Rectangle 52">
                  <a:extLst>
                    <a:ext uri="{FF2B5EF4-FFF2-40B4-BE49-F238E27FC236}">
                      <a16:creationId xmlns:a16="http://schemas.microsoft.com/office/drawing/2014/main" id="{28E34CE4-237F-4EF6-9DC8-273D9013ED79}"/>
                    </a:ext>
                  </a:extLst>
                </p:cNvPr>
                <p:cNvSpPr/>
                <p:nvPr/>
              </p:nvSpPr>
              <p:spPr bwMode="auto">
                <a:xfrm>
                  <a:off x="9025128" y="2916936"/>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grpSp>
        <p:grpSp>
          <p:nvGrpSpPr>
            <p:cNvPr id="19" name="Group 18">
              <a:extLst>
                <a:ext uri="{FF2B5EF4-FFF2-40B4-BE49-F238E27FC236}">
                  <a16:creationId xmlns:a16="http://schemas.microsoft.com/office/drawing/2014/main" id="{EA99D0D7-B812-4012-8732-FDF0CDCCEC76}"/>
                </a:ext>
              </a:extLst>
            </p:cNvPr>
            <p:cNvGrpSpPr/>
            <p:nvPr/>
          </p:nvGrpSpPr>
          <p:grpSpPr>
            <a:xfrm>
              <a:off x="8159627" y="4920612"/>
              <a:ext cx="1107948" cy="164592"/>
              <a:chOff x="7807994" y="5995770"/>
              <a:chExt cx="1107948" cy="164592"/>
            </a:xfrm>
          </p:grpSpPr>
          <p:sp>
            <p:nvSpPr>
              <p:cNvPr id="40" name="Rectangle 39">
                <a:extLst>
                  <a:ext uri="{FF2B5EF4-FFF2-40B4-BE49-F238E27FC236}">
                    <a16:creationId xmlns:a16="http://schemas.microsoft.com/office/drawing/2014/main" id="{FA5B7CD9-0EE5-47C6-B7E2-40E91E06F0AC}"/>
                  </a:ext>
                </a:extLst>
              </p:cNvPr>
              <p:cNvSpPr/>
              <p:nvPr/>
            </p:nvSpPr>
            <p:spPr bwMode="auto">
              <a:xfrm>
                <a:off x="7807994"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41" name="Rectangle 40">
                <a:extLst>
                  <a:ext uri="{FF2B5EF4-FFF2-40B4-BE49-F238E27FC236}">
                    <a16:creationId xmlns:a16="http://schemas.microsoft.com/office/drawing/2014/main" id="{F061DACA-BC83-4311-AB6C-1D29FB2D22D9}"/>
                  </a:ext>
                </a:extLst>
              </p:cNvPr>
              <p:cNvSpPr/>
              <p:nvPr/>
            </p:nvSpPr>
            <p:spPr bwMode="auto">
              <a:xfrm>
                <a:off x="8030498"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42" name="Rectangle 41">
                <a:extLst>
                  <a:ext uri="{FF2B5EF4-FFF2-40B4-BE49-F238E27FC236}">
                    <a16:creationId xmlns:a16="http://schemas.microsoft.com/office/drawing/2014/main" id="{91049B1F-98B4-4397-A338-44793188817E}"/>
                  </a:ext>
                </a:extLst>
              </p:cNvPr>
              <p:cNvSpPr/>
              <p:nvPr/>
            </p:nvSpPr>
            <p:spPr bwMode="auto">
              <a:xfrm>
                <a:off x="8266718"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43" name="Rectangle 42">
                <a:extLst>
                  <a:ext uri="{FF2B5EF4-FFF2-40B4-BE49-F238E27FC236}">
                    <a16:creationId xmlns:a16="http://schemas.microsoft.com/office/drawing/2014/main" id="{16BE253A-89FD-44CB-81BD-13C9D78703FB}"/>
                  </a:ext>
                </a:extLst>
              </p:cNvPr>
              <p:cNvSpPr/>
              <p:nvPr/>
            </p:nvSpPr>
            <p:spPr bwMode="auto">
              <a:xfrm>
                <a:off x="8505986"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44" name="Rectangle 43">
                <a:extLst>
                  <a:ext uri="{FF2B5EF4-FFF2-40B4-BE49-F238E27FC236}">
                    <a16:creationId xmlns:a16="http://schemas.microsoft.com/office/drawing/2014/main" id="{9689023E-12A4-44FA-874D-3F109176F20C}"/>
                  </a:ext>
                </a:extLst>
              </p:cNvPr>
              <p:cNvSpPr/>
              <p:nvPr/>
            </p:nvSpPr>
            <p:spPr bwMode="auto">
              <a:xfrm>
                <a:off x="8742206"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sp>
          <p:nvSpPr>
            <p:cNvPr id="20" name="Rectangle 19">
              <a:extLst>
                <a:ext uri="{FF2B5EF4-FFF2-40B4-BE49-F238E27FC236}">
                  <a16:creationId xmlns:a16="http://schemas.microsoft.com/office/drawing/2014/main" id="{F648E9B0-34A4-4B02-A363-BB92871409C2}"/>
                </a:ext>
              </a:extLst>
            </p:cNvPr>
            <p:cNvSpPr/>
            <p:nvPr/>
          </p:nvSpPr>
          <p:spPr bwMode="auto">
            <a:xfrm>
              <a:off x="8142863" y="5221567"/>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21" name="TextBox 20">
              <a:extLst>
                <a:ext uri="{FF2B5EF4-FFF2-40B4-BE49-F238E27FC236}">
                  <a16:creationId xmlns:a16="http://schemas.microsoft.com/office/drawing/2014/main" id="{7BA4FEA1-C96D-41C5-9DB3-C4AFF1428BB6}"/>
                </a:ext>
              </a:extLst>
            </p:cNvPr>
            <p:cNvSpPr txBox="1"/>
            <p:nvPr/>
          </p:nvSpPr>
          <p:spPr>
            <a:xfrm>
              <a:off x="9233058" y="4736502"/>
              <a:ext cx="1211580" cy="475488"/>
            </a:xfrm>
            <a:prstGeom prst="rect">
              <a:avLst/>
            </a:prstGeom>
            <a:noFill/>
          </p:spPr>
          <p:txBody>
            <a:bodyPr wrap="none" lIns="137160" tIns="109728" rIns="137160" bIns="109728" rtlCol="0">
              <a:noAutofit/>
            </a:bodyPr>
            <a:lstStyle/>
            <a:p>
              <a:pPr>
                <a:lnSpc>
                  <a:spcPct val="90000"/>
                </a:lnSpc>
                <a:spcAft>
                  <a:spcPts val="450"/>
                </a:spcAft>
              </a:pPr>
              <a:r>
                <a:rPr lang="en-US" dirty="0">
                  <a:solidFill>
                    <a:schemeClr val="bg1"/>
                  </a:solidFill>
                  <a:latin typeface="Segoe UI Semibold" panose="020B0702040204020203" pitchFamily="34" charset="0"/>
                  <a:cs typeface="Segoe UI Semibold" panose="020B0702040204020203" pitchFamily="34" charset="0"/>
                </a:rPr>
                <a:t>HDFS</a:t>
              </a:r>
            </a:p>
          </p:txBody>
        </p:sp>
        <p:sp>
          <p:nvSpPr>
            <p:cNvPr id="22" name="Rectangle 21">
              <a:extLst>
                <a:ext uri="{FF2B5EF4-FFF2-40B4-BE49-F238E27FC236}">
                  <a16:creationId xmlns:a16="http://schemas.microsoft.com/office/drawing/2014/main" id="{7DBB0D0F-45B6-43AF-A280-D9BF6C2E9E6A}"/>
                </a:ext>
              </a:extLst>
            </p:cNvPr>
            <p:cNvSpPr/>
            <p:nvPr/>
          </p:nvSpPr>
          <p:spPr bwMode="auto">
            <a:xfrm>
              <a:off x="7981350" y="3608152"/>
              <a:ext cx="3602736" cy="90525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23" name="Rectangle 22">
              <a:extLst>
                <a:ext uri="{FF2B5EF4-FFF2-40B4-BE49-F238E27FC236}">
                  <a16:creationId xmlns:a16="http://schemas.microsoft.com/office/drawing/2014/main" id="{61397F0D-57F2-4488-A82E-71AE66BC9959}"/>
                </a:ext>
              </a:extLst>
            </p:cNvPr>
            <p:cNvSpPr/>
            <p:nvPr/>
          </p:nvSpPr>
          <p:spPr bwMode="auto">
            <a:xfrm>
              <a:off x="7981350" y="2629744"/>
              <a:ext cx="3602736" cy="97840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24" name="TextBox 23">
              <a:extLst>
                <a:ext uri="{FF2B5EF4-FFF2-40B4-BE49-F238E27FC236}">
                  <a16:creationId xmlns:a16="http://schemas.microsoft.com/office/drawing/2014/main" id="{13FCBFF9-9642-46CA-833A-9B3634975F8A}"/>
                </a:ext>
              </a:extLst>
            </p:cNvPr>
            <p:cNvSpPr txBox="1"/>
            <p:nvPr/>
          </p:nvSpPr>
          <p:spPr>
            <a:xfrm>
              <a:off x="9173087" y="3769550"/>
              <a:ext cx="1211580" cy="475488"/>
            </a:xfrm>
            <a:prstGeom prst="rect">
              <a:avLst/>
            </a:prstGeom>
            <a:noFill/>
          </p:spPr>
          <p:txBody>
            <a:bodyPr wrap="none" lIns="137160" tIns="109728" rIns="137160" bIns="109728" rtlCol="0">
              <a:noAutofit/>
            </a:bodyPr>
            <a:lstStyle/>
            <a:p>
              <a:pPr algn="ctr">
                <a:lnSpc>
                  <a:spcPct val="90000"/>
                </a:lnSpc>
                <a:spcAft>
                  <a:spcPts val="450"/>
                </a:spcAft>
              </a:pPr>
              <a:r>
                <a:rPr lang="en-US" dirty="0">
                  <a:solidFill>
                    <a:schemeClr val="bg1"/>
                  </a:solidFill>
                  <a:latin typeface="Segoe UI Semibold" panose="020B0702040204020203" pitchFamily="34" charset="0"/>
                  <a:cs typeface="Segoe UI Semibold" panose="020B0702040204020203" pitchFamily="34" charset="0"/>
                </a:rPr>
                <a:t>YARN</a:t>
              </a:r>
              <a:br>
                <a:rPr lang="en-US" dirty="0">
                  <a:solidFill>
                    <a:schemeClr val="bg1"/>
                  </a:solidFill>
                  <a:latin typeface="Segoe UI Semibold" panose="020B0702040204020203" pitchFamily="34" charset="0"/>
                  <a:cs typeface="Segoe UI Semibold" panose="020B0702040204020203" pitchFamily="34" charset="0"/>
                </a:rPr>
              </a:br>
              <a:r>
                <a:rPr lang="en-US" sz="1200" dirty="0">
                  <a:solidFill>
                    <a:schemeClr val="bg1"/>
                  </a:solidFill>
                  <a:latin typeface="Segoe UI Semibold" panose="020B0702040204020203" pitchFamily="34" charset="0"/>
                  <a:cs typeface="Segoe UI Semibold" panose="020B0702040204020203" pitchFamily="34" charset="0"/>
                </a:rPr>
                <a:t>(cluster resource manager)</a:t>
              </a:r>
            </a:p>
          </p:txBody>
        </p:sp>
        <p:sp>
          <p:nvSpPr>
            <p:cNvPr id="25" name="Trapezoid 24">
              <a:extLst>
                <a:ext uri="{FF2B5EF4-FFF2-40B4-BE49-F238E27FC236}">
                  <a16:creationId xmlns:a16="http://schemas.microsoft.com/office/drawing/2014/main" id="{7B25B3BF-9CE7-40D2-BB73-DDB459336944}"/>
                </a:ext>
              </a:extLst>
            </p:cNvPr>
            <p:cNvSpPr/>
            <p:nvPr/>
          </p:nvSpPr>
          <p:spPr bwMode="auto">
            <a:xfrm flipV="1">
              <a:off x="8460648" y="3599191"/>
              <a:ext cx="994410" cy="265176"/>
            </a:xfrm>
            <a:prstGeom prst="trapezoid">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26" name="Trapezoid 25">
              <a:extLst>
                <a:ext uri="{FF2B5EF4-FFF2-40B4-BE49-F238E27FC236}">
                  <a16:creationId xmlns:a16="http://schemas.microsoft.com/office/drawing/2014/main" id="{51C669E5-5245-46B8-8208-8235D7BC60B8}"/>
                </a:ext>
              </a:extLst>
            </p:cNvPr>
            <p:cNvSpPr/>
            <p:nvPr/>
          </p:nvSpPr>
          <p:spPr bwMode="auto">
            <a:xfrm flipV="1">
              <a:off x="10127142" y="3606628"/>
              <a:ext cx="994410" cy="265176"/>
            </a:xfrm>
            <a:prstGeom prst="trapezoid">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27" name="TextBox 26">
              <a:extLst>
                <a:ext uri="{FF2B5EF4-FFF2-40B4-BE49-F238E27FC236}">
                  <a16:creationId xmlns:a16="http://schemas.microsoft.com/office/drawing/2014/main" id="{A53415D4-034C-4955-9C45-62AC2DA46664}"/>
                </a:ext>
              </a:extLst>
            </p:cNvPr>
            <p:cNvSpPr txBox="1"/>
            <p:nvPr/>
          </p:nvSpPr>
          <p:spPr>
            <a:xfrm>
              <a:off x="7981796" y="2643243"/>
              <a:ext cx="1811274" cy="568452"/>
            </a:xfrm>
            <a:prstGeom prst="rect">
              <a:avLst/>
            </a:prstGeom>
            <a:noFill/>
          </p:spPr>
          <p:txBody>
            <a:bodyPr wrap="none" lIns="137160" tIns="109728" rIns="137160" bIns="109728" rtlCol="0">
              <a:noAutofit/>
            </a:bodyPr>
            <a:lstStyle>
              <a:defPPr>
                <a:defRPr lang="en-US"/>
              </a:defPPr>
              <a:lvl1pPr>
                <a:lnSpc>
                  <a:spcPct val="90000"/>
                </a:lnSpc>
                <a:spcAft>
                  <a:spcPts val="600"/>
                </a:spcAft>
                <a:defRPr sz="2400" b="1">
                  <a:solidFill>
                    <a:schemeClr val="bg1"/>
                  </a:solidFill>
                </a:defRPr>
              </a:lvl1pPr>
            </a:lstStyle>
            <a:p>
              <a:r>
                <a:rPr lang="en-US" sz="1500" b="0" dirty="0">
                  <a:latin typeface="Segoe UI Semibold" panose="020B0702040204020203" pitchFamily="34" charset="0"/>
                  <a:cs typeface="Segoe UI Semibold" panose="020B0702040204020203" pitchFamily="34" charset="0"/>
                </a:rPr>
                <a:t>MapReduce</a:t>
              </a:r>
            </a:p>
          </p:txBody>
        </p:sp>
        <p:sp>
          <p:nvSpPr>
            <p:cNvPr id="28" name="TextBox 27">
              <a:extLst>
                <a:ext uri="{FF2B5EF4-FFF2-40B4-BE49-F238E27FC236}">
                  <a16:creationId xmlns:a16="http://schemas.microsoft.com/office/drawing/2014/main" id="{A36F0D20-15B1-450F-9AF5-058AD107307D}"/>
                </a:ext>
              </a:extLst>
            </p:cNvPr>
            <p:cNvSpPr txBox="1"/>
            <p:nvPr/>
          </p:nvSpPr>
          <p:spPr>
            <a:xfrm>
              <a:off x="10348884" y="2639716"/>
              <a:ext cx="914400" cy="553277"/>
            </a:xfrm>
            <a:prstGeom prst="rect">
              <a:avLst/>
            </a:prstGeom>
            <a:noFill/>
          </p:spPr>
          <p:txBody>
            <a:bodyPr wrap="none" lIns="137160" tIns="109728" rIns="137160" bIns="109728" rtlCol="0">
              <a:noAutofit/>
            </a:bodyPr>
            <a:lstStyle>
              <a:defPPr>
                <a:defRPr lang="en-US"/>
              </a:defPPr>
              <a:lvl1pPr>
                <a:lnSpc>
                  <a:spcPct val="90000"/>
                </a:lnSpc>
                <a:spcAft>
                  <a:spcPts val="600"/>
                </a:spcAft>
                <a:defRPr sz="2400" b="1">
                  <a:solidFill>
                    <a:schemeClr val="bg1"/>
                  </a:solidFill>
                </a:defRPr>
              </a:lvl1pPr>
            </a:lstStyle>
            <a:p>
              <a:r>
                <a:rPr lang="en-US" sz="1500" b="0" dirty="0">
                  <a:latin typeface="Segoe UI Semibold" panose="020B0702040204020203" pitchFamily="34" charset="0"/>
                  <a:cs typeface="Segoe UI Semibold" panose="020B0702040204020203" pitchFamily="34" charset="0"/>
                </a:rPr>
                <a:t>Tez</a:t>
              </a:r>
            </a:p>
          </p:txBody>
        </p:sp>
        <p:cxnSp>
          <p:nvCxnSpPr>
            <p:cNvPr id="29" name="Straight Connector 28">
              <a:extLst>
                <a:ext uri="{FF2B5EF4-FFF2-40B4-BE49-F238E27FC236}">
                  <a16:creationId xmlns:a16="http://schemas.microsoft.com/office/drawing/2014/main" id="{78805A18-467D-4B2F-8966-6BEC0FE8984E}"/>
                </a:ext>
              </a:extLst>
            </p:cNvPr>
            <p:cNvCxnSpPr>
              <a:stCxn id="23" idx="0"/>
              <a:endCxn id="22" idx="0"/>
            </p:cNvCxnSpPr>
            <p:nvPr/>
          </p:nvCxnSpPr>
          <p:spPr>
            <a:xfrm>
              <a:off x="9782718" y="2629744"/>
              <a:ext cx="0" cy="978408"/>
            </a:xfrm>
            <a:prstGeom prst="line">
              <a:avLst/>
            </a:prstGeom>
            <a:ln>
              <a:prstDash val="dash"/>
              <a:headEnd type="none"/>
              <a:tailEnd type="none"/>
            </a:ln>
          </p:spPr>
          <p:style>
            <a:lnRef idx="1">
              <a:schemeClr val="accent5"/>
            </a:lnRef>
            <a:fillRef idx="0">
              <a:schemeClr val="accent5"/>
            </a:fillRef>
            <a:effectRef idx="0">
              <a:schemeClr val="accent5"/>
            </a:effectRef>
            <a:fontRef idx="minor">
              <a:schemeClr val="tx1"/>
            </a:fontRef>
          </p:style>
        </p:cxnSp>
        <p:sp>
          <p:nvSpPr>
            <p:cNvPr id="30" name="Rectangle 29">
              <a:extLst>
                <a:ext uri="{FF2B5EF4-FFF2-40B4-BE49-F238E27FC236}">
                  <a16:creationId xmlns:a16="http://schemas.microsoft.com/office/drawing/2014/main" id="{A514DEA4-5BDD-49DD-BC7F-9148E0B280DD}"/>
                </a:ext>
              </a:extLst>
            </p:cNvPr>
            <p:cNvSpPr/>
            <p:nvPr/>
          </p:nvSpPr>
          <p:spPr>
            <a:xfrm>
              <a:off x="8318842" y="5193701"/>
              <a:ext cx="2900281" cy="344709"/>
            </a:xfrm>
            <a:prstGeom prst="rect">
              <a:avLst/>
            </a:prstGeom>
          </p:spPr>
          <p:txBody>
            <a:bodyPr wrap="none">
              <a:spAutoFit/>
            </a:bodyPr>
            <a:lstStyle/>
            <a:p>
              <a:pPr>
                <a:lnSpc>
                  <a:spcPct val="90000"/>
                </a:lnSpc>
                <a:spcAft>
                  <a:spcPts val="450"/>
                </a:spcAft>
              </a:pPr>
              <a:r>
                <a:rPr lang="en-US" sz="1200" dirty="0">
                  <a:solidFill>
                    <a:schemeClr val="bg1"/>
                  </a:solidFill>
                  <a:latin typeface="Segoe UI Semibold" panose="020B0702040204020203" pitchFamily="34" charset="0"/>
                  <a:cs typeface="Segoe UI Semibold" panose="020B0702040204020203" pitchFamily="34" charset="0"/>
                </a:rPr>
                <a:t>(redundant, reliable storage)</a:t>
              </a:r>
            </a:p>
          </p:txBody>
        </p:sp>
        <p:sp>
          <p:nvSpPr>
            <p:cNvPr id="31" name="TextBox 30">
              <a:extLst>
                <a:ext uri="{FF2B5EF4-FFF2-40B4-BE49-F238E27FC236}">
                  <a16:creationId xmlns:a16="http://schemas.microsoft.com/office/drawing/2014/main" id="{63A0389D-C1E2-466D-A2BA-00294A8D0FB4}"/>
                </a:ext>
              </a:extLst>
            </p:cNvPr>
            <p:cNvSpPr txBox="1"/>
            <p:nvPr/>
          </p:nvSpPr>
          <p:spPr>
            <a:xfrm>
              <a:off x="7879404" y="2176208"/>
              <a:ext cx="3704682" cy="299755"/>
            </a:xfrm>
            <a:prstGeom prst="rect">
              <a:avLst/>
            </a:prstGeom>
            <a:noFill/>
          </p:spPr>
          <p:txBody>
            <a:bodyPr wrap="none" lIns="137160" tIns="109728" rIns="137160" bIns="109728" rtlCol="0" anchor="ctr">
              <a:noAutofit/>
            </a:bodyPr>
            <a:lstStyle/>
            <a:p>
              <a:pPr algn="ctr">
                <a:lnSpc>
                  <a:spcPct val="90000"/>
                </a:lnSpc>
                <a:spcAft>
                  <a:spcPts val="450"/>
                </a:spcAft>
              </a:pPr>
              <a:r>
                <a:rPr lang="en-US" sz="1350" dirty="0">
                  <a:solidFill>
                    <a:schemeClr val="tx1">
                      <a:lumMod val="85000"/>
                      <a:lumOff val="15000"/>
                    </a:schemeClr>
                  </a:solidFill>
                  <a:latin typeface="Segoe UI Semibold" panose="020B0702040204020203" pitchFamily="34" charset="0"/>
                  <a:cs typeface="Segoe UI Semibold" panose="020B0702040204020203" pitchFamily="34" charset="0"/>
                </a:rPr>
                <a:t>Hadoop core</a:t>
              </a:r>
            </a:p>
          </p:txBody>
        </p:sp>
        <p:grpSp>
          <p:nvGrpSpPr>
            <p:cNvPr id="32" name="Group 31">
              <a:extLst>
                <a:ext uri="{FF2B5EF4-FFF2-40B4-BE49-F238E27FC236}">
                  <a16:creationId xmlns:a16="http://schemas.microsoft.com/office/drawing/2014/main" id="{DD931BAF-0749-40FD-9E24-ED2038289753}"/>
                </a:ext>
              </a:extLst>
            </p:cNvPr>
            <p:cNvGrpSpPr/>
            <p:nvPr/>
          </p:nvGrpSpPr>
          <p:grpSpPr>
            <a:xfrm>
              <a:off x="10310510" y="4941036"/>
              <a:ext cx="1107948" cy="164592"/>
              <a:chOff x="7807994" y="5995770"/>
              <a:chExt cx="1107948" cy="164592"/>
            </a:xfrm>
          </p:grpSpPr>
          <p:sp>
            <p:nvSpPr>
              <p:cNvPr id="35" name="Rectangle 34">
                <a:extLst>
                  <a:ext uri="{FF2B5EF4-FFF2-40B4-BE49-F238E27FC236}">
                    <a16:creationId xmlns:a16="http://schemas.microsoft.com/office/drawing/2014/main" id="{3DC9E135-3D88-4541-81FB-5E9DEFA89612}"/>
                  </a:ext>
                </a:extLst>
              </p:cNvPr>
              <p:cNvSpPr/>
              <p:nvPr/>
            </p:nvSpPr>
            <p:spPr bwMode="auto">
              <a:xfrm>
                <a:off x="7807994"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6" name="Rectangle 35">
                <a:extLst>
                  <a:ext uri="{FF2B5EF4-FFF2-40B4-BE49-F238E27FC236}">
                    <a16:creationId xmlns:a16="http://schemas.microsoft.com/office/drawing/2014/main" id="{E9F6FB62-64FF-4325-B15C-F1EDA85F98F6}"/>
                  </a:ext>
                </a:extLst>
              </p:cNvPr>
              <p:cNvSpPr/>
              <p:nvPr/>
            </p:nvSpPr>
            <p:spPr bwMode="auto">
              <a:xfrm>
                <a:off x="8030498"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7" name="Rectangle 36">
                <a:extLst>
                  <a:ext uri="{FF2B5EF4-FFF2-40B4-BE49-F238E27FC236}">
                    <a16:creationId xmlns:a16="http://schemas.microsoft.com/office/drawing/2014/main" id="{F7BC5E55-DB8B-4A2B-981C-420DA7938A31}"/>
                  </a:ext>
                </a:extLst>
              </p:cNvPr>
              <p:cNvSpPr/>
              <p:nvPr/>
            </p:nvSpPr>
            <p:spPr bwMode="auto">
              <a:xfrm>
                <a:off x="8266718"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8" name="Rectangle 37">
                <a:extLst>
                  <a:ext uri="{FF2B5EF4-FFF2-40B4-BE49-F238E27FC236}">
                    <a16:creationId xmlns:a16="http://schemas.microsoft.com/office/drawing/2014/main" id="{AF7EA8F9-101F-4C15-B9C8-157F0E5D9403}"/>
                  </a:ext>
                </a:extLst>
              </p:cNvPr>
              <p:cNvSpPr/>
              <p:nvPr/>
            </p:nvSpPr>
            <p:spPr bwMode="auto">
              <a:xfrm>
                <a:off x="8505986"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9" name="Rectangle 38">
                <a:extLst>
                  <a:ext uri="{FF2B5EF4-FFF2-40B4-BE49-F238E27FC236}">
                    <a16:creationId xmlns:a16="http://schemas.microsoft.com/office/drawing/2014/main" id="{9DD95B8B-3F1F-4A0D-834F-C20BE2B0C197}"/>
                  </a:ext>
                </a:extLst>
              </p:cNvPr>
              <p:cNvSpPr/>
              <p:nvPr/>
            </p:nvSpPr>
            <p:spPr bwMode="auto">
              <a:xfrm>
                <a:off x="8742206" y="5995770"/>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grpSp>
        <p:sp>
          <p:nvSpPr>
            <p:cNvPr id="33" name="Rectangle 32">
              <a:extLst>
                <a:ext uri="{FF2B5EF4-FFF2-40B4-BE49-F238E27FC236}">
                  <a16:creationId xmlns:a16="http://schemas.microsoft.com/office/drawing/2014/main" id="{B6CE6B06-93C0-4007-A267-E9AD0BB3EF68}"/>
                </a:ext>
              </a:extLst>
            </p:cNvPr>
            <p:cNvSpPr/>
            <p:nvPr/>
          </p:nvSpPr>
          <p:spPr bwMode="auto">
            <a:xfrm>
              <a:off x="11226996" y="5241991"/>
              <a:ext cx="173736" cy="1645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dirty="0">
                <a:solidFill>
                  <a:schemeClr val="bg1"/>
                </a:solidFill>
                <a:latin typeface="Segoe UI Semibold" panose="020B0702040204020203" pitchFamily="34" charset="0"/>
                <a:ea typeface="Segoe UI" pitchFamily="34" charset="0"/>
                <a:cs typeface="Segoe UI Semibold" panose="020B0702040204020203" pitchFamily="34" charset="0"/>
              </a:endParaRPr>
            </a:p>
          </p:txBody>
        </p:sp>
        <p:sp>
          <p:nvSpPr>
            <p:cNvPr id="34" name="Rectangle 33">
              <a:extLst>
                <a:ext uri="{FF2B5EF4-FFF2-40B4-BE49-F238E27FC236}">
                  <a16:creationId xmlns:a16="http://schemas.microsoft.com/office/drawing/2014/main" id="{7190E15A-49BE-4E97-8790-9CA468AE705A}"/>
                </a:ext>
              </a:extLst>
            </p:cNvPr>
            <p:cNvSpPr/>
            <p:nvPr/>
          </p:nvSpPr>
          <p:spPr>
            <a:xfrm>
              <a:off x="8292130" y="3225067"/>
              <a:ext cx="2911053" cy="344709"/>
            </a:xfrm>
            <a:prstGeom prst="rect">
              <a:avLst/>
            </a:prstGeom>
          </p:spPr>
          <p:txBody>
            <a:bodyPr wrap="none">
              <a:spAutoFit/>
            </a:bodyPr>
            <a:lstStyle/>
            <a:p>
              <a:pPr>
                <a:lnSpc>
                  <a:spcPct val="90000"/>
                </a:lnSpc>
                <a:spcAft>
                  <a:spcPts val="450"/>
                </a:spcAft>
              </a:pPr>
              <a:r>
                <a:rPr lang="en-US" sz="1200" dirty="0">
                  <a:solidFill>
                    <a:schemeClr val="bg1"/>
                  </a:solidFill>
                  <a:latin typeface="Segoe UI Semibold" panose="020B0702040204020203" pitchFamily="34" charset="0"/>
                  <a:cs typeface="Segoe UI Semibold" panose="020B0702040204020203" pitchFamily="34" charset="0"/>
                </a:rPr>
                <a:t>(data processing framework)</a:t>
              </a:r>
            </a:p>
          </p:txBody>
        </p:sp>
      </p:grpSp>
      <p:sp>
        <p:nvSpPr>
          <p:cNvPr id="13" name="矩形 11"/>
          <p:cNvSpPr/>
          <p:nvPr/>
        </p:nvSpPr>
        <p:spPr>
          <a:xfrm>
            <a:off x="4901053" y="3545854"/>
            <a:ext cx="3888432" cy="1464969"/>
          </a:xfrm>
          <a:prstGeom prst="rect">
            <a:avLst/>
          </a:prstGeom>
          <a:solidFill>
            <a:schemeClr val="lt1">
              <a:alpha val="0"/>
            </a:schemeClr>
          </a:solidFill>
          <a:ln w="57150">
            <a:solidFill>
              <a:srgbClr val="00B05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TW" altLang="en-US">
              <a:latin typeface="+mj-lt"/>
            </a:endParaRPr>
          </a:p>
        </p:txBody>
      </p:sp>
    </p:spTree>
    <p:extLst>
      <p:ext uri="{BB962C8B-B14F-4D97-AF65-F5344CB8AC3E}">
        <p14:creationId xmlns:p14="http://schemas.microsoft.com/office/powerpoint/2010/main" val="37822349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40846-46DA-4953-BD20-B90D300EF5BE}"/>
              </a:ext>
            </a:extLst>
          </p:cNvPr>
          <p:cNvSpPr>
            <a:spLocks noGrp="1"/>
          </p:cNvSpPr>
          <p:nvPr>
            <p:ph type="title"/>
          </p:nvPr>
        </p:nvSpPr>
        <p:spPr/>
        <p:txBody>
          <a:bodyPr/>
          <a:lstStyle/>
          <a:p>
            <a:r>
              <a:rPr lang="en-US" dirty="0"/>
              <a:t>Data Lakes - Definition</a:t>
            </a:r>
          </a:p>
        </p:txBody>
      </p:sp>
      <p:sp>
        <p:nvSpPr>
          <p:cNvPr id="3" name="Content Placeholder 2">
            <a:extLst>
              <a:ext uri="{FF2B5EF4-FFF2-40B4-BE49-F238E27FC236}">
                <a16:creationId xmlns:a16="http://schemas.microsoft.com/office/drawing/2014/main" id="{EDAE766D-EB02-4308-889E-0B13928FF948}"/>
              </a:ext>
            </a:extLst>
          </p:cNvPr>
          <p:cNvSpPr>
            <a:spLocks noGrp="1"/>
          </p:cNvSpPr>
          <p:nvPr>
            <p:ph idx="1"/>
          </p:nvPr>
        </p:nvSpPr>
        <p:spPr/>
        <p:txBody>
          <a:bodyPr>
            <a:normAutofit fontScale="77500" lnSpcReduction="20000"/>
          </a:bodyPr>
          <a:lstStyle/>
          <a:p>
            <a:pPr marL="0" indent="0">
              <a:buNone/>
            </a:pPr>
            <a:r>
              <a:rPr lang="en-US" dirty="0"/>
              <a:t>Data Lake allows an organization to store all of their data, structured and unstructured, in one, centralized repository. </a:t>
            </a:r>
          </a:p>
          <a:p>
            <a:r>
              <a:rPr lang="en-US" dirty="0"/>
              <a:t>Since data can be stored as-is, there is no need to convert it to a predefined schema and you no longer need to know what questions you want to ask of your data beforehand.</a:t>
            </a:r>
          </a:p>
          <a:p>
            <a:pPr lvl="2"/>
            <a:endParaRPr lang="en-US" dirty="0"/>
          </a:p>
          <a:p>
            <a:pPr marL="0" indent="0">
              <a:buNone/>
            </a:pPr>
            <a:r>
              <a:rPr lang="en-US" dirty="0"/>
              <a:t>A Data Lake should support the following capabilities:</a:t>
            </a:r>
          </a:p>
          <a:p>
            <a:r>
              <a:rPr lang="en-US" dirty="0"/>
              <a:t>Collecting and storing any type of data, at any scale and at low costs</a:t>
            </a:r>
          </a:p>
          <a:p>
            <a:r>
              <a:rPr lang="en-US" dirty="0"/>
              <a:t>Securing and protecting all of data stored in the central repository</a:t>
            </a:r>
          </a:p>
          <a:p>
            <a:r>
              <a:rPr lang="en-US" dirty="0"/>
              <a:t>Searching and finding the relevant data in the central repository</a:t>
            </a:r>
          </a:p>
          <a:p>
            <a:r>
              <a:rPr lang="en-US" dirty="0"/>
              <a:t>Quickly and easily performing new types of data analysis on datasets</a:t>
            </a:r>
          </a:p>
          <a:p>
            <a:r>
              <a:rPr lang="en-US" dirty="0"/>
              <a:t>Querying the data by defining the data’s structure at the time of use (schema on read)</a:t>
            </a:r>
          </a:p>
        </p:txBody>
      </p:sp>
      <p:sp>
        <p:nvSpPr>
          <p:cNvPr id="4" name="Date Placeholder 3">
            <a:extLst>
              <a:ext uri="{FF2B5EF4-FFF2-40B4-BE49-F238E27FC236}">
                <a16:creationId xmlns:a16="http://schemas.microsoft.com/office/drawing/2014/main" id="{D8955577-0ECB-47E0-BF20-A0A9CCE9C06A}"/>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E389E146-DD3B-494F-88CF-25A528681F15}"/>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B2ED2844-6367-4470-A201-521EBAF80A92}"/>
              </a:ext>
            </a:extLst>
          </p:cNvPr>
          <p:cNvSpPr>
            <a:spLocks noGrp="1"/>
          </p:cNvSpPr>
          <p:nvPr>
            <p:ph type="sldNum" sz="quarter" idx="12"/>
          </p:nvPr>
        </p:nvSpPr>
        <p:spPr/>
        <p:txBody>
          <a:bodyPr/>
          <a:lstStyle/>
          <a:p>
            <a:fld id="{5444D61A-D5EF-4AD7-8CFF-82B00AE13C42}" type="slidenum">
              <a:rPr lang="en-GB" smtClean="0"/>
              <a:pPr/>
              <a:t>52</a:t>
            </a:fld>
            <a:endParaRPr lang="en-GB"/>
          </a:p>
        </p:txBody>
      </p:sp>
    </p:spTree>
    <p:extLst>
      <p:ext uri="{BB962C8B-B14F-4D97-AF65-F5344CB8AC3E}">
        <p14:creationId xmlns:p14="http://schemas.microsoft.com/office/powerpoint/2010/main" val="91368591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8F6FB-26FB-49DE-BFAD-D54AA56AF3D5}"/>
              </a:ext>
            </a:extLst>
          </p:cNvPr>
          <p:cNvSpPr>
            <a:spLocks noGrp="1"/>
          </p:cNvSpPr>
          <p:nvPr>
            <p:ph type="title"/>
          </p:nvPr>
        </p:nvSpPr>
        <p:spPr/>
        <p:txBody>
          <a:bodyPr>
            <a:normAutofit/>
          </a:bodyPr>
          <a:lstStyle/>
          <a:p>
            <a:r>
              <a:rPr lang="en-US" dirty="0"/>
              <a:t>Data Lake layers</a:t>
            </a:r>
          </a:p>
        </p:txBody>
      </p:sp>
      <p:sp>
        <p:nvSpPr>
          <p:cNvPr id="3" name="Content Placeholder 2">
            <a:extLst>
              <a:ext uri="{FF2B5EF4-FFF2-40B4-BE49-F238E27FC236}">
                <a16:creationId xmlns:a16="http://schemas.microsoft.com/office/drawing/2014/main" id="{802C695F-C705-4317-983C-1F6D85268B56}"/>
              </a:ext>
            </a:extLst>
          </p:cNvPr>
          <p:cNvSpPr>
            <a:spLocks noGrp="1"/>
          </p:cNvSpPr>
          <p:nvPr>
            <p:ph idx="1"/>
          </p:nvPr>
        </p:nvSpPr>
        <p:spPr/>
        <p:txBody>
          <a:bodyPr>
            <a:normAutofit/>
          </a:bodyPr>
          <a:lstStyle/>
          <a:p>
            <a:r>
              <a:rPr lang="en-US" sz="2000" b="1" dirty="0"/>
              <a:t>Raw data layer </a:t>
            </a:r>
            <a:r>
              <a:rPr lang="en-US" sz="2000" dirty="0"/>
              <a:t>– Raw events are stored for historical reference. Also called staging layer or landing area</a:t>
            </a:r>
          </a:p>
          <a:p>
            <a:r>
              <a:rPr lang="en-US" sz="2000" b="1" dirty="0"/>
              <a:t>Cleansed data layer </a:t>
            </a:r>
            <a:r>
              <a:rPr lang="en-US" sz="2000" dirty="0"/>
              <a:t>– Raw events are transformed (cleaned and mastered) into directly consumable data sets. Aim is to uniform the way files are stored in terms of encoding, format, data types and content (i.e. strings). Also called conformed layer</a:t>
            </a:r>
          </a:p>
          <a:p>
            <a:r>
              <a:rPr lang="en-US" sz="2000" b="1" dirty="0"/>
              <a:t>Application data layer </a:t>
            </a:r>
            <a:r>
              <a:rPr lang="en-US" sz="2000" dirty="0"/>
              <a:t>– Business logic is applied to the cleansed data to produce data ready to be consumed by applications (i.e. DW application, advanced analysis process, etc). Also called workspace layer or trusted layer</a:t>
            </a:r>
          </a:p>
          <a:p>
            <a:pPr marL="0" indent="0">
              <a:buNone/>
            </a:pPr>
            <a:endParaRPr lang="en-US" sz="2000" i="1" dirty="0"/>
          </a:p>
          <a:p>
            <a:pPr marL="0" indent="0">
              <a:buNone/>
            </a:pPr>
            <a:r>
              <a:rPr lang="en-US" sz="2000" i="1" dirty="0">
                <a:solidFill>
                  <a:srgbClr val="C00000"/>
                </a:solidFill>
              </a:rPr>
              <a:t>Still need data governance so your data lake does not turn into a data swamp!</a:t>
            </a:r>
            <a:endParaRPr lang="en-US" sz="2000" dirty="0">
              <a:solidFill>
                <a:srgbClr val="C00000"/>
              </a:solidFill>
            </a:endParaRPr>
          </a:p>
        </p:txBody>
      </p:sp>
      <p:sp>
        <p:nvSpPr>
          <p:cNvPr id="4" name="Date Placeholder 3">
            <a:extLst>
              <a:ext uri="{FF2B5EF4-FFF2-40B4-BE49-F238E27FC236}">
                <a16:creationId xmlns:a16="http://schemas.microsoft.com/office/drawing/2014/main" id="{ED161727-1A97-4324-BC67-14B617F4C04D}"/>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90AF781A-4064-472C-9A17-9401DA59F3BD}"/>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46B60EA6-FC0D-4A3A-B0D8-6BF4503DA192}"/>
              </a:ext>
            </a:extLst>
          </p:cNvPr>
          <p:cNvSpPr>
            <a:spLocks noGrp="1"/>
          </p:cNvSpPr>
          <p:nvPr>
            <p:ph type="sldNum" sz="quarter" idx="12"/>
          </p:nvPr>
        </p:nvSpPr>
        <p:spPr/>
        <p:txBody>
          <a:bodyPr/>
          <a:lstStyle/>
          <a:p>
            <a:fld id="{5444D61A-D5EF-4AD7-8CFF-82B00AE13C42}" type="slidenum">
              <a:rPr lang="en-GB" smtClean="0"/>
              <a:pPr/>
              <a:t>53</a:t>
            </a:fld>
            <a:endParaRPr lang="en-GB"/>
          </a:p>
        </p:txBody>
      </p:sp>
    </p:spTree>
    <p:extLst>
      <p:ext uri="{BB962C8B-B14F-4D97-AF65-F5344CB8AC3E}">
        <p14:creationId xmlns:p14="http://schemas.microsoft.com/office/powerpoint/2010/main" val="265575387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6CEE9-3EC0-41EE-BCFA-A969D73BBDC7}"/>
              </a:ext>
            </a:extLst>
          </p:cNvPr>
          <p:cNvSpPr>
            <a:spLocks noGrp="1"/>
          </p:cNvSpPr>
          <p:nvPr>
            <p:ph type="title"/>
          </p:nvPr>
        </p:nvSpPr>
        <p:spPr/>
        <p:txBody>
          <a:bodyPr/>
          <a:lstStyle/>
          <a:p>
            <a:r>
              <a:rPr lang="en-US" dirty="0"/>
              <a:t>AWS Data Lake Storage Architecture</a:t>
            </a:r>
          </a:p>
        </p:txBody>
      </p:sp>
      <p:sp>
        <p:nvSpPr>
          <p:cNvPr id="3" name="Content Placeholder 2">
            <a:extLst>
              <a:ext uri="{FF2B5EF4-FFF2-40B4-BE49-F238E27FC236}">
                <a16:creationId xmlns:a16="http://schemas.microsoft.com/office/drawing/2014/main" id="{60F5F0F7-F7CB-4A5D-87A9-1BDE1879DBD8}"/>
              </a:ext>
            </a:extLst>
          </p:cNvPr>
          <p:cNvSpPr>
            <a:spLocks noGrp="1"/>
          </p:cNvSpPr>
          <p:nvPr>
            <p:ph idx="1"/>
          </p:nvPr>
        </p:nvSpPr>
        <p:spPr>
          <a:xfrm>
            <a:off x="4753710" y="1268760"/>
            <a:ext cx="4210778" cy="5040560"/>
          </a:xfrm>
        </p:spPr>
        <p:txBody>
          <a:bodyPr>
            <a:normAutofit/>
          </a:bodyPr>
          <a:lstStyle/>
          <a:p>
            <a:r>
              <a:rPr lang="en-US" sz="2000" dirty="0"/>
              <a:t>A Data Lake solution on AWS, at its core, leverages Amazon Simple Storage Service (Amazon S3) for secure, cost-effective, durable, and scalable storage.</a:t>
            </a:r>
          </a:p>
          <a:p>
            <a:r>
              <a:rPr lang="en-US" sz="2000" dirty="0"/>
              <a:t>Data Management with DynamoDB</a:t>
            </a:r>
          </a:p>
          <a:p>
            <a:r>
              <a:rPr lang="en-US" sz="2000" dirty="0"/>
              <a:t>Data Analysis with AMR</a:t>
            </a:r>
          </a:p>
        </p:txBody>
      </p:sp>
      <p:sp>
        <p:nvSpPr>
          <p:cNvPr id="4" name="Date Placeholder 3">
            <a:extLst>
              <a:ext uri="{FF2B5EF4-FFF2-40B4-BE49-F238E27FC236}">
                <a16:creationId xmlns:a16="http://schemas.microsoft.com/office/drawing/2014/main" id="{EE0A4D48-34FD-4DED-B27B-F04149226580}"/>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E6C4734C-7ADF-477C-92A9-B48C58FA9DA6}"/>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4CC418AD-40BE-430B-B58A-686F45909B58}"/>
              </a:ext>
            </a:extLst>
          </p:cNvPr>
          <p:cNvSpPr>
            <a:spLocks noGrp="1"/>
          </p:cNvSpPr>
          <p:nvPr>
            <p:ph type="sldNum" sz="quarter" idx="12"/>
          </p:nvPr>
        </p:nvSpPr>
        <p:spPr/>
        <p:txBody>
          <a:bodyPr/>
          <a:lstStyle/>
          <a:p>
            <a:fld id="{5444D61A-D5EF-4AD7-8CFF-82B00AE13C42}" type="slidenum">
              <a:rPr lang="en-GB" smtClean="0"/>
              <a:pPr/>
              <a:t>54</a:t>
            </a:fld>
            <a:endParaRPr lang="en-GB"/>
          </a:p>
        </p:txBody>
      </p:sp>
      <p:pic>
        <p:nvPicPr>
          <p:cNvPr id="7" name="Picture 6">
            <a:extLst>
              <a:ext uri="{FF2B5EF4-FFF2-40B4-BE49-F238E27FC236}">
                <a16:creationId xmlns:a16="http://schemas.microsoft.com/office/drawing/2014/main" id="{29EC9E75-FE4F-432A-A134-0D726A044153}"/>
              </a:ext>
            </a:extLst>
          </p:cNvPr>
          <p:cNvPicPr>
            <a:picLocks noChangeAspect="1"/>
          </p:cNvPicPr>
          <p:nvPr/>
        </p:nvPicPr>
        <p:blipFill>
          <a:blip r:embed="rId3"/>
          <a:stretch>
            <a:fillRect/>
          </a:stretch>
        </p:blipFill>
        <p:spPr>
          <a:xfrm>
            <a:off x="361217" y="1330396"/>
            <a:ext cx="4029075" cy="5064668"/>
          </a:xfrm>
          <a:prstGeom prst="rect">
            <a:avLst/>
          </a:prstGeom>
        </p:spPr>
      </p:pic>
    </p:spTree>
    <p:extLst>
      <p:ext uri="{BB962C8B-B14F-4D97-AF65-F5344CB8AC3E}">
        <p14:creationId xmlns:p14="http://schemas.microsoft.com/office/powerpoint/2010/main" val="22546987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Title 1"/>
          <p:cNvSpPr>
            <a:spLocks noGrp="1"/>
          </p:cNvSpPr>
          <p:nvPr>
            <p:ph type="title"/>
          </p:nvPr>
        </p:nvSpPr>
        <p:spPr>
          <a:xfrm>
            <a:off x="1121929" y="289513"/>
            <a:ext cx="7679171" cy="608341"/>
          </a:xfrm>
        </p:spPr>
        <p:txBody>
          <a:bodyPr/>
          <a:lstStyle/>
          <a:p>
            <a:r>
              <a:rPr lang="en-US" dirty="0"/>
              <a:t>Azure Data Lake</a:t>
            </a:r>
            <a:endParaRPr lang="en-US" sz="2700" dirty="0">
              <a:solidFill>
                <a:schemeClr val="accent2"/>
              </a:solidFill>
            </a:endParaRPr>
          </a:p>
        </p:txBody>
      </p:sp>
      <p:sp>
        <p:nvSpPr>
          <p:cNvPr id="3" name="Text Placeholder 2"/>
          <p:cNvSpPr>
            <a:spLocks noGrp="1"/>
          </p:cNvSpPr>
          <p:nvPr>
            <p:ph type="body" sz="quarter" idx="10"/>
          </p:nvPr>
        </p:nvSpPr>
        <p:spPr>
          <a:xfrm>
            <a:off x="259351" y="5820646"/>
            <a:ext cx="8207602" cy="288805"/>
          </a:xfrm>
        </p:spPr>
        <p:txBody>
          <a:bodyPr>
            <a:normAutofit fontScale="85000" lnSpcReduction="20000"/>
          </a:bodyPr>
          <a:lstStyle/>
          <a:p>
            <a:r>
              <a:rPr lang="en-US" dirty="0">
                <a:solidFill>
                  <a:schemeClr val="accent2"/>
                </a:solidFill>
              </a:rPr>
              <a:t>Azure Data Lake Analytics is a part of Cortana Analytics Suite</a:t>
            </a:r>
            <a:endParaRPr lang="en-US" dirty="0"/>
          </a:p>
        </p:txBody>
      </p:sp>
      <p:grpSp>
        <p:nvGrpSpPr>
          <p:cNvPr id="129" name="Group 128">
            <a:extLst>
              <a:ext uri="{FF2B5EF4-FFF2-40B4-BE49-F238E27FC236}">
                <a16:creationId xmlns:a16="http://schemas.microsoft.com/office/drawing/2014/main" id="{ECD198C2-8D4B-43A2-896C-74F8A9EBA51B}"/>
              </a:ext>
            </a:extLst>
          </p:cNvPr>
          <p:cNvGrpSpPr>
            <a:grpSpLocks noChangeAspect="1"/>
          </p:cNvGrpSpPr>
          <p:nvPr/>
        </p:nvGrpSpPr>
        <p:grpSpPr>
          <a:xfrm>
            <a:off x="167702" y="1658394"/>
            <a:ext cx="8808596" cy="3541212"/>
            <a:chOff x="0" y="1988741"/>
            <a:chExt cx="9144000" cy="3676050"/>
          </a:xfrm>
        </p:grpSpPr>
        <p:sp>
          <p:nvSpPr>
            <p:cNvPr id="4" name="Rectangle 3"/>
            <p:cNvSpPr/>
            <p:nvPr/>
          </p:nvSpPr>
          <p:spPr bwMode="auto">
            <a:xfrm>
              <a:off x="0" y="1988741"/>
              <a:ext cx="9144000" cy="367605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b="1" dirty="0">
                <a:solidFill>
                  <a:schemeClr val="bg1"/>
                </a:solidFill>
                <a:latin typeface="+mj-lt"/>
                <a:ea typeface="Segoe UI" pitchFamily="34" charset="0"/>
                <a:cs typeface="Segoe UI" pitchFamily="34" charset="0"/>
              </a:endParaRPr>
            </a:p>
          </p:txBody>
        </p:sp>
        <p:grpSp>
          <p:nvGrpSpPr>
            <p:cNvPr id="5" name="Group 4"/>
            <p:cNvGrpSpPr/>
            <p:nvPr/>
          </p:nvGrpSpPr>
          <p:grpSpPr>
            <a:xfrm>
              <a:off x="7895289" y="2515388"/>
              <a:ext cx="454904" cy="1600070"/>
              <a:chOff x="10611830" y="3082745"/>
              <a:chExt cx="618701" cy="2176206"/>
            </a:xfrm>
          </p:grpSpPr>
          <p:cxnSp>
            <p:nvCxnSpPr>
              <p:cNvPr id="6" name="Straight Connector 5"/>
              <p:cNvCxnSpPr/>
              <p:nvPr/>
            </p:nvCxnSpPr>
            <p:spPr>
              <a:xfrm>
                <a:off x="10826434" y="3082745"/>
                <a:ext cx="6378" cy="2169658"/>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0611830" y="3082745"/>
                <a:ext cx="214604" cy="1"/>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V="1">
                <a:off x="10611830" y="5258632"/>
                <a:ext cx="214604" cy="319"/>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10821506" y="3689451"/>
                <a:ext cx="409025" cy="2906"/>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10" name="Straight Connector 9"/>
            <p:cNvCxnSpPr/>
            <p:nvPr/>
          </p:nvCxnSpPr>
          <p:spPr>
            <a:xfrm flipV="1">
              <a:off x="7900994" y="4638199"/>
              <a:ext cx="390149" cy="4793"/>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bwMode="auto">
            <a:xfrm>
              <a:off x="6370502" y="4528732"/>
              <a:ext cx="1571793" cy="739550"/>
            </a:xfrm>
            <a:prstGeom prst="rect">
              <a:avLst/>
            </a:prstGeom>
            <a:solidFill>
              <a:srgbClr val="003C6C"/>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Business scenarios</a:t>
              </a:r>
            </a:p>
          </p:txBody>
        </p:sp>
        <p:sp>
          <p:nvSpPr>
            <p:cNvPr id="12" name="Rectangle 11"/>
            <p:cNvSpPr/>
            <p:nvPr/>
          </p:nvSpPr>
          <p:spPr>
            <a:xfrm>
              <a:off x="6860626" y="4762225"/>
              <a:ext cx="1067665" cy="499945"/>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Recommendations,</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customer churn,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forecasting</a:t>
              </a:r>
            </a:p>
          </p:txBody>
        </p:sp>
        <p:grpSp>
          <p:nvGrpSpPr>
            <p:cNvPr id="13" name="Group 12"/>
            <p:cNvGrpSpPr/>
            <p:nvPr/>
          </p:nvGrpSpPr>
          <p:grpSpPr>
            <a:xfrm>
              <a:off x="6529956" y="4873717"/>
              <a:ext cx="318592" cy="259393"/>
              <a:chOff x="-2530475" y="305948"/>
              <a:chExt cx="1119187" cy="911226"/>
            </a:xfrm>
            <a:solidFill>
              <a:schemeClr val="bg1"/>
            </a:solidFill>
          </p:grpSpPr>
          <p:sp>
            <p:nvSpPr>
              <p:cNvPr id="14" name="Freeform 31"/>
              <p:cNvSpPr>
                <a:spLocks noEditPoints="1"/>
              </p:cNvSpPr>
              <p:nvPr/>
            </p:nvSpPr>
            <p:spPr bwMode="auto">
              <a:xfrm>
                <a:off x="-2530475" y="305948"/>
                <a:ext cx="1119187" cy="622300"/>
              </a:xfrm>
              <a:custGeom>
                <a:avLst/>
                <a:gdLst>
                  <a:gd name="T0" fmla="*/ 296 w 296"/>
                  <a:gd name="T1" fmla="*/ 24 h 164"/>
                  <a:gd name="T2" fmla="*/ 290 w 296"/>
                  <a:gd name="T3" fmla="*/ 24 h 164"/>
                  <a:gd name="T4" fmla="*/ 288 w 296"/>
                  <a:gd name="T5" fmla="*/ 149 h 164"/>
                  <a:gd name="T6" fmla="*/ 291 w 296"/>
                  <a:gd name="T7" fmla="*/ 154 h 164"/>
                  <a:gd name="T8" fmla="*/ 287 w 296"/>
                  <a:gd name="T9" fmla="*/ 164 h 164"/>
                  <a:gd name="T10" fmla="*/ 9 w 296"/>
                  <a:gd name="T11" fmla="*/ 164 h 164"/>
                  <a:gd name="T12" fmla="*/ 9 w 296"/>
                  <a:gd name="T13" fmla="*/ 24 h 164"/>
                  <a:gd name="T14" fmla="*/ 0 w 296"/>
                  <a:gd name="T15" fmla="*/ 24 h 164"/>
                  <a:gd name="T16" fmla="*/ 0 w 296"/>
                  <a:gd name="T17" fmla="*/ 0 h 164"/>
                  <a:gd name="T18" fmla="*/ 296 w 296"/>
                  <a:gd name="T19" fmla="*/ 0 h 164"/>
                  <a:gd name="T20" fmla="*/ 296 w 296"/>
                  <a:gd name="T21" fmla="*/ 24 h 164"/>
                  <a:gd name="T22" fmla="*/ 32 w 296"/>
                  <a:gd name="T23" fmla="*/ 139 h 164"/>
                  <a:gd name="T24" fmla="*/ 264 w 296"/>
                  <a:gd name="T25" fmla="*/ 139 h 164"/>
                  <a:gd name="T26" fmla="*/ 264 w 296"/>
                  <a:gd name="T27" fmla="*/ 27 h 164"/>
                  <a:gd name="T28" fmla="*/ 263 w 296"/>
                  <a:gd name="T29" fmla="*/ 25 h 164"/>
                  <a:gd name="T30" fmla="*/ 263 w 296"/>
                  <a:gd name="T31" fmla="*/ 25 h 164"/>
                  <a:gd name="T32" fmla="*/ 32 w 296"/>
                  <a:gd name="T33" fmla="*/ 25 h 164"/>
                  <a:gd name="T34" fmla="*/ 32 w 296"/>
                  <a:gd name="T35" fmla="*/ 139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6" h="164">
                    <a:moveTo>
                      <a:pt x="296" y="24"/>
                    </a:moveTo>
                    <a:cubicBezTo>
                      <a:pt x="294" y="24"/>
                      <a:pt x="292" y="24"/>
                      <a:pt x="290" y="24"/>
                    </a:cubicBezTo>
                    <a:cubicBezTo>
                      <a:pt x="288" y="34"/>
                      <a:pt x="287" y="134"/>
                      <a:pt x="288" y="149"/>
                    </a:cubicBezTo>
                    <a:cubicBezTo>
                      <a:pt x="288" y="151"/>
                      <a:pt x="290" y="152"/>
                      <a:pt x="291" y="154"/>
                    </a:cubicBezTo>
                    <a:cubicBezTo>
                      <a:pt x="290" y="157"/>
                      <a:pt x="288" y="160"/>
                      <a:pt x="287" y="164"/>
                    </a:cubicBezTo>
                    <a:cubicBezTo>
                      <a:pt x="195" y="164"/>
                      <a:pt x="102" y="164"/>
                      <a:pt x="9" y="164"/>
                    </a:cubicBezTo>
                    <a:cubicBezTo>
                      <a:pt x="9" y="118"/>
                      <a:pt x="9" y="72"/>
                      <a:pt x="9" y="24"/>
                    </a:cubicBezTo>
                    <a:cubicBezTo>
                      <a:pt x="5" y="24"/>
                      <a:pt x="2" y="24"/>
                      <a:pt x="0" y="24"/>
                    </a:cubicBezTo>
                    <a:cubicBezTo>
                      <a:pt x="0" y="16"/>
                      <a:pt x="0" y="8"/>
                      <a:pt x="0" y="0"/>
                    </a:cubicBezTo>
                    <a:cubicBezTo>
                      <a:pt x="99" y="0"/>
                      <a:pt x="197" y="0"/>
                      <a:pt x="296" y="0"/>
                    </a:cubicBezTo>
                    <a:cubicBezTo>
                      <a:pt x="296" y="8"/>
                      <a:pt x="296" y="16"/>
                      <a:pt x="296" y="24"/>
                    </a:cubicBezTo>
                    <a:close/>
                    <a:moveTo>
                      <a:pt x="32" y="139"/>
                    </a:moveTo>
                    <a:cubicBezTo>
                      <a:pt x="110" y="139"/>
                      <a:pt x="187" y="139"/>
                      <a:pt x="264" y="139"/>
                    </a:cubicBezTo>
                    <a:cubicBezTo>
                      <a:pt x="264" y="102"/>
                      <a:pt x="264" y="64"/>
                      <a:pt x="264" y="27"/>
                    </a:cubicBezTo>
                    <a:cubicBezTo>
                      <a:pt x="264" y="27"/>
                      <a:pt x="264" y="26"/>
                      <a:pt x="263" y="25"/>
                    </a:cubicBezTo>
                    <a:cubicBezTo>
                      <a:pt x="263" y="25"/>
                      <a:pt x="262" y="24"/>
                      <a:pt x="263" y="25"/>
                    </a:cubicBezTo>
                    <a:cubicBezTo>
                      <a:pt x="186" y="25"/>
                      <a:pt x="109" y="25"/>
                      <a:pt x="32" y="25"/>
                    </a:cubicBezTo>
                    <a:cubicBezTo>
                      <a:pt x="32" y="63"/>
                      <a:pt x="32" y="101"/>
                      <a:pt x="32" y="1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15" name="Freeform 32"/>
              <p:cNvSpPr>
                <a:spLocks/>
              </p:cNvSpPr>
              <p:nvPr/>
            </p:nvSpPr>
            <p:spPr bwMode="auto">
              <a:xfrm>
                <a:off x="-2212975" y="961586"/>
                <a:ext cx="514350" cy="255588"/>
              </a:xfrm>
              <a:custGeom>
                <a:avLst/>
                <a:gdLst>
                  <a:gd name="T0" fmla="*/ 0 w 136"/>
                  <a:gd name="T1" fmla="*/ 67 h 67"/>
                  <a:gd name="T2" fmla="*/ 0 w 136"/>
                  <a:gd name="T3" fmla="*/ 52 h 67"/>
                  <a:gd name="T4" fmla="*/ 27 w 136"/>
                  <a:gd name="T5" fmla="*/ 51 h 67"/>
                  <a:gd name="T6" fmla="*/ 55 w 136"/>
                  <a:gd name="T7" fmla="*/ 51 h 67"/>
                  <a:gd name="T8" fmla="*/ 55 w 136"/>
                  <a:gd name="T9" fmla="*/ 0 h 67"/>
                  <a:gd name="T10" fmla="*/ 79 w 136"/>
                  <a:gd name="T11" fmla="*/ 0 h 67"/>
                  <a:gd name="T12" fmla="*/ 79 w 136"/>
                  <a:gd name="T13" fmla="*/ 50 h 67"/>
                  <a:gd name="T14" fmla="*/ 107 w 136"/>
                  <a:gd name="T15" fmla="*/ 51 h 67"/>
                  <a:gd name="T16" fmla="*/ 136 w 136"/>
                  <a:gd name="T17" fmla="*/ 51 h 67"/>
                  <a:gd name="T18" fmla="*/ 136 w 136"/>
                  <a:gd name="T19" fmla="*/ 67 h 67"/>
                  <a:gd name="T20" fmla="*/ 0 w 136"/>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 h="67">
                    <a:moveTo>
                      <a:pt x="0" y="67"/>
                    </a:moveTo>
                    <a:cubicBezTo>
                      <a:pt x="0" y="62"/>
                      <a:pt x="0" y="58"/>
                      <a:pt x="0" y="52"/>
                    </a:cubicBezTo>
                    <a:cubicBezTo>
                      <a:pt x="9" y="50"/>
                      <a:pt x="18" y="51"/>
                      <a:pt x="27" y="51"/>
                    </a:cubicBezTo>
                    <a:cubicBezTo>
                      <a:pt x="36" y="51"/>
                      <a:pt x="45" y="51"/>
                      <a:pt x="55" y="51"/>
                    </a:cubicBezTo>
                    <a:cubicBezTo>
                      <a:pt x="55" y="34"/>
                      <a:pt x="55" y="18"/>
                      <a:pt x="55" y="0"/>
                    </a:cubicBezTo>
                    <a:cubicBezTo>
                      <a:pt x="63" y="0"/>
                      <a:pt x="71" y="0"/>
                      <a:pt x="79" y="0"/>
                    </a:cubicBezTo>
                    <a:cubicBezTo>
                      <a:pt x="79" y="16"/>
                      <a:pt x="79" y="33"/>
                      <a:pt x="79" y="50"/>
                    </a:cubicBezTo>
                    <a:cubicBezTo>
                      <a:pt x="89" y="52"/>
                      <a:pt x="98" y="51"/>
                      <a:pt x="107" y="51"/>
                    </a:cubicBezTo>
                    <a:cubicBezTo>
                      <a:pt x="116" y="51"/>
                      <a:pt x="125" y="51"/>
                      <a:pt x="136" y="51"/>
                    </a:cubicBezTo>
                    <a:cubicBezTo>
                      <a:pt x="136" y="57"/>
                      <a:pt x="136" y="62"/>
                      <a:pt x="136" y="67"/>
                    </a:cubicBezTo>
                    <a:cubicBezTo>
                      <a:pt x="91" y="67"/>
                      <a:pt x="45" y="67"/>
                      <a:pt x="0"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16" name="Freeform 34"/>
              <p:cNvSpPr>
                <a:spLocks/>
              </p:cNvSpPr>
              <p:nvPr/>
            </p:nvSpPr>
            <p:spPr bwMode="auto">
              <a:xfrm>
                <a:off x="-1876426" y="472635"/>
                <a:ext cx="268288" cy="269874"/>
              </a:xfrm>
              <a:custGeom>
                <a:avLst/>
                <a:gdLst>
                  <a:gd name="T0" fmla="*/ 16 w 71"/>
                  <a:gd name="T1" fmla="*/ 71 h 71"/>
                  <a:gd name="T2" fmla="*/ 0 w 71"/>
                  <a:gd name="T3" fmla="*/ 54 h 71"/>
                  <a:gd name="T4" fmla="*/ 0 w 71"/>
                  <a:gd name="T5" fmla="*/ 17 h 71"/>
                  <a:gd name="T6" fmla="*/ 17 w 71"/>
                  <a:gd name="T7" fmla="*/ 0 h 71"/>
                  <a:gd name="T8" fmla="*/ 31 w 71"/>
                  <a:gd name="T9" fmla="*/ 0 h 71"/>
                  <a:gd name="T10" fmla="*/ 31 w 71"/>
                  <a:gd name="T11" fmla="*/ 36 h 71"/>
                  <a:gd name="T12" fmla="*/ 38 w 71"/>
                  <a:gd name="T13" fmla="*/ 36 h 71"/>
                  <a:gd name="T14" fmla="*/ 38 w 71"/>
                  <a:gd name="T15" fmla="*/ 0 h 71"/>
                  <a:gd name="T16" fmla="*/ 52 w 71"/>
                  <a:gd name="T17" fmla="*/ 0 h 71"/>
                  <a:gd name="T18" fmla="*/ 71 w 71"/>
                  <a:gd name="T19" fmla="*/ 20 h 71"/>
                  <a:gd name="T20" fmla="*/ 71 w 71"/>
                  <a:gd name="T21" fmla="*/ 54 h 71"/>
                  <a:gd name="T22" fmla="*/ 52 w 71"/>
                  <a:gd name="T23" fmla="*/ 71 h 71"/>
                  <a:gd name="T24" fmla="*/ 16 w 71"/>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1">
                    <a:moveTo>
                      <a:pt x="16" y="71"/>
                    </a:moveTo>
                    <a:cubicBezTo>
                      <a:pt x="11" y="66"/>
                      <a:pt x="6" y="61"/>
                      <a:pt x="0" y="54"/>
                    </a:cubicBezTo>
                    <a:cubicBezTo>
                      <a:pt x="0" y="43"/>
                      <a:pt x="0" y="30"/>
                      <a:pt x="0" y="17"/>
                    </a:cubicBezTo>
                    <a:cubicBezTo>
                      <a:pt x="5" y="12"/>
                      <a:pt x="11" y="6"/>
                      <a:pt x="17" y="0"/>
                    </a:cubicBezTo>
                    <a:cubicBezTo>
                      <a:pt x="21" y="0"/>
                      <a:pt x="25" y="0"/>
                      <a:pt x="31" y="0"/>
                    </a:cubicBezTo>
                    <a:cubicBezTo>
                      <a:pt x="31" y="12"/>
                      <a:pt x="31" y="24"/>
                      <a:pt x="31" y="36"/>
                    </a:cubicBezTo>
                    <a:cubicBezTo>
                      <a:pt x="34" y="36"/>
                      <a:pt x="36" y="36"/>
                      <a:pt x="38" y="36"/>
                    </a:cubicBezTo>
                    <a:cubicBezTo>
                      <a:pt x="38" y="24"/>
                      <a:pt x="38" y="13"/>
                      <a:pt x="38" y="0"/>
                    </a:cubicBezTo>
                    <a:cubicBezTo>
                      <a:pt x="43" y="0"/>
                      <a:pt x="48" y="0"/>
                      <a:pt x="52" y="0"/>
                    </a:cubicBezTo>
                    <a:cubicBezTo>
                      <a:pt x="58" y="6"/>
                      <a:pt x="64" y="12"/>
                      <a:pt x="71" y="20"/>
                    </a:cubicBezTo>
                    <a:cubicBezTo>
                      <a:pt x="71" y="30"/>
                      <a:pt x="71" y="42"/>
                      <a:pt x="71" y="54"/>
                    </a:cubicBezTo>
                    <a:cubicBezTo>
                      <a:pt x="65" y="59"/>
                      <a:pt x="60" y="65"/>
                      <a:pt x="52" y="71"/>
                    </a:cubicBezTo>
                    <a:cubicBezTo>
                      <a:pt x="42" y="71"/>
                      <a:pt x="30" y="71"/>
                      <a:pt x="16"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17" name="Freeform 35"/>
              <p:cNvSpPr>
                <a:spLocks/>
              </p:cNvSpPr>
              <p:nvPr/>
            </p:nvSpPr>
            <p:spPr bwMode="auto">
              <a:xfrm>
                <a:off x="-2349499" y="472635"/>
                <a:ext cx="393701" cy="314326"/>
              </a:xfrm>
              <a:custGeom>
                <a:avLst/>
                <a:gdLst>
                  <a:gd name="T0" fmla="*/ 104 w 104"/>
                  <a:gd name="T1" fmla="*/ 76 h 83"/>
                  <a:gd name="T2" fmla="*/ 104 w 104"/>
                  <a:gd name="T3" fmla="*/ 83 h 83"/>
                  <a:gd name="T4" fmla="*/ 0 w 104"/>
                  <a:gd name="T5" fmla="*/ 83 h 83"/>
                  <a:gd name="T6" fmla="*/ 0 w 104"/>
                  <a:gd name="T7" fmla="*/ 1 h 83"/>
                  <a:gd name="T8" fmla="*/ 7 w 104"/>
                  <a:gd name="T9" fmla="*/ 0 h 83"/>
                  <a:gd name="T10" fmla="*/ 7 w 104"/>
                  <a:gd name="T11" fmla="*/ 76 h 83"/>
                  <a:gd name="T12" fmla="*/ 104 w 104"/>
                  <a:gd name="T13" fmla="*/ 76 h 83"/>
                </a:gdLst>
                <a:ahLst/>
                <a:cxnLst>
                  <a:cxn ang="0">
                    <a:pos x="T0" y="T1"/>
                  </a:cxn>
                  <a:cxn ang="0">
                    <a:pos x="T2" y="T3"/>
                  </a:cxn>
                  <a:cxn ang="0">
                    <a:pos x="T4" y="T5"/>
                  </a:cxn>
                  <a:cxn ang="0">
                    <a:pos x="T6" y="T7"/>
                  </a:cxn>
                  <a:cxn ang="0">
                    <a:pos x="T8" y="T9"/>
                  </a:cxn>
                  <a:cxn ang="0">
                    <a:pos x="T10" y="T11"/>
                  </a:cxn>
                  <a:cxn ang="0">
                    <a:pos x="T12" y="T13"/>
                  </a:cxn>
                </a:cxnLst>
                <a:rect l="0" t="0" r="r" b="b"/>
                <a:pathLst>
                  <a:path w="104" h="83">
                    <a:moveTo>
                      <a:pt x="104" y="76"/>
                    </a:moveTo>
                    <a:cubicBezTo>
                      <a:pt x="104" y="79"/>
                      <a:pt x="104" y="81"/>
                      <a:pt x="104" y="83"/>
                    </a:cubicBezTo>
                    <a:cubicBezTo>
                      <a:pt x="69" y="83"/>
                      <a:pt x="36" y="83"/>
                      <a:pt x="0" y="83"/>
                    </a:cubicBezTo>
                    <a:cubicBezTo>
                      <a:pt x="0" y="56"/>
                      <a:pt x="0" y="29"/>
                      <a:pt x="0" y="1"/>
                    </a:cubicBezTo>
                    <a:cubicBezTo>
                      <a:pt x="2" y="0"/>
                      <a:pt x="4" y="0"/>
                      <a:pt x="7" y="0"/>
                    </a:cubicBezTo>
                    <a:cubicBezTo>
                      <a:pt x="7" y="25"/>
                      <a:pt x="7" y="50"/>
                      <a:pt x="7" y="76"/>
                    </a:cubicBezTo>
                    <a:cubicBezTo>
                      <a:pt x="40" y="76"/>
                      <a:pt x="72" y="76"/>
                      <a:pt x="10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18" name="Freeform 36"/>
              <p:cNvSpPr>
                <a:spLocks/>
              </p:cNvSpPr>
              <p:nvPr/>
            </p:nvSpPr>
            <p:spPr bwMode="auto">
              <a:xfrm>
                <a:off x="-2027239" y="456761"/>
                <a:ext cx="22226" cy="273051"/>
              </a:xfrm>
              <a:custGeom>
                <a:avLst/>
                <a:gdLst>
                  <a:gd name="T0" fmla="*/ 0 w 6"/>
                  <a:gd name="T1" fmla="*/ 0 h 72"/>
                  <a:gd name="T2" fmla="*/ 6 w 6"/>
                  <a:gd name="T3" fmla="*/ 0 h 72"/>
                  <a:gd name="T4" fmla="*/ 6 w 6"/>
                  <a:gd name="T5" fmla="*/ 72 h 72"/>
                  <a:gd name="T6" fmla="*/ 0 w 6"/>
                  <a:gd name="T7" fmla="*/ 72 h 72"/>
                  <a:gd name="T8" fmla="*/ 0 w 6"/>
                  <a:gd name="T9" fmla="*/ 0 h 72"/>
                </a:gdLst>
                <a:ahLst/>
                <a:cxnLst>
                  <a:cxn ang="0">
                    <a:pos x="T0" y="T1"/>
                  </a:cxn>
                  <a:cxn ang="0">
                    <a:pos x="T2" y="T3"/>
                  </a:cxn>
                  <a:cxn ang="0">
                    <a:pos x="T4" y="T5"/>
                  </a:cxn>
                  <a:cxn ang="0">
                    <a:pos x="T6" y="T7"/>
                  </a:cxn>
                  <a:cxn ang="0">
                    <a:pos x="T8" y="T9"/>
                  </a:cxn>
                </a:cxnLst>
                <a:rect l="0" t="0" r="r" b="b"/>
                <a:pathLst>
                  <a:path w="6" h="72">
                    <a:moveTo>
                      <a:pt x="0" y="0"/>
                    </a:moveTo>
                    <a:cubicBezTo>
                      <a:pt x="2" y="0"/>
                      <a:pt x="4" y="0"/>
                      <a:pt x="6" y="0"/>
                    </a:cubicBezTo>
                    <a:cubicBezTo>
                      <a:pt x="6" y="24"/>
                      <a:pt x="6" y="48"/>
                      <a:pt x="6" y="72"/>
                    </a:cubicBezTo>
                    <a:cubicBezTo>
                      <a:pt x="4" y="72"/>
                      <a:pt x="2" y="72"/>
                      <a:pt x="0" y="72"/>
                    </a:cubicBezTo>
                    <a:cubicBezTo>
                      <a:pt x="0" y="48"/>
                      <a:pt x="0" y="2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19" name="Freeform 37"/>
              <p:cNvSpPr>
                <a:spLocks/>
              </p:cNvSpPr>
              <p:nvPr/>
            </p:nvSpPr>
            <p:spPr bwMode="auto">
              <a:xfrm>
                <a:off x="-2087563" y="518673"/>
                <a:ext cx="22226" cy="211139"/>
              </a:xfrm>
              <a:custGeom>
                <a:avLst/>
                <a:gdLst>
                  <a:gd name="T0" fmla="*/ 0 w 6"/>
                  <a:gd name="T1" fmla="*/ 0 h 56"/>
                  <a:gd name="T2" fmla="*/ 6 w 6"/>
                  <a:gd name="T3" fmla="*/ 0 h 56"/>
                  <a:gd name="T4" fmla="*/ 6 w 6"/>
                  <a:gd name="T5" fmla="*/ 56 h 56"/>
                  <a:gd name="T6" fmla="*/ 0 w 6"/>
                  <a:gd name="T7" fmla="*/ 56 h 56"/>
                  <a:gd name="T8" fmla="*/ 0 w 6"/>
                  <a:gd name="T9" fmla="*/ 0 h 56"/>
                </a:gdLst>
                <a:ahLst/>
                <a:cxnLst>
                  <a:cxn ang="0">
                    <a:pos x="T0" y="T1"/>
                  </a:cxn>
                  <a:cxn ang="0">
                    <a:pos x="T2" y="T3"/>
                  </a:cxn>
                  <a:cxn ang="0">
                    <a:pos x="T4" y="T5"/>
                  </a:cxn>
                  <a:cxn ang="0">
                    <a:pos x="T6" y="T7"/>
                  </a:cxn>
                  <a:cxn ang="0">
                    <a:pos x="T8" y="T9"/>
                  </a:cxn>
                </a:cxnLst>
                <a:rect l="0" t="0" r="r" b="b"/>
                <a:pathLst>
                  <a:path w="6" h="56">
                    <a:moveTo>
                      <a:pt x="0" y="0"/>
                    </a:moveTo>
                    <a:cubicBezTo>
                      <a:pt x="2" y="0"/>
                      <a:pt x="4" y="0"/>
                      <a:pt x="6" y="0"/>
                    </a:cubicBezTo>
                    <a:cubicBezTo>
                      <a:pt x="6" y="19"/>
                      <a:pt x="6" y="37"/>
                      <a:pt x="6" y="56"/>
                    </a:cubicBezTo>
                    <a:cubicBezTo>
                      <a:pt x="4" y="56"/>
                      <a:pt x="2" y="56"/>
                      <a:pt x="0" y="56"/>
                    </a:cubicBezTo>
                    <a:cubicBezTo>
                      <a:pt x="0" y="37"/>
                      <a:pt x="0" y="1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grpSp>
        <p:sp>
          <p:nvSpPr>
            <p:cNvPr id="20" name="Rectangle 19"/>
            <p:cNvSpPr/>
            <p:nvPr/>
          </p:nvSpPr>
          <p:spPr bwMode="auto">
            <a:xfrm>
              <a:off x="6370503" y="3709936"/>
              <a:ext cx="1571794" cy="739551"/>
            </a:xfrm>
            <a:prstGeom prst="rect">
              <a:avLst/>
            </a:prstGeom>
            <a:solidFill>
              <a:srgbClr val="003C6C"/>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Perceptual intelligence</a:t>
              </a:r>
            </a:p>
          </p:txBody>
        </p:sp>
        <p:grpSp>
          <p:nvGrpSpPr>
            <p:cNvPr id="2" name="Group 1"/>
            <p:cNvGrpSpPr/>
            <p:nvPr/>
          </p:nvGrpSpPr>
          <p:grpSpPr>
            <a:xfrm>
              <a:off x="6631034" y="3959601"/>
              <a:ext cx="931838" cy="228204"/>
              <a:chOff x="8841377" y="4188861"/>
              <a:chExt cx="1242450" cy="304272"/>
            </a:xfrm>
          </p:grpSpPr>
          <p:sp>
            <p:nvSpPr>
              <p:cNvPr id="21" name="Rectangle 20"/>
              <p:cNvSpPr/>
              <p:nvPr/>
            </p:nvSpPr>
            <p:spPr>
              <a:xfrm>
                <a:off x="9147502" y="4188861"/>
                <a:ext cx="936325" cy="304272"/>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Face, vision</a:t>
                </a:r>
              </a:p>
            </p:txBody>
          </p:sp>
          <p:grpSp>
            <p:nvGrpSpPr>
              <p:cNvPr id="23" name="Group 22"/>
              <p:cNvGrpSpPr/>
              <p:nvPr/>
            </p:nvGrpSpPr>
            <p:grpSpPr>
              <a:xfrm>
                <a:off x="8841377" y="4194414"/>
                <a:ext cx="264328" cy="250063"/>
                <a:chOff x="3248025" y="1189989"/>
                <a:chExt cx="5153661" cy="4875531"/>
              </a:xfrm>
              <a:solidFill>
                <a:schemeClr val="bg1"/>
              </a:solidFill>
            </p:grpSpPr>
            <p:sp>
              <p:nvSpPr>
                <p:cNvPr id="24" name="Freeform 23"/>
                <p:cNvSpPr/>
                <p:nvPr/>
              </p:nvSpPr>
              <p:spPr bwMode="auto">
                <a:xfrm>
                  <a:off x="4140351" y="2041127"/>
                  <a:ext cx="3427810" cy="3427810"/>
                </a:xfrm>
                <a:custGeom>
                  <a:avLst/>
                  <a:gdLst>
                    <a:gd name="connsiteX0" fmla="*/ 1713905 w 3427810"/>
                    <a:gd name="connsiteY0" fmla="*/ 0 h 3427810"/>
                    <a:gd name="connsiteX1" fmla="*/ 3427810 w 3427810"/>
                    <a:gd name="connsiteY1" fmla="*/ 1713905 h 3427810"/>
                    <a:gd name="connsiteX2" fmla="*/ 1713905 w 3427810"/>
                    <a:gd name="connsiteY2" fmla="*/ 3427810 h 3427810"/>
                    <a:gd name="connsiteX3" fmla="*/ 0 w 3427810"/>
                    <a:gd name="connsiteY3" fmla="*/ 1713905 h 3427810"/>
                    <a:gd name="connsiteX4" fmla="*/ 1713905 w 3427810"/>
                    <a:gd name="connsiteY4" fmla="*/ 0 h 3427810"/>
                    <a:gd name="connsiteX5" fmla="*/ 1208864 w 3427810"/>
                    <a:gd name="connsiteY5" fmla="*/ 1047322 h 3427810"/>
                    <a:gd name="connsiteX6" fmla="*/ 996139 w 3427810"/>
                    <a:gd name="connsiteY6" fmla="*/ 1260047 h 3427810"/>
                    <a:gd name="connsiteX7" fmla="*/ 1208864 w 3427810"/>
                    <a:gd name="connsiteY7" fmla="*/ 1472772 h 3427810"/>
                    <a:gd name="connsiteX8" fmla="*/ 1421589 w 3427810"/>
                    <a:gd name="connsiteY8" fmla="*/ 1260047 h 3427810"/>
                    <a:gd name="connsiteX9" fmla="*/ 1208864 w 3427810"/>
                    <a:gd name="connsiteY9" fmla="*/ 1047322 h 3427810"/>
                    <a:gd name="connsiteX10" fmla="*/ 2115987 w 3427810"/>
                    <a:gd name="connsiteY10" fmla="*/ 1047322 h 3427810"/>
                    <a:gd name="connsiteX11" fmla="*/ 1903262 w 3427810"/>
                    <a:gd name="connsiteY11" fmla="*/ 1260047 h 3427810"/>
                    <a:gd name="connsiteX12" fmla="*/ 2115987 w 3427810"/>
                    <a:gd name="connsiteY12" fmla="*/ 1472772 h 3427810"/>
                    <a:gd name="connsiteX13" fmla="*/ 2328712 w 3427810"/>
                    <a:gd name="connsiteY13" fmla="*/ 1260047 h 3427810"/>
                    <a:gd name="connsiteX14" fmla="*/ 2115987 w 3427810"/>
                    <a:gd name="connsiteY14" fmla="*/ 1047322 h 3427810"/>
                    <a:gd name="connsiteX15" fmla="*/ 516914 w 3427810"/>
                    <a:gd name="connsiteY15" fmla="*/ 1913335 h 3427810"/>
                    <a:gd name="connsiteX16" fmla="*/ 536018 w 3427810"/>
                    <a:gd name="connsiteY16" fmla="*/ 1987632 h 3427810"/>
                    <a:gd name="connsiteX17" fmla="*/ 1680074 w 3427810"/>
                    <a:gd name="connsiteY17" fmla="*/ 2829321 h 3427810"/>
                    <a:gd name="connsiteX18" fmla="*/ 2824130 w 3427810"/>
                    <a:gd name="connsiteY18" fmla="*/ 1987632 h 3427810"/>
                    <a:gd name="connsiteX19" fmla="*/ 2843234 w 3427810"/>
                    <a:gd name="connsiteY19" fmla="*/ 1913335 h 3427810"/>
                    <a:gd name="connsiteX20" fmla="*/ 2613164 w 3427810"/>
                    <a:gd name="connsiteY20" fmla="*/ 1913335 h 3427810"/>
                    <a:gd name="connsiteX21" fmla="*/ 2611114 w 3427810"/>
                    <a:gd name="connsiteY21" fmla="*/ 1921305 h 3427810"/>
                    <a:gd name="connsiteX22" fmla="*/ 1680074 w 3427810"/>
                    <a:gd name="connsiteY22" fmla="*/ 2606277 h 3427810"/>
                    <a:gd name="connsiteX23" fmla="*/ 749034 w 3427810"/>
                    <a:gd name="connsiteY23" fmla="*/ 1921305 h 3427810"/>
                    <a:gd name="connsiteX24" fmla="*/ 746985 w 3427810"/>
                    <a:gd name="connsiteY24" fmla="*/ 1913335 h 3427810"/>
                    <a:gd name="connsiteX25" fmla="*/ 516914 w 3427810"/>
                    <a:gd name="connsiteY25" fmla="*/ 1913335 h 342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27810" h="3427810">
                      <a:moveTo>
                        <a:pt x="1713905" y="0"/>
                      </a:moveTo>
                      <a:cubicBezTo>
                        <a:pt x="2660469" y="0"/>
                        <a:pt x="3427810" y="767341"/>
                        <a:pt x="3427810" y="1713905"/>
                      </a:cubicBezTo>
                      <a:cubicBezTo>
                        <a:pt x="3427810" y="2660469"/>
                        <a:pt x="2660469" y="3427810"/>
                        <a:pt x="1713905" y="3427810"/>
                      </a:cubicBezTo>
                      <a:cubicBezTo>
                        <a:pt x="767341" y="3427810"/>
                        <a:pt x="0" y="2660469"/>
                        <a:pt x="0" y="1713905"/>
                      </a:cubicBezTo>
                      <a:cubicBezTo>
                        <a:pt x="0" y="767341"/>
                        <a:pt x="767341" y="0"/>
                        <a:pt x="1713905" y="0"/>
                      </a:cubicBezTo>
                      <a:close/>
                      <a:moveTo>
                        <a:pt x="1208864" y="1047322"/>
                      </a:moveTo>
                      <a:cubicBezTo>
                        <a:pt x="1091379" y="1047322"/>
                        <a:pt x="996139" y="1142562"/>
                        <a:pt x="996139" y="1260047"/>
                      </a:cubicBezTo>
                      <a:cubicBezTo>
                        <a:pt x="996139" y="1377532"/>
                        <a:pt x="1091379" y="1472772"/>
                        <a:pt x="1208864" y="1472772"/>
                      </a:cubicBezTo>
                      <a:cubicBezTo>
                        <a:pt x="1326349" y="1472772"/>
                        <a:pt x="1421589" y="1377532"/>
                        <a:pt x="1421589" y="1260047"/>
                      </a:cubicBezTo>
                      <a:cubicBezTo>
                        <a:pt x="1421589" y="1142562"/>
                        <a:pt x="1326349" y="1047322"/>
                        <a:pt x="1208864" y="1047322"/>
                      </a:cubicBezTo>
                      <a:close/>
                      <a:moveTo>
                        <a:pt x="2115987" y="1047322"/>
                      </a:moveTo>
                      <a:cubicBezTo>
                        <a:pt x="1998502" y="1047322"/>
                        <a:pt x="1903262" y="1142562"/>
                        <a:pt x="1903262" y="1260047"/>
                      </a:cubicBezTo>
                      <a:cubicBezTo>
                        <a:pt x="1903262" y="1377532"/>
                        <a:pt x="1998502" y="1472772"/>
                        <a:pt x="2115987" y="1472772"/>
                      </a:cubicBezTo>
                      <a:cubicBezTo>
                        <a:pt x="2233472" y="1472772"/>
                        <a:pt x="2328712" y="1377532"/>
                        <a:pt x="2328712" y="1260047"/>
                      </a:cubicBezTo>
                      <a:cubicBezTo>
                        <a:pt x="2328712" y="1142562"/>
                        <a:pt x="2233472" y="1047322"/>
                        <a:pt x="2115987" y="1047322"/>
                      </a:cubicBezTo>
                      <a:close/>
                      <a:moveTo>
                        <a:pt x="516914" y="1913335"/>
                      </a:moveTo>
                      <a:lnTo>
                        <a:pt x="536018" y="1987632"/>
                      </a:lnTo>
                      <a:cubicBezTo>
                        <a:pt x="687687" y="2475264"/>
                        <a:pt x="1142533" y="2829321"/>
                        <a:pt x="1680074" y="2829321"/>
                      </a:cubicBezTo>
                      <a:cubicBezTo>
                        <a:pt x="2217615" y="2829321"/>
                        <a:pt x="2672461" y="2475264"/>
                        <a:pt x="2824130" y="1987632"/>
                      </a:cubicBezTo>
                      <a:lnTo>
                        <a:pt x="2843234" y="1913335"/>
                      </a:lnTo>
                      <a:lnTo>
                        <a:pt x="2613164" y="1913335"/>
                      </a:lnTo>
                      <a:lnTo>
                        <a:pt x="2611114" y="1921305"/>
                      </a:lnTo>
                      <a:cubicBezTo>
                        <a:pt x="2487685" y="2318143"/>
                        <a:pt x="2117528" y="2606277"/>
                        <a:pt x="1680074" y="2606277"/>
                      </a:cubicBezTo>
                      <a:cubicBezTo>
                        <a:pt x="1242620" y="2606277"/>
                        <a:pt x="872464" y="2318143"/>
                        <a:pt x="749034" y="1921305"/>
                      </a:cubicBezTo>
                      <a:lnTo>
                        <a:pt x="746985" y="1913335"/>
                      </a:lnTo>
                      <a:lnTo>
                        <a:pt x="516914" y="1913335"/>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25" name="Freeform 24"/>
                <p:cNvSpPr/>
                <p:nvPr/>
              </p:nvSpPr>
              <p:spPr bwMode="auto">
                <a:xfrm rot="5400000">
                  <a:off x="3270885" y="1189989"/>
                  <a:ext cx="1016001" cy="1061721"/>
                </a:xfrm>
                <a:custGeom>
                  <a:avLst/>
                  <a:gdLst>
                    <a:gd name="connsiteX0" fmla="*/ 0 w 1016001"/>
                    <a:gd name="connsiteY0" fmla="*/ 1061721 h 1061721"/>
                    <a:gd name="connsiteX1" fmla="*/ 0 w 1016001"/>
                    <a:gd name="connsiteY1" fmla="*/ 1016001 h 1061721"/>
                    <a:gd name="connsiteX2" fmla="*/ 0 w 1016001"/>
                    <a:gd name="connsiteY2" fmla="*/ 880746 h 1061721"/>
                    <a:gd name="connsiteX3" fmla="*/ 0 w 1016001"/>
                    <a:gd name="connsiteY3" fmla="*/ 0 h 1061721"/>
                    <a:gd name="connsiteX4" fmla="*/ 180975 w 1016001"/>
                    <a:gd name="connsiteY4" fmla="*/ 0 h 1061721"/>
                    <a:gd name="connsiteX5" fmla="*/ 180975 w 1016001"/>
                    <a:gd name="connsiteY5" fmla="*/ 880746 h 1061721"/>
                    <a:gd name="connsiteX6" fmla="*/ 1016001 w 1016001"/>
                    <a:gd name="connsiteY6" fmla="*/ 880746 h 1061721"/>
                    <a:gd name="connsiteX7" fmla="*/ 1016001 w 1016001"/>
                    <a:gd name="connsiteY7" fmla="*/ 1061721 h 106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6001" h="1061721">
                      <a:moveTo>
                        <a:pt x="0" y="1061721"/>
                      </a:moveTo>
                      <a:lnTo>
                        <a:pt x="0" y="1016001"/>
                      </a:lnTo>
                      <a:lnTo>
                        <a:pt x="0" y="880746"/>
                      </a:lnTo>
                      <a:lnTo>
                        <a:pt x="0" y="0"/>
                      </a:lnTo>
                      <a:lnTo>
                        <a:pt x="180975" y="0"/>
                      </a:lnTo>
                      <a:lnTo>
                        <a:pt x="180975" y="880746"/>
                      </a:lnTo>
                      <a:lnTo>
                        <a:pt x="1016001" y="880746"/>
                      </a:lnTo>
                      <a:lnTo>
                        <a:pt x="1016001" y="106172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26" name="Freeform 25"/>
                <p:cNvSpPr/>
                <p:nvPr/>
              </p:nvSpPr>
              <p:spPr bwMode="auto">
                <a:xfrm rot="10800000">
                  <a:off x="7385685" y="1189989"/>
                  <a:ext cx="1016001" cy="1061721"/>
                </a:xfrm>
                <a:custGeom>
                  <a:avLst/>
                  <a:gdLst>
                    <a:gd name="connsiteX0" fmla="*/ 0 w 1016001"/>
                    <a:gd name="connsiteY0" fmla="*/ 1061721 h 1061721"/>
                    <a:gd name="connsiteX1" fmla="*/ 0 w 1016001"/>
                    <a:gd name="connsiteY1" fmla="*/ 1016001 h 1061721"/>
                    <a:gd name="connsiteX2" fmla="*/ 0 w 1016001"/>
                    <a:gd name="connsiteY2" fmla="*/ 880746 h 1061721"/>
                    <a:gd name="connsiteX3" fmla="*/ 0 w 1016001"/>
                    <a:gd name="connsiteY3" fmla="*/ 0 h 1061721"/>
                    <a:gd name="connsiteX4" fmla="*/ 180975 w 1016001"/>
                    <a:gd name="connsiteY4" fmla="*/ 0 h 1061721"/>
                    <a:gd name="connsiteX5" fmla="*/ 180975 w 1016001"/>
                    <a:gd name="connsiteY5" fmla="*/ 880746 h 1061721"/>
                    <a:gd name="connsiteX6" fmla="*/ 1016001 w 1016001"/>
                    <a:gd name="connsiteY6" fmla="*/ 880746 h 1061721"/>
                    <a:gd name="connsiteX7" fmla="*/ 1016001 w 1016001"/>
                    <a:gd name="connsiteY7" fmla="*/ 1061721 h 106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6001" h="1061721">
                      <a:moveTo>
                        <a:pt x="0" y="1061721"/>
                      </a:moveTo>
                      <a:lnTo>
                        <a:pt x="0" y="1016001"/>
                      </a:lnTo>
                      <a:lnTo>
                        <a:pt x="0" y="880746"/>
                      </a:lnTo>
                      <a:lnTo>
                        <a:pt x="0" y="0"/>
                      </a:lnTo>
                      <a:lnTo>
                        <a:pt x="180975" y="0"/>
                      </a:lnTo>
                      <a:lnTo>
                        <a:pt x="180975" y="880746"/>
                      </a:lnTo>
                      <a:lnTo>
                        <a:pt x="1016001" y="880746"/>
                      </a:lnTo>
                      <a:lnTo>
                        <a:pt x="1016001" y="106172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27" name="Freeform 26"/>
                <p:cNvSpPr/>
                <p:nvPr/>
              </p:nvSpPr>
              <p:spPr bwMode="auto">
                <a:xfrm>
                  <a:off x="3248025" y="5033549"/>
                  <a:ext cx="1016001" cy="1031971"/>
                </a:xfrm>
                <a:custGeom>
                  <a:avLst/>
                  <a:gdLst>
                    <a:gd name="connsiteX0" fmla="*/ 0 w 1016001"/>
                    <a:gd name="connsiteY0" fmla="*/ 1061721 h 1061721"/>
                    <a:gd name="connsiteX1" fmla="*/ 0 w 1016001"/>
                    <a:gd name="connsiteY1" fmla="*/ 1016001 h 1061721"/>
                    <a:gd name="connsiteX2" fmla="*/ 0 w 1016001"/>
                    <a:gd name="connsiteY2" fmla="*/ 880746 h 1061721"/>
                    <a:gd name="connsiteX3" fmla="*/ 0 w 1016001"/>
                    <a:gd name="connsiteY3" fmla="*/ 0 h 1061721"/>
                    <a:gd name="connsiteX4" fmla="*/ 180975 w 1016001"/>
                    <a:gd name="connsiteY4" fmla="*/ 0 h 1061721"/>
                    <a:gd name="connsiteX5" fmla="*/ 180975 w 1016001"/>
                    <a:gd name="connsiteY5" fmla="*/ 880746 h 1061721"/>
                    <a:gd name="connsiteX6" fmla="*/ 1016001 w 1016001"/>
                    <a:gd name="connsiteY6" fmla="*/ 880746 h 1061721"/>
                    <a:gd name="connsiteX7" fmla="*/ 1016001 w 1016001"/>
                    <a:gd name="connsiteY7" fmla="*/ 1061721 h 106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6001" h="1061721">
                      <a:moveTo>
                        <a:pt x="0" y="1061721"/>
                      </a:moveTo>
                      <a:lnTo>
                        <a:pt x="0" y="1016001"/>
                      </a:lnTo>
                      <a:lnTo>
                        <a:pt x="0" y="880746"/>
                      </a:lnTo>
                      <a:lnTo>
                        <a:pt x="0" y="0"/>
                      </a:lnTo>
                      <a:lnTo>
                        <a:pt x="180975" y="0"/>
                      </a:lnTo>
                      <a:lnTo>
                        <a:pt x="180975" y="880746"/>
                      </a:lnTo>
                      <a:lnTo>
                        <a:pt x="1016001" y="880746"/>
                      </a:lnTo>
                      <a:lnTo>
                        <a:pt x="1016001" y="106172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28" name="Freeform 27"/>
                <p:cNvSpPr/>
                <p:nvPr/>
              </p:nvSpPr>
              <p:spPr bwMode="auto">
                <a:xfrm rot="16200000">
                  <a:off x="7377700" y="5041534"/>
                  <a:ext cx="1016001" cy="1031971"/>
                </a:xfrm>
                <a:custGeom>
                  <a:avLst/>
                  <a:gdLst>
                    <a:gd name="connsiteX0" fmla="*/ 0 w 1016001"/>
                    <a:gd name="connsiteY0" fmla="*/ 1061721 h 1061721"/>
                    <a:gd name="connsiteX1" fmla="*/ 0 w 1016001"/>
                    <a:gd name="connsiteY1" fmla="*/ 1016001 h 1061721"/>
                    <a:gd name="connsiteX2" fmla="*/ 0 w 1016001"/>
                    <a:gd name="connsiteY2" fmla="*/ 880746 h 1061721"/>
                    <a:gd name="connsiteX3" fmla="*/ 0 w 1016001"/>
                    <a:gd name="connsiteY3" fmla="*/ 0 h 1061721"/>
                    <a:gd name="connsiteX4" fmla="*/ 180975 w 1016001"/>
                    <a:gd name="connsiteY4" fmla="*/ 0 h 1061721"/>
                    <a:gd name="connsiteX5" fmla="*/ 180975 w 1016001"/>
                    <a:gd name="connsiteY5" fmla="*/ 880746 h 1061721"/>
                    <a:gd name="connsiteX6" fmla="*/ 1016001 w 1016001"/>
                    <a:gd name="connsiteY6" fmla="*/ 880746 h 1061721"/>
                    <a:gd name="connsiteX7" fmla="*/ 1016001 w 1016001"/>
                    <a:gd name="connsiteY7" fmla="*/ 1061721 h 106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6001" h="1061721">
                      <a:moveTo>
                        <a:pt x="0" y="1061721"/>
                      </a:moveTo>
                      <a:lnTo>
                        <a:pt x="0" y="1016001"/>
                      </a:lnTo>
                      <a:lnTo>
                        <a:pt x="0" y="880746"/>
                      </a:lnTo>
                      <a:lnTo>
                        <a:pt x="0" y="0"/>
                      </a:lnTo>
                      <a:lnTo>
                        <a:pt x="180975" y="0"/>
                      </a:lnTo>
                      <a:lnTo>
                        <a:pt x="180975" y="880746"/>
                      </a:lnTo>
                      <a:lnTo>
                        <a:pt x="1016001" y="880746"/>
                      </a:lnTo>
                      <a:lnTo>
                        <a:pt x="1016001" y="106172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grpSp>
          <p:nvGrpSpPr>
            <p:cNvPr id="128" name="Group 127"/>
            <p:cNvGrpSpPr/>
            <p:nvPr/>
          </p:nvGrpSpPr>
          <p:grpSpPr>
            <a:xfrm>
              <a:off x="6624862" y="4195287"/>
              <a:ext cx="971675" cy="228204"/>
              <a:chOff x="8833145" y="4503109"/>
              <a:chExt cx="1295566" cy="304272"/>
            </a:xfrm>
          </p:grpSpPr>
          <p:sp>
            <p:nvSpPr>
              <p:cNvPr id="22" name="Rectangle 21"/>
              <p:cNvSpPr/>
              <p:nvPr/>
            </p:nvSpPr>
            <p:spPr>
              <a:xfrm>
                <a:off x="9147502" y="4503109"/>
                <a:ext cx="981209" cy="304272"/>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Speech, text</a:t>
                </a:r>
              </a:p>
            </p:txBody>
          </p:sp>
          <p:grpSp>
            <p:nvGrpSpPr>
              <p:cNvPr id="29" name="Group 28"/>
              <p:cNvGrpSpPr/>
              <p:nvPr/>
            </p:nvGrpSpPr>
            <p:grpSpPr>
              <a:xfrm>
                <a:off x="8833145" y="4540589"/>
                <a:ext cx="280792" cy="237044"/>
                <a:chOff x="4746173" y="1443591"/>
                <a:chExt cx="4626426" cy="3905623"/>
              </a:xfrm>
              <a:solidFill>
                <a:schemeClr val="bg1"/>
              </a:solidFill>
            </p:grpSpPr>
            <p:grpSp>
              <p:nvGrpSpPr>
                <p:cNvPr id="30" name="Group 386"/>
                <p:cNvGrpSpPr>
                  <a:grpSpLocks noChangeAspect="1"/>
                </p:cNvGrpSpPr>
                <p:nvPr/>
              </p:nvGrpSpPr>
              <p:grpSpPr bwMode="auto">
                <a:xfrm>
                  <a:off x="4746173" y="2973313"/>
                  <a:ext cx="1414640" cy="2318440"/>
                  <a:chOff x="-1261" y="1888"/>
                  <a:chExt cx="576" cy="944"/>
                </a:xfrm>
                <a:grpFill/>
              </p:grpSpPr>
              <p:sp>
                <p:nvSpPr>
                  <p:cNvPr id="41" name="Freeform 387"/>
                  <p:cNvSpPr>
                    <a:spLocks/>
                  </p:cNvSpPr>
                  <p:nvPr/>
                </p:nvSpPr>
                <p:spPr bwMode="auto">
                  <a:xfrm>
                    <a:off x="-1115" y="1888"/>
                    <a:ext cx="284" cy="607"/>
                  </a:xfrm>
                  <a:custGeom>
                    <a:avLst/>
                    <a:gdLst>
                      <a:gd name="T0" fmla="*/ 60 w 120"/>
                      <a:gd name="T1" fmla="*/ 257 h 257"/>
                      <a:gd name="T2" fmla="*/ 120 w 120"/>
                      <a:gd name="T3" fmla="*/ 196 h 257"/>
                      <a:gd name="T4" fmla="*/ 120 w 120"/>
                      <a:gd name="T5" fmla="*/ 61 h 257"/>
                      <a:gd name="T6" fmla="*/ 60 w 120"/>
                      <a:gd name="T7" fmla="*/ 0 h 257"/>
                      <a:gd name="T8" fmla="*/ 0 w 120"/>
                      <a:gd name="T9" fmla="*/ 61 h 257"/>
                      <a:gd name="T10" fmla="*/ 0 w 120"/>
                      <a:gd name="T11" fmla="*/ 196 h 257"/>
                      <a:gd name="T12" fmla="*/ 60 w 120"/>
                      <a:gd name="T13" fmla="*/ 257 h 257"/>
                    </a:gdLst>
                    <a:ahLst/>
                    <a:cxnLst>
                      <a:cxn ang="0">
                        <a:pos x="T0" y="T1"/>
                      </a:cxn>
                      <a:cxn ang="0">
                        <a:pos x="T2" y="T3"/>
                      </a:cxn>
                      <a:cxn ang="0">
                        <a:pos x="T4" y="T5"/>
                      </a:cxn>
                      <a:cxn ang="0">
                        <a:pos x="T6" y="T7"/>
                      </a:cxn>
                      <a:cxn ang="0">
                        <a:pos x="T8" y="T9"/>
                      </a:cxn>
                      <a:cxn ang="0">
                        <a:pos x="T10" y="T11"/>
                      </a:cxn>
                      <a:cxn ang="0">
                        <a:pos x="T12" y="T13"/>
                      </a:cxn>
                    </a:cxnLst>
                    <a:rect l="0" t="0" r="r" b="b"/>
                    <a:pathLst>
                      <a:path w="120" h="257">
                        <a:moveTo>
                          <a:pt x="60" y="257"/>
                        </a:moveTo>
                        <a:cubicBezTo>
                          <a:pt x="93" y="257"/>
                          <a:pt x="120" y="230"/>
                          <a:pt x="120" y="196"/>
                        </a:cubicBezTo>
                        <a:cubicBezTo>
                          <a:pt x="120" y="175"/>
                          <a:pt x="120" y="86"/>
                          <a:pt x="120" y="61"/>
                        </a:cubicBezTo>
                        <a:cubicBezTo>
                          <a:pt x="120" y="27"/>
                          <a:pt x="93" y="0"/>
                          <a:pt x="60" y="0"/>
                        </a:cubicBezTo>
                        <a:cubicBezTo>
                          <a:pt x="27" y="0"/>
                          <a:pt x="0" y="27"/>
                          <a:pt x="0" y="61"/>
                        </a:cubicBezTo>
                        <a:cubicBezTo>
                          <a:pt x="0" y="80"/>
                          <a:pt x="0" y="177"/>
                          <a:pt x="0" y="196"/>
                        </a:cubicBezTo>
                        <a:cubicBezTo>
                          <a:pt x="0" y="230"/>
                          <a:pt x="27" y="257"/>
                          <a:pt x="60" y="2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72259"/>
                    <a:endParaRPr lang="en-US" sz="1250">
                      <a:solidFill>
                        <a:prstClr val="white"/>
                      </a:solidFill>
                      <a:latin typeface="Segoe UI"/>
                      <a:ea typeface="MS PGothic" panose="020B0600070205080204" pitchFamily="34" charset="-128"/>
                    </a:endParaRPr>
                  </a:p>
                </p:txBody>
              </p:sp>
              <p:sp>
                <p:nvSpPr>
                  <p:cNvPr id="42" name="Freeform 388"/>
                  <p:cNvSpPr>
                    <a:spLocks/>
                  </p:cNvSpPr>
                  <p:nvPr/>
                </p:nvSpPr>
                <p:spPr bwMode="auto">
                  <a:xfrm>
                    <a:off x="-1261" y="2261"/>
                    <a:ext cx="576" cy="571"/>
                  </a:xfrm>
                  <a:custGeom>
                    <a:avLst/>
                    <a:gdLst>
                      <a:gd name="T0" fmla="*/ 204 w 244"/>
                      <a:gd name="T1" fmla="*/ 0 h 242"/>
                      <a:gd name="T2" fmla="*/ 204 w 244"/>
                      <a:gd name="T3" fmla="*/ 51 h 242"/>
                      <a:gd name="T4" fmla="*/ 136 w 244"/>
                      <a:gd name="T5" fmla="*/ 120 h 242"/>
                      <a:gd name="T6" fmla="*/ 108 w 244"/>
                      <a:gd name="T7" fmla="*/ 120 h 242"/>
                      <a:gd name="T8" fmla="*/ 40 w 244"/>
                      <a:gd name="T9" fmla="*/ 51 h 242"/>
                      <a:gd name="T10" fmla="*/ 40 w 244"/>
                      <a:gd name="T11" fmla="*/ 0 h 242"/>
                      <a:gd name="T12" fmla="*/ 0 w 244"/>
                      <a:gd name="T13" fmla="*/ 0 h 242"/>
                      <a:gd name="T14" fmla="*/ 0 w 244"/>
                      <a:gd name="T15" fmla="*/ 51 h 242"/>
                      <a:gd name="T16" fmla="*/ 102 w 244"/>
                      <a:gd name="T17" fmla="*/ 160 h 242"/>
                      <a:gd name="T18" fmla="*/ 102 w 244"/>
                      <a:gd name="T19" fmla="*/ 202 h 242"/>
                      <a:gd name="T20" fmla="*/ 41 w 244"/>
                      <a:gd name="T21" fmla="*/ 202 h 242"/>
                      <a:gd name="T22" fmla="*/ 41 w 244"/>
                      <a:gd name="T23" fmla="*/ 242 h 242"/>
                      <a:gd name="T24" fmla="*/ 203 w 244"/>
                      <a:gd name="T25" fmla="*/ 242 h 242"/>
                      <a:gd name="T26" fmla="*/ 203 w 244"/>
                      <a:gd name="T27" fmla="*/ 202 h 242"/>
                      <a:gd name="T28" fmla="*/ 142 w 244"/>
                      <a:gd name="T29" fmla="*/ 202 h 242"/>
                      <a:gd name="T30" fmla="*/ 142 w 244"/>
                      <a:gd name="T31" fmla="*/ 160 h 242"/>
                      <a:gd name="T32" fmla="*/ 244 w 244"/>
                      <a:gd name="T33" fmla="*/ 51 h 242"/>
                      <a:gd name="T34" fmla="*/ 244 w 244"/>
                      <a:gd name="T35" fmla="*/ 0 h 242"/>
                      <a:gd name="T36" fmla="*/ 204 w 244"/>
                      <a:gd name="T37" fmla="*/ 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 h="242">
                        <a:moveTo>
                          <a:pt x="204" y="0"/>
                        </a:moveTo>
                        <a:cubicBezTo>
                          <a:pt x="204" y="51"/>
                          <a:pt x="204" y="51"/>
                          <a:pt x="204" y="51"/>
                        </a:cubicBezTo>
                        <a:cubicBezTo>
                          <a:pt x="204" y="89"/>
                          <a:pt x="173" y="120"/>
                          <a:pt x="136" y="120"/>
                        </a:cubicBezTo>
                        <a:cubicBezTo>
                          <a:pt x="108" y="120"/>
                          <a:pt x="108" y="120"/>
                          <a:pt x="108" y="120"/>
                        </a:cubicBezTo>
                        <a:cubicBezTo>
                          <a:pt x="71" y="120"/>
                          <a:pt x="40" y="89"/>
                          <a:pt x="40" y="51"/>
                        </a:cubicBezTo>
                        <a:cubicBezTo>
                          <a:pt x="40" y="0"/>
                          <a:pt x="40" y="0"/>
                          <a:pt x="40" y="0"/>
                        </a:cubicBezTo>
                        <a:cubicBezTo>
                          <a:pt x="0" y="0"/>
                          <a:pt x="0" y="0"/>
                          <a:pt x="0" y="0"/>
                        </a:cubicBezTo>
                        <a:cubicBezTo>
                          <a:pt x="0" y="51"/>
                          <a:pt x="0" y="51"/>
                          <a:pt x="0" y="51"/>
                        </a:cubicBezTo>
                        <a:cubicBezTo>
                          <a:pt x="0" y="109"/>
                          <a:pt x="45" y="156"/>
                          <a:pt x="102" y="160"/>
                        </a:cubicBezTo>
                        <a:cubicBezTo>
                          <a:pt x="102" y="202"/>
                          <a:pt x="102" y="202"/>
                          <a:pt x="102" y="202"/>
                        </a:cubicBezTo>
                        <a:cubicBezTo>
                          <a:pt x="41" y="202"/>
                          <a:pt x="41" y="202"/>
                          <a:pt x="41" y="202"/>
                        </a:cubicBezTo>
                        <a:cubicBezTo>
                          <a:pt x="41" y="242"/>
                          <a:pt x="41" y="242"/>
                          <a:pt x="41" y="242"/>
                        </a:cubicBezTo>
                        <a:cubicBezTo>
                          <a:pt x="203" y="242"/>
                          <a:pt x="203" y="242"/>
                          <a:pt x="203" y="242"/>
                        </a:cubicBezTo>
                        <a:cubicBezTo>
                          <a:pt x="203" y="202"/>
                          <a:pt x="203" y="202"/>
                          <a:pt x="203" y="202"/>
                        </a:cubicBezTo>
                        <a:cubicBezTo>
                          <a:pt x="142" y="202"/>
                          <a:pt x="142" y="202"/>
                          <a:pt x="142" y="202"/>
                        </a:cubicBezTo>
                        <a:cubicBezTo>
                          <a:pt x="142" y="160"/>
                          <a:pt x="142" y="160"/>
                          <a:pt x="142" y="160"/>
                        </a:cubicBezTo>
                        <a:cubicBezTo>
                          <a:pt x="199" y="156"/>
                          <a:pt x="244" y="109"/>
                          <a:pt x="244" y="51"/>
                        </a:cubicBezTo>
                        <a:cubicBezTo>
                          <a:pt x="244" y="0"/>
                          <a:pt x="244" y="0"/>
                          <a:pt x="244" y="0"/>
                        </a:cubicBezTo>
                        <a:lnTo>
                          <a:pt x="20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72259"/>
                    <a:endParaRPr lang="en-US" sz="1250">
                      <a:solidFill>
                        <a:prstClr val="white"/>
                      </a:solidFill>
                      <a:latin typeface="Segoe UI"/>
                      <a:ea typeface="MS PGothic" panose="020B0600070205080204" pitchFamily="34" charset="-128"/>
                    </a:endParaRPr>
                  </a:p>
                </p:txBody>
              </p:sp>
              <p:sp>
                <p:nvSpPr>
                  <p:cNvPr id="43" name="Freeform 389"/>
                  <p:cNvSpPr>
                    <a:spLocks noEditPoints="1"/>
                  </p:cNvSpPr>
                  <p:nvPr/>
                </p:nvSpPr>
                <p:spPr bwMode="auto">
                  <a:xfrm>
                    <a:off x="-926" y="273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72259"/>
                    <a:endParaRPr lang="en-US" sz="1250">
                      <a:solidFill>
                        <a:prstClr val="white"/>
                      </a:solidFill>
                      <a:latin typeface="Segoe UI"/>
                      <a:ea typeface="MS PGothic" panose="020B0600070205080204" pitchFamily="34" charset="-128"/>
                    </a:endParaRPr>
                  </a:p>
                </p:txBody>
              </p:sp>
            </p:grpSp>
            <p:grpSp>
              <p:nvGrpSpPr>
                <p:cNvPr id="31" name="Group 30"/>
                <p:cNvGrpSpPr/>
                <p:nvPr/>
              </p:nvGrpSpPr>
              <p:grpSpPr>
                <a:xfrm>
                  <a:off x="5345480" y="1443592"/>
                  <a:ext cx="1381394" cy="1269128"/>
                  <a:chOff x="5345480" y="1443592"/>
                  <a:chExt cx="1381394" cy="1269128"/>
                </a:xfrm>
                <a:grpFill/>
              </p:grpSpPr>
              <p:sp>
                <p:nvSpPr>
                  <p:cNvPr id="39" name="Bent Arrow 38"/>
                  <p:cNvSpPr/>
                  <p:nvPr/>
                </p:nvSpPr>
                <p:spPr bwMode="auto">
                  <a:xfrm>
                    <a:off x="5345480" y="1554480"/>
                    <a:ext cx="1222960" cy="1158240"/>
                  </a:xfrm>
                  <a:prstGeom prst="bentArrow">
                    <a:avLst>
                      <a:gd name="adj1" fmla="val 19737"/>
                      <a:gd name="adj2" fmla="val 25000"/>
                      <a:gd name="adj3" fmla="val 26316"/>
                      <a:gd name="adj4" fmla="val 55925"/>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40" name="Isosceles Triangle 39"/>
                  <p:cNvSpPr/>
                  <p:nvPr/>
                </p:nvSpPr>
                <p:spPr bwMode="auto">
                  <a:xfrm rot="5400000">
                    <a:off x="6110896" y="1589033"/>
                    <a:ext cx="761420" cy="470537"/>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nvGrpSpPr>
                <p:cNvPr id="32" name="Group 31"/>
                <p:cNvGrpSpPr/>
                <p:nvPr/>
              </p:nvGrpSpPr>
              <p:grpSpPr>
                <a:xfrm rot="10800000">
                  <a:off x="7049745" y="4080086"/>
                  <a:ext cx="1381394" cy="1269128"/>
                  <a:chOff x="5345480" y="1443592"/>
                  <a:chExt cx="1381394" cy="1269128"/>
                </a:xfrm>
                <a:grpFill/>
              </p:grpSpPr>
              <p:sp>
                <p:nvSpPr>
                  <p:cNvPr id="37" name="Bent Arrow 36"/>
                  <p:cNvSpPr/>
                  <p:nvPr/>
                </p:nvSpPr>
                <p:spPr bwMode="auto">
                  <a:xfrm>
                    <a:off x="5345480" y="1554480"/>
                    <a:ext cx="1222960" cy="1158240"/>
                  </a:xfrm>
                  <a:prstGeom prst="bentArrow">
                    <a:avLst>
                      <a:gd name="adj1" fmla="val 19737"/>
                      <a:gd name="adj2" fmla="val 25000"/>
                      <a:gd name="adj3" fmla="val 26316"/>
                      <a:gd name="adj4" fmla="val 55925"/>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38" name="Isosceles Triangle 37"/>
                  <p:cNvSpPr/>
                  <p:nvPr/>
                </p:nvSpPr>
                <p:spPr bwMode="auto">
                  <a:xfrm rot="5400000">
                    <a:off x="6110896" y="1589033"/>
                    <a:ext cx="761420" cy="470537"/>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sp>
              <p:nvSpPr>
                <p:cNvPr id="33" name="Freeform 32"/>
                <p:cNvSpPr/>
                <p:nvPr/>
              </p:nvSpPr>
              <p:spPr bwMode="auto">
                <a:xfrm>
                  <a:off x="7275189" y="1443591"/>
                  <a:ext cx="2097410" cy="2549289"/>
                </a:xfrm>
                <a:custGeom>
                  <a:avLst/>
                  <a:gdLst>
                    <a:gd name="connsiteX0" fmla="*/ 0 w 2097410"/>
                    <a:gd name="connsiteY0" fmla="*/ 0 h 2549289"/>
                    <a:gd name="connsiteX1" fmla="*/ 2097410 w 2097410"/>
                    <a:gd name="connsiteY1" fmla="*/ 0 h 2549289"/>
                    <a:gd name="connsiteX2" fmla="*/ 2097410 w 2097410"/>
                    <a:gd name="connsiteY2" fmla="*/ 2549289 h 2549289"/>
                    <a:gd name="connsiteX3" fmla="*/ 0 w 2097410"/>
                    <a:gd name="connsiteY3" fmla="*/ 2549289 h 2549289"/>
                    <a:gd name="connsiteX4" fmla="*/ 0 w 2097410"/>
                    <a:gd name="connsiteY4" fmla="*/ 0 h 2549289"/>
                    <a:gd name="connsiteX5" fmla="*/ 157095 w 2097410"/>
                    <a:gd name="connsiteY5" fmla="*/ 154388 h 2549289"/>
                    <a:gd name="connsiteX6" fmla="*/ 157095 w 2097410"/>
                    <a:gd name="connsiteY6" fmla="*/ 2394900 h 2549289"/>
                    <a:gd name="connsiteX7" fmla="*/ 1940316 w 2097410"/>
                    <a:gd name="connsiteY7" fmla="*/ 2394900 h 2549289"/>
                    <a:gd name="connsiteX8" fmla="*/ 1940316 w 2097410"/>
                    <a:gd name="connsiteY8" fmla="*/ 154388 h 2549289"/>
                    <a:gd name="connsiteX9" fmla="*/ 157095 w 2097410"/>
                    <a:gd name="connsiteY9" fmla="*/ 154388 h 25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7410" h="2549289">
                      <a:moveTo>
                        <a:pt x="0" y="0"/>
                      </a:moveTo>
                      <a:lnTo>
                        <a:pt x="2097410" y="0"/>
                      </a:lnTo>
                      <a:lnTo>
                        <a:pt x="2097410" y="2549289"/>
                      </a:lnTo>
                      <a:lnTo>
                        <a:pt x="0" y="2549289"/>
                      </a:lnTo>
                      <a:lnTo>
                        <a:pt x="0" y="0"/>
                      </a:lnTo>
                      <a:close/>
                      <a:moveTo>
                        <a:pt x="157095" y="154388"/>
                      </a:moveTo>
                      <a:lnTo>
                        <a:pt x="157095" y="2394900"/>
                      </a:lnTo>
                      <a:lnTo>
                        <a:pt x="1940316" y="2394900"/>
                      </a:lnTo>
                      <a:lnTo>
                        <a:pt x="1940316" y="154388"/>
                      </a:lnTo>
                      <a:lnTo>
                        <a:pt x="157095" y="154388"/>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34" name="Rectangle 33"/>
                <p:cNvSpPr/>
                <p:nvPr/>
              </p:nvSpPr>
              <p:spPr bwMode="auto">
                <a:xfrm>
                  <a:off x="7711440" y="1981200"/>
                  <a:ext cx="1127760" cy="15240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35" name="Rectangle 34"/>
                <p:cNvSpPr/>
                <p:nvPr/>
              </p:nvSpPr>
              <p:spPr bwMode="auto">
                <a:xfrm>
                  <a:off x="7711440" y="2518221"/>
                  <a:ext cx="1127760" cy="15240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36" name="Rectangle 35"/>
                <p:cNvSpPr/>
                <p:nvPr/>
              </p:nvSpPr>
              <p:spPr bwMode="auto">
                <a:xfrm>
                  <a:off x="7711440" y="3055242"/>
                  <a:ext cx="1127760" cy="15240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sp>
          <p:nvSpPr>
            <p:cNvPr id="44" name="Rectangle 43"/>
            <p:cNvSpPr/>
            <p:nvPr/>
          </p:nvSpPr>
          <p:spPr bwMode="auto">
            <a:xfrm>
              <a:off x="6363075" y="2898826"/>
              <a:ext cx="1579223" cy="739551"/>
            </a:xfrm>
            <a:prstGeom prst="rect">
              <a:avLst/>
            </a:prstGeom>
            <a:solidFill>
              <a:srgbClr val="003C6C"/>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Personal digital assistant</a:t>
              </a:r>
            </a:p>
          </p:txBody>
        </p:sp>
        <p:sp>
          <p:nvSpPr>
            <p:cNvPr id="45" name="Rectangle 44"/>
            <p:cNvSpPr/>
            <p:nvPr/>
          </p:nvSpPr>
          <p:spPr>
            <a:xfrm>
              <a:off x="6853198" y="3257820"/>
              <a:ext cx="548035" cy="22820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Cortana</a:t>
              </a:r>
            </a:p>
          </p:txBody>
        </p:sp>
        <p:pic>
          <p:nvPicPr>
            <p:cNvPr id="46" name="Picture 45" descr="http://winaero.com/blog/wp-content/uploads/2015/01/cortana-icon.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19716" y="3269058"/>
              <a:ext cx="191147" cy="191147"/>
            </a:xfrm>
            <a:prstGeom prst="rect">
              <a:avLst/>
            </a:prstGeom>
            <a:noFill/>
            <a:extLst>
              <a:ext uri="{909E8E84-426E-40DD-AFC4-6F175D3DCCD1}">
                <a14:hiddenFill xmlns:a14="http://schemas.microsoft.com/office/drawing/2010/main">
                  <a:solidFill>
                    <a:srgbClr val="FFFFFF"/>
                  </a:solidFill>
                </a14:hiddenFill>
              </a:ext>
            </a:extLst>
          </p:spPr>
        </p:pic>
        <p:sp>
          <p:nvSpPr>
            <p:cNvPr id="47" name="Rectangle 46"/>
            <p:cNvSpPr/>
            <p:nvPr/>
          </p:nvSpPr>
          <p:spPr bwMode="auto">
            <a:xfrm>
              <a:off x="6370502" y="2091275"/>
              <a:ext cx="1571795" cy="739551"/>
            </a:xfrm>
            <a:prstGeom prst="rect">
              <a:avLst/>
            </a:prstGeom>
            <a:solidFill>
              <a:srgbClr val="003C6C"/>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Dashboards and visualizations</a:t>
              </a:r>
            </a:p>
          </p:txBody>
        </p:sp>
        <p:grpSp>
          <p:nvGrpSpPr>
            <p:cNvPr id="48" name="Group 47"/>
            <p:cNvGrpSpPr/>
            <p:nvPr/>
          </p:nvGrpSpPr>
          <p:grpSpPr>
            <a:xfrm>
              <a:off x="6598033" y="2566761"/>
              <a:ext cx="293448" cy="187558"/>
              <a:chOff x="4481847" y="2708926"/>
              <a:chExt cx="673103" cy="430214"/>
            </a:xfrm>
            <a:solidFill>
              <a:schemeClr val="bg1"/>
            </a:solidFill>
          </p:grpSpPr>
          <p:sp>
            <p:nvSpPr>
              <p:cNvPr id="49" name="Freeform 5"/>
              <p:cNvSpPr>
                <a:spLocks noEditPoints="1"/>
              </p:cNvSpPr>
              <p:nvPr/>
            </p:nvSpPr>
            <p:spPr bwMode="auto">
              <a:xfrm>
                <a:off x="4481847" y="2708926"/>
                <a:ext cx="673103" cy="430214"/>
              </a:xfrm>
              <a:custGeom>
                <a:avLst/>
                <a:gdLst>
                  <a:gd name="T0" fmla="*/ 296 w 296"/>
                  <a:gd name="T1" fmla="*/ 164 h 188"/>
                  <a:gd name="T2" fmla="*/ 296 w 296"/>
                  <a:gd name="T3" fmla="*/ 188 h 188"/>
                  <a:gd name="T4" fmla="*/ 0 w 296"/>
                  <a:gd name="T5" fmla="*/ 188 h 188"/>
                  <a:gd name="T6" fmla="*/ 0 w 296"/>
                  <a:gd name="T7" fmla="*/ 164 h 188"/>
                  <a:gd name="T8" fmla="*/ 21 w 296"/>
                  <a:gd name="T9" fmla="*/ 164 h 188"/>
                  <a:gd name="T10" fmla="*/ 20 w 296"/>
                  <a:gd name="T11" fmla="*/ 22 h 188"/>
                  <a:gd name="T12" fmla="*/ 42 w 296"/>
                  <a:gd name="T13" fmla="*/ 0 h 188"/>
                  <a:gd name="T14" fmla="*/ 222 w 296"/>
                  <a:gd name="T15" fmla="*/ 1 h 188"/>
                  <a:gd name="T16" fmla="*/ 275 w 296"/>
                  <a:gd name="T17" fmla="*/ 54 h 188"/>
                  <a:gd name="T18" fmla="*/ 275 w 296"/>
                  <a:gd name="T19" fmla="*/ 164 h 188"/>
                  <a:gd name="T20" fmla="*/ 296 w 296"/>
                  <a:gd name="T21" fmla="*/ 164 h 188"/>
                  <a:gd name="T22" fmla="*/ 251 w 296"/>
                  <a:gd name="T23" fmla="*/ 164 h 188"/>
                  <a:gd name="T24" fmla="*/ 251 w 296"/>
                  <a:gd name="T25" fmla="*/ 25 h 188"/>
                  <a:gd name="T26" fmla="*/ 45 w 296"/>
                  <a:gd name="T27" fmla="*/ 25 h 188"/>
                  <a:gd name="T28" fmla="*/ 45 w 296"/>
                  <a:gd name="T29" fmla="*/ 164 h 188"/>
                  <a:gd name="T30" fmla="*/ 251 w 296"/>
                  <a:gd name="T31" fmla="*/ 16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6" h="188">
                    <a:moveTo>
                      <a:pt x="296" y="164"/>
                    </a:moveTo>
                    <a:cubicBezTo>
                      <a:pt x="296" y="172"/>
                      <a:pt x="296" y="180"/>
                      <a:pt x="296" y="188"/>
                    </a:cubicBezTo>
                    <a:cubicBezTo>
                      <a:pt x="197" y="188"/>
                      <a:pt x="99" y="188"/>
                      <a:pt x="0" y="188"/>
                    </a:cubicBezTo>
                    <a:cubicBezTo>
                      <a:pt x="0" y="180"/>
                      <a:pt x="0" y="172"/>
                      <a:pt x="0" y="164"/>
                    </a:cubicBezTo>
                    <a:cubicBezTo>
                      <a:pt x="6" y="164"/>
                      <a:pt x="13" y="164"/>
                      <a:pt x="21" y="164"/>
                    </a:cubicBezTo>
                    <a:cubicBezTo>
                      <a:pt x="21" y="115"/>
                      <a:pt x="21" y="69"/>
                      <a:pt x="20" y="22"/>
                    </a:cubicBezTo>
                    <a:cubicBezTo>
                      <a:pt x="20" y="6"/>
                      <a:pt x="25" y="0"/>
                      <a:pt x="42" y="0"/>
                    </a:cubicBezTo>
                    <a:cubicBezTo>
                      <a:pt x="102" y="1"/>
                      <a:pt x="162" y="1"/>
                      <a:pt x="222" y="1"/>
                    </a:cubicBezTo>
                    <a:cubicBezTo>
                      <a:pt x="275" y="1"/>
                      <a:pt x="275" y="1"/>
                      <a:pt x="275" y="54"/>
                    </a:cubicBezTo>
                    <a:cubicBezTo>
                      <a:pt x="275" y="91"/>
                      <a:pt x="275" y="127"/>
                      <a:pt x="275" y="164"/>
                    </a:cubicBezTo>
                    <a:cubicBezTo>
                      <a:pt x="284" y="164"/>
                      <a:pt x="290" y="164"/>
                      <a:pt x="296" y="164"/>
                    </a:cubicBezTo>
                    <a:close/>
                    <a:moveTo>
                      <a:pt x="251" y="164"/>
                    </a:moveTo>
                    <a:cubicBezTo>
                      <a:pt x="251" y="116"/>
                      <a:pt x="251" y="70"/>
                      <a:pt x="251" y="25"/>
                    </a:cubicBezTo>
                    <a:cubicBezTo>
                      <a:pt x="181" y="25"/>
                      <a:pt x="113" y="25"/>
                      <a:pt x="45" y="25"/>
                    </a:cubicBezTo>
                    <a:cubicBezTo>
                      <a:pt x="45" y="72"/>
                      <a:pt x="45" y="118"/>
                      <a:pt x="45" y="164"/>
                    </a:cubicBezTo>
                    <a:cubicBezTo>
                      <a:pt x="114" y="164"/>
                      <a:pt x="182" y="164"/>
                      <a:pt x="251" y="164"/>
                    </a:cubicBezTo>
                    <a:close/>
                  </a:path>
                </a:pathLst>
              </a:custGeom>
              <a:grpFill/>
              <a:ln>
                <a:noFill/>
              </a:ln>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50" name="Freeform 6"/>
              <p:cNvSpPr>
                <a:spLocks/>
              </p:cNvSpPr>
              <p:nvPr/>
            </p:nvSpPr>
            <p:spPr bwMode="auto">
              <a:xfrm>
                <a:off x="4727910" y="2799414"/>
                <a:ext cx="73024" cy="257176"/>
              </a:xfrm>
              <a:custGeom>
                <a:avLst/>
                <a:gdLst>
                  <a:gd name="T0" fmla="*/ 31 w 32"/>
                  <a:gd name="T1" fmla="*/ 58 h 112"/>
                  <a:gd name="T2" fmla="*/ 32 w 32"/>
                  <a:gd name="T3" fmla="*/ 94 h 112"/>
                  <a:gd name="T4" fmla="*/ 16 w 32"/>
                  <a:gd name="T5" fmla="*/ 112 h 112"/>
                  <a:gd name="T6" fmla="*/ 0 w 32"/>
                  <a:gd name="T7" fmla="*/ 93 h 112"/>
                  <a:gd name="T8" fmla="*/ 0 w 32"/>
                  <a:gd name="T9" fmla="*/ 15 h 112"/>
                  <a:gd name="T10" fmla="*/ 15 w 32"/>
                  <a:gd name="T11" fmla="*/ 0 h 112"/>
                  <a:gd name="T12" fmla="*/ 32 w 32"/>
                  <a:gd name="T13" fmla="*/ 16 h 112"/>
                  <a:gd name="T14" fmla="*/ 31 w 32"/>
                  <a:gd name="T15" fmla="*/ 58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12">
                    <a:moveTo>
                      <a:pt x="31" y="58"/>
                    </a:moveTo>
                    <a:cubicBezTo>
                      <a:pt x="31" y="70"/>
                      <a:pt x="31" y="82"/>
                      <a:pt x="32" y="94"/>
                    </a:cubicBezTo>
                    <a:cubicBezTo>
                      <a:pt x="32" y="105"/>
                      <a:pt x="30" y="112"/>
                      <a:pt x="16" y="112"/>
                    </a:cubicBezTo>
                    <a:cubicBezTo>
                      <a:pt x="1" y="112"/>
                      <a:pt x="0" y="104"/>
                      <a:pt x="0" y="93"/>
                    </a:cubicBezTo>
                    <a:cubicBezTo>
                      <a:pt x="1" y="67"/>
                      <a:pt x="1" y="41"/>
                      <a:pt x="0" y="15"/>
                    </a:cubicBezTo>
                    <a:cubicBezTo>
                      <a:pt x="0" y="4"/>
                      <a:pt x="4" y="0"/>
                      <a:pt x="15" y="0"/>
                    </a:cubicBezTo>
                    <a:cubicBezTo>
                      <a:pt x="27" y="0"/>
                      <a:pt x="32" y="4"/>
                      <a:pt x="32" y="16"/>
                    </a:cubicBezTo>
                    <a:cubicBezTo>
                      <a:pt x="31" y="30"/>
                      <a:pt x="31" y="44"/>
                      <a:pt x="31" y="58"/>
                    </a:cubicBezTo>
                    <a:close/>
                  </a:path>
                </a:pathLst>
              </a:custGeom>
              <a:grpFill/>
              <a:ln>
                <a:noFill/>
              </a:ln>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51" name="Freeform 7"/>
              <p:cNvSpPr>
                <a:spLocks/>
              </p:cNvSpPr>
              <p:nvPr/>
            </p:nvSpPr>
            <p:spPr bwMode="auto">
              <a:xfrm>
                <a:off x="4837449" y="2872438"/>
                <a:ext cx="74613" cy="184150"/>
              </a:xfrm>
              <a:custGeom>
                <a:avLst/>
                <a:gdLst>
                  <a:gd name="T0" fmla="*/ 31 w 33"/>
                  <a:gd name="T1" fmla="*/ 40 h 80"/>
                  <a:gd name="T2" fmla="*/ 32 w 33"/>
                  <a:gd name="T3" fmla="*/ 62 h 80"/>
                  <a:gd name="T4" fmla="*/ 16 w 33"/>
                  <a:gd name="T5" fmla="*/ 80 h 80"/>
                  <a:gd name="T6" fmla="*/ 0 w 33"/>
                  <a:gd name="T7" fmla="*/ 61 h 80"/>
                  <a:gd name="T8" fmla="*/ 0 w 33"/>
                  <a:gd name="T9" fmla="*/ 17 h 80"/>
                  <a:gd name="T10" fmla="*/ 15 w 33"/>
                  <a:gd name="T11" fmla="*/ 0 h 80"/>
                  <a:gd name="T12" fmla="*/ 32 w 33"/>
                  <a:gd name="T13" fmla="*/ 18 h 80"/>
                  <a:gd name="T14" fmla="*/ 31 w 33"/>
                  <a:gd name="T15" fmla="*/ 4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0">
                    <a:moveTo>
                      <a:pt x="31" y="40"/>
                    </a:moveTo>
                    <a:cubicBezTo>
                      <a:pt x="31" y="47"/>
                      <a:pt x="31" y="54"/>
                      <a:pt x="32" y="62"/>
                    </a:cubicBezTo>
                    <a:cubicBezTo>
                      <a:pt x="32" y="73"/>
                      <a:pt x="30" y="80"/>
                      <a:pt x="16" y="80"/>
                    </a:cubicBezTo>
                    <a:cubicBezTo>
                      <a:pt x="1" y="80"/>
                      <a:pt x="0" y="72"/>
                      <a:pt x="0" y="61"/>
                    </a:cubicBezTo>
                    <a:cubicBezTo>
                      <a:pt x="1" y="46"/>
                      <a:pt x="1" y="32"/>
                      <a:pt x="0" y="17"/>
                    </a:cubicBezTo>
                    <a:cubicBezTo>
                      <a:pt x="0" y="6"/>
                      <a:pt x="2" y="0"/>
                      <a:pt x="15" y="0"/>
                    </a:cubicBezTo>
                    <a:cubicBezTo>
                      <a:pt x="29" y="0"/>
                      <a:pt x="33" y="6"/>
                      <a:pt x="32" y="18"/>
                    </a:cubicBezTo>
                    <a:cubicBezTo>
                      <a:pt x="31" y="25"/>
                      <a:pt x="31" y="33"/>
                      <a:pt x="31" y="40"/>
                    </a:cubicBezTo>
                    <a:close/>
                  </a:path>
                </a:pathLst>
              </a:custGeom>
              <a:grpFill/>
              <a:ln>
                <a:noFill/>
              </a:ln>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52" name="Freeform 8"/>
              <p:cNvSpPr>
                <a:spLocks/>
              </p:cNvSpPr>
              <p:nvPr/>
            </p:nvSpPr>
            <p:spPr bwMode="auto">
              <a:xfrm>
                <a:off x="4604085" y="2937526"/>
                <a:ext cx="103187" cy="119063"/>
              </a:xfrm>
              <a:custGeom>
                <a:avLst/>
                <a:gdLst>
                  <a:gd name="T0" fmla="*/ 6 w 45"/>
                  <a:gd name="T1" fmla="*/ 26 h 52"/>
                  <a:gd name="T2" fmla="*/ 22 w 45"/>
                  <a:gd name="T3" fmla="*/ 0 h 52"/>
                  <a:gd name="T4" fmla="*/ 37 w 45"/>
                  <a:gd name="T5" fmla="*/ 25 h 52"/>
                  <a:gd name="T6" fmla="*/ 23 w 45"/>
                  <a:gd name="T7" fmla="*/ 52 h 52"/>
                  <a:gd name="T8" fmla="*/ 6 w 45"/>
                  <a:gd name="T9" fmla="*/ 26 h 52"/>
                </a:gdLst>
                <a:ahLst/>
                <a:cxnLst>
                  <a:cxn ang="0">
                    <a:pos x="T0" y="T1"/>
                  </a:cxn>
                  <a:cxn ang="0">
                    <a:pos x="T2" y="T3"/>
                  </a:cxn>
                  <a:cxn ang="0">
                    <a:pos x="T4" y="T5"/>
                  </a:cxn>
                  <a:cxn ang="0">
                    <a:pos x="T6" y="T7"/>
                  </a:cxn>
                  <a:cxn ang="0">
                    <a:pos x="T8" y="T9"/>
                  </a:cxn>
                </a:cxnLst>
                <a:rect l="0" t="0" r="r" b="b"/>
                <a:pathLst>
                  <a:path w="45" h="52">
                    <a:moveTo>
                      <a:pt x="6" y="26"/>
                    </a:moveTo>
                    <a:cubicBezTo>
                      <a:pt x="8" y="16"/>
                      <a:pt x="0" y="0"/>
                      <a:pt x="22" y="0"/>
                    </a:cubicBezTo>
                    <a:cubicBezTo>
                      <a:pt x="43" y="0"/>
                      <a:pt x="38" y="14"/>
                      <a:pt x="37" y="25"/>
                    </a:cubicBezTo>
                    <a:cubicBezTo>
                      <a:pt x="36" y="35"/>
                      <a:pt x="45" y="51"/>
                      <a:pt x="23" y="52"/>
                    </a:cubicBezTo>
                    <a:cubicBezTo>
                      <a:pt x="1" y="52"/>
                      <a:pt x="8" y="37"/>
                      <a:pt x="6" y="26"/>
                    </a:cubicBezTo>
                    <a:close/>
                  </a:path>
                </a:pathLst>
              </a:custGeom>
              <a:grpFill/>
              <a:ln>
                <a:noFill/>
              </a:ln>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53" name="Freeform 9"/>
              <p:cNvSpPr>
                <a:spLocks/>
              </p:cNvSpPr>
              <p:nvPr/>
            </p:nvSpPr>
            <p:spPr bwMode="auto">
              <a:xfrm>
                <a:off x="4939050" y="2954988"/>
                <a:ext cx="87312" cy="101601"/>
              </a:xfrm>
              <a:custGeom>
                <a:avLst/>
                <a:gdLst>
                  <a:gd name="T0" fmla="*/ 34 w 38"/>
                  <a:gd name="T1" fmla="*/ 21 h 44"/>
                  <a:gd name="T2" fmla="*/ 19 w 38"/>
                  <a:gd name="T3" fmla="*/ 44 h 44"/>
                  <a:gd name="T4" fmla="*/ 3 w 38"/>
                  <a:gd name="T5" fmla="*/ 22 h 44"/>
                  <a:gd name="T6" fmla="*/ 20 w 38"/>
                  <a:gd name="T7" fmla="*/ 0 h 44"/>
                  <a:gd name="T8" fmla="*/ 34 w 38"/>
                  <a:gd name="T9" fmla="*/ 21 h 44"/>
                </a:gdLst>
                <a:ahLst/>
                <a:cxnLst>
                  <a:cxn ang="0">
                    <a:pos x="T0" y="T1"/>
                  </a:cxn>
                  <a:cxn ang="0">
                    <a:pos x="T2" y="T3"/>
                  </a:cxn>
                  <a:cxn ang="0">
                    <a:pos x="T4" y="T5"/>
                  </a:cxn>
                  <a:cxn ang="0">
                    <a:pos x="T6" y="T7"/>
                  </a:cxn>
                  <a:cxn ang="0">
                    <a:pos x="T8" y="T9"/>
                  </a:cxn>
                </a:cxnLst>
                <a:rect l="0" t="0" r="r" b="b"/>
                <a:pathLst>
                  <a:path w="38" h="44">
                    <a:moveTo>
                      <a:pt x="34" y="21"/>
                    </a:moveTo>
                    <a:cubicBezTo>
                      <a:pt x="34" y="32"/>
                      <a:pt x="38" y="44"/>
                      <a:pt x="19" y="44"/>
                    </a:cubicBezTo>
                    <a:cubicBezTo>
                      <a:pt x="0" y="44"/>
                      <a:pt x="4" y="32"/>
                      <a:pt x="3" y="22"/>
                    </a:cubicBezTo>
                    <a:cubicBezTo>
                      <a:pt x="3" y="10"/>
                      <a:pt x="2" y="0"/>
                      <a:pt x="20" y="0"/>
                    </a:cubicBezTo>
                    <a:cubicBezTo>
                      <a:pt x="37" y="0"/>
                      <a:pt x="34" y="11"/>
                      <a:pt x="34" y="21"/>
                    </a:cubicBezTo>
                    <a:close/>
                  </a:path>
                </a:pathLst>
              </a:custGeom>
              <a:grpFill/>
              <a:ln>
                <a:noFill/>
              </a:ln>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grpSp>
        <p:sp>
          <p:nvSpPr>
            <p:cNvPr id="54" name="Rectangle 53"/>
            <p:cNvSpPr/>
            <p:nvPr/>
          </p:nvSpPr>
          <p:spPr>
            <a:xfrm>
              <a:off x="6860625" y="2557152"/>
              <a:ext cx="583686" cy="22820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Power BI</a:t>
              </a:r>
            </a:p>
          </p:txBody>
        </p:sp>
        <p:sp>
          <p:nvSpPr>
            <p:cNvPr id="55" name="Rectangle 54"/>
            <p:cNvSpPr/>
            <p:nvPr/>
          </p:nvSpPr>
          <p:spPr bwMode="auto">
            <a:xfrm>
              <a:off x="4708748" y="2091275"/>
              <a:ext cx="1528971" cy="3176381"/>
            </a:xfrm>
            <a:prstGeom prst="rect">
              <a:avLst/>
            </a:prstGeom>
            <a:solidFill>
              <a:srgbClr val="005AA1"/>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Machine Learning </a:t>
              </a:r>
              <a:br>
                <a:rPr lang="en-US" sz="1176" spc="-22" dirty="0">
                  <a:solidFill>
                    <a:prstClr val="white"/>
                  </a:solidFill>
                  <a:latin typeface="Segoe UI Semilight" panose="020B0402040204020203" pitchFamily="34" charset="0"/>
                  <a:cs typeface="Segoe UI Semilight" panose="020B0402040204020203" pitchFamily="34" charset="0"/>
                </a:rPr>
              </a:br>
              <a:r>
                <a:rPr lang="en-US" sz="1176" spc="-22" dirty="0">
                  <a:solidFill>
                    <a:prstClr val="white"/>
                  </a:solidFill>
                  <a:latin typeface="Segoe UI Semilight" panose="020B0402040204020203" pitchFamily="34" charset="0"/>
                  <a:cs typeface="Segoe UI Semilight" panose="020B0402040204020203" pitchFamily="34" charset="0"/>
                </a:rPr>
                <a:t>and Analytics</a:t>
              </a:r>
            </a:p>
          </p:txBody>
        </p:sp>
        <p:pic>
          <p:nvPicPr>
            <p:cNvPr id="56" name="Picture 5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97334" y="2904226"/>
              <a:ext cx="260232" cy="275768"/>
            </a:xfrm>
            <a:prstGeom prst="rect">
              <a:avLst/>
            </a:prstGeom>
          </p:spPr>
        </p:pic>
        <p:pic>
          <p:nvPicPr>
            <p:cNvPr id="57" name="Picture 5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45148" y="3468422"/>
              <a:ext cx="348902" cy="270399"/>
            </a:xfrm>
            <a:prstGeom prst="rect">
              <a:avLst/>
            </a:prstGeom>
          </p:spPr>
        </p:pic>
        <p:sp>
          <p:nvSpPr>
            <p:cNvPr id="58" name="Rectangle 57"/>
            <p:cNvSpPr/>
            <p:nvPr/>
          </p:nvSpPr>
          <p:spPr>
            <a:xfrm>
              <a:off x="5069063" y="2878045"/>
              <a:ext cx="1005147" cy="36407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Machine Learning</a:t>
              </a:r>
            </a:p>
          </p:txBody>
        </p:sp>
        <p:sp>
          <p:nvSpPr>
            <p:cNvPr id="59" name="Rectangle 58"/>
            <p:cNvSpPr/>
            <p:nvPr/>
          </p:nvSpPr>
          <p:spPr>
            <a:xfrm>
              <a:off x="5081376" y="3415685"/>
              <a:ext cx="937821" cy="36407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Stream Analytics</a:t>
              </a:r>
            </a:p>
          </p:txBody>
        </p:sp>
        <p:grpSp>
          <p:nvGrpSpPr>
            <p:cNvPr id="60" name="Group 59"/>
            <p:cNvGrpSpPr/>
            <p:nvPr/>
          </p:nvGrpSpPr>
          <p:grpSpPr>
            <a:xfrm>
              <a:off x="6234335" y="2350857"/>
              <a:ext cx="217079" cy="1348850"/>
              <a:chOff x="3832324" y="5254390"/>
              <a:chExt cx="295243" cy="1834529"/>
            </a:xfrm>
          </p:grpSpPr>
          <p:sp>
            <p:nvSpPr>
              <p:cNvPr id="61" name="Isosceles Triangle 60"/>
              <p:cNvSpPr/>
              <p:nvPr/>
            </p:nvSpPr>
            <p:spPr bwMode="auto">
              <a:xfrm rot="5400000">
                <a:off x="3576707" y="5557205"/>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62" name="Isosceles Triangle 61"/>
              <p:cNvSpPr/>
              <p:nvPr/>
            </p:nvSpPr>
            <p:spPr bwMode="auto">
              <a:xfrm rot="5400000">
                <a:off x="3529509" y="5557205"/>
                <a:ext cx="853675" cy="248045"/>
              </a:xfrm>
              <a:prstGeom prst="triangle">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63" name="Isosceles Triangle 62"/>
              <p:cNvSpPr/>
              <p:nvPr/>
            </p:nvSpPr>
            <p:spPr bwMode="auto">
              <a:xfrm rot="5400000">
                <a:off x="3576707" y="6538059"/>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nvGrpSpPr>
            <p:cNvPr id="64" name="Group 63"/>
            <p:cNvGrpSpPr/>
            <p:nvPr/>
          </p:nvGrpSpPr>
          <p:grpSpPr>
            <a:xfrm>
              <a:off x="6234335" y="3768564"/>
              <a:ext cx="217079" cy="627670"/>
              <a:chOff x="3832324" y="5673490"/>
              <a:chExt cx="295243" cy="853675"/>
            </a:xfrm>
          </p:grpSpPr>
          <p:sp>
            <p:nvSpPr>
              <p:cNvPr id="65" name="Isosceles Triangle 64"/>
              <p:cNvSpPr/>
              <p:nvPr/>
            </p:nvSpPr>
            <p:spPr bwMode="auto">
              <a:xfrm rot="5400000">
                <a:off x="3576707" y="5976305"/>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66" name="Isosceles Triangle 65"/>
              <p:cNvSpPr/>
              <p:nvPr/>
            </p:nvSpPr>
            <p:spPr bwMode="auto">
              <a:xfrm rot="5400000">
                <a:off x="3529509" y="5976305"/>
                <a:ext cx="853675" cy="248045"/>
              </a:xfrm>
              <a:prstGeom prst="triangle">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nvGrpSpPr>
            <p:cNvPr id="67" name="Group 66"/>
            <p:cNvGrpSpPr/>
            <p:nvPr/>
          </p:nvGrpSpPr>
          <p:grpSpPr>
            <a:xfrm>
              <a:off x="6234335" y="4577205"/>
              <a:ext cx="217079" cy="627670"/>
              <a:chOff x="3832324" y="5397265"/>
              <a:chExt cx="295243" cy="853675"/>
            </a:xfrm>
          </p:grpSpPr>
          <p:sp>
            <p:nvSpPr>
              <p:cNvPr id="68" name="Isosceles Triangle 67"/>
              <p:cNvSpPr/>
              <p:nvPr/>
            </p:nvSpPr>
            <p:spPr bwMode="auto">
              <a:xfrm rot="5400000">
                <a:off x="3576707" y="5700080"/>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69" name="Isosceles Triangle 68"/>
              <p:cNvSpPr/>
              <p:nvPr/>
            </p:nvSpPr>
            <p:spPr bwMode="auto">
              <a:xfrm rot="5400000">
                <a:off x="3529509" y="5700080"/>
                <a:ext cx="853675" cy="248045"/>
              </a:xfrm>
              <a:prstGeom prst="triangle">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sp>
          <p:nvSpPr>
            <p:cNvPr id="70" name="Isosceles Triangle 69"/>
            <p:cNvSpPr/>
            <p:nvPr/>
          </p:nvSpPr>
          <p:spPr bwMode="auto">
            <a:xfrm rot="5400000">
              <a:off x="6011750" y="3295508"/>
              <a:ext cx="627670" cy="182377"/>
            </a:xfrm>
            <a:prstGeom prst="triangle">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71" name="Freeform 389"/>
            <p:cNvSpPr>
              <a:spLocks noEditPoints="1"/>
            </p:cNvSpPr>
            <p:nvPr/>
          </p:nvSpPr>
          <p:spPr bwMode="auto">
            <a:xfrm>
              <a:off x="6757725" y="331215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72259"/>
              <a:endParaRPr lang="en-US" sz="1250">
                <a:solidFill>
                  <a:prstClr val="white"/>
                </a:solidFill>
                <a:latin typeface="Segoe UI"/>
                <a:ea typeface="MS PGothic" panose="020B0600070205080204" pitchFamily="34" charset="-128"/>
              </a:endParaRPr>
            </a:p>
          </p:txBody>
        </p:sp>
        <p:sp>
          <p:nvSpPr>
            <p:cNvPr id="72" name="Rectangle 71"/>
            <p:cNvSpPr/>
            <p:nvPr/>
          </p:nvSpPr>
          <p:spPr>
            <a:xfrm>
              <a:off x="354704" y="5333539"/>
              <a:ext cx="548484" cy="273152"/>
            </a:xfrm>
            <a:prstGeom prst="rect">
              <a:avLst/>
            </a:prstGeom>
          </p:spPr>
          <p:txBody>
            <a:bodyPr wrap="none">
              <a:spAutoFit/>
            </a:bodyPr>
            <a:lstStyle/>
            <a:p>
              <a:pPr algn="ctr" defTabSz="533044">
                <a:spcBef>
                  <a:spcPct val="0"/>
                </a:spcBef>
                <a:spcAft>
                  <a:spcPct val="35000"/>
                </a:spcAft>
              </a:pPr>
              <a:r>
                <a:rPr lang="en-US" sz="117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DATA</a:t>
              </a:r>
            </a:p>
          </p:txBody>
        </p:sp>
        <p:grpSp>
          <p:nvGrpSpPr>
            <p:cNvPr id="73" name="Group 72"/>
            <p:cNvGrpSpPr/>
            <p:nvPr/>
          </p:nvGrpSpPr>
          <p:grpSpPr>
            <a:xfrm>
              <a:off x="295971" y="2342958"/>
              <a:ext cx="1140490" cy="2804201"/>
              <a:chOff x="276231" y="2132701"/>
              <a:chExt cx="1551146" cy="3813908"/>
            </a:xfrm>
          </p:grpSpPr>
          <p:cxnSp>
            <p:nvCxnSpPr>
              <p:cNvPr id="74" name="Straight Connector 73"/>
              <p:cNvCxnSpPr/>
              <p:nvPr/>
            </p:nvCxnSpPr>
            <p:spPr>
              <a:xfrm>
                <a:off x="1399592" y="2407298"/>
                <a:ext cx="7864" cy="2729556"/>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184988" y="2407298"/>
                <a:ext cx="214604" cy="1"/>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1184988" y="3768264"/>
                <a:ext cx="570278" cy="1"/>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1184988" y="5136854"/>
                <a:ext cx="214604" cy="1"/>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78" name="Freeform 34"/>
              <p:cNvSpPr>
                <a:spLocks noEditPoints="1"/>
              </p:cNvSpPr>
              <p:nvPr/>
            </p:nvSpPr>
            <p:spPr bwMode="auto">
              <a:xfrm>
                <a:off x="485527" y="2132701"/>
                <a:ext cx="613677" cy="485488"/>
              </a:xfrm>
              <a:custGeom>
                <a:avLst/>
                <a:gdLst>
                  <a:gd name="T0" fmla="*/ 234 w 1464"/>
                  <a:gd name="T1" fmla="*/ 815 h 1158"/>
                  <a:gd name="T2" fmla="*/ 206 w 1464"/>
                  <a:gd name="T3" fmla="*/ 1158 h 1158"/>
                  <a:gd name="T4" fmla="*/ 33 w 1464"/>
                  <a:gd name="T5" fmla="*/ 1131 h 1158"/>
                  <a:gd name="T6" fmla="*/ 89 w 1464"/>
                  <a:gd name="T7" fmla="*/ 876 h 1158"/>
                  <a:gd name="T8" fmla="*/ 183 w 1464"/>
                  <a:gd name="T9" fmla="*/ 876 h 1158"/>
                  <a:gd name="T10" fmla="*/ 323 w 1464"/>
                  <a:gd name="T11" fmla="*/ 1158 h 1158"/>
                  <a:gd name="T12" fmla="*/ 495 w 1464"/>
                  <a:gd name="T13" fmla="*/ 1131 h 1158"/>
                  <a:gd name="T14" fmla="*/ 295 w 1464"/>
                  <a:gd name="T15" fmla="*/ 748 h 1158"/>
                  <a:gd name="T16" fmla="*/ 295 w 1464"/>
                  <a:gd name="T17" fmla="*/ 1131 h 1158"/>
                  <a:gd name="T18" fmla="*/ 584 w 1464"/>
                  <a:gd name="T19" fmla="*/ 1158 h 1158"/>
                  <a:gd name="T20" fmla="*/ 757 w 1464"/>
                  <a:gd name="T21" fmla="*/ 1131 h 1158"/>
                  <a:gd name="T22" fmla="*/ 557 w 1464"/>
                  <a:gd name="T23" fmla="*/ 493 h 1158"/>
                  <a:gd name="T24" fmla="*/ 557 w 1464"/>
                  <a:gd name="T25" fmla="*/ 1131 h 1158"/>
                  <a:gd name="T26" fmla="*/ 863 w 1464"/>
                  <a:gd name="T27" fmla="*/ 676 h 1158"/>
                  <a:gd name="T28" fmla="*/ 813 w 1464"/>
                  <a:gd name="T29" fmla="*/ 1131 h 1158"/>
                  <a:gd name="T30" fmla="*/ 991 w 1464"/>
                  <a:gd name="T31" fmla="*/ 1158 h 1158"/>
                  <a:gd name="T32" fmla="*/ 1013 w 1464"/>
                  <a:gd name="T33" fmla="*/ 610 h 1158"/>
                  <a:gd name="T34" fmla="*/ 902 w 1464"/>
                  <a:gd name="T35" fmla="*/ 687 h 1158"/>
                  <a:gd name="T36" fmla="*/ 1074 w 1464"/>
                  <a:gd name="T37" fmla="*/ 1131 h 1158"/>
                  <a:gd name="T38" fmla="*/ 1247 w 1464"/>
                  <a:gd name="T39" fmla="*/ 1158 h 1158"/>
                  <a:gd name="T40" fmla="*/ 1275 w 1464"/>
                  <a:gd name="T41" fmla="*/ 366 h 1158"/>
                  <a:gd name="T42" fmla="*/ 1074 w 1464"/>
                  <a:gd name="T43" fmla="*/ 549 h 1158"/>
                  <a:gd name="T44" fmla="*/ 1442 w 1464"/>
                  <a:gd name="T45" fmla="*/ 0 h 1158"/>
                  <a:gd name="T46" fmla="*/ 1024 w 1464"/>
                  <a:gd name="T47" fmla="*/ 33 h 1158"/>
                  <a:gd name="T48" fmla="*/ 1130 w 1464"/>
                  <a:gd name="T49" fmla="*/ 166 h 1158"/>
                  <a:gd name="T50" fmla="*/ 935 w 1464"/>
                  <a:gd name="T51" fmla="*/ 410 h 1158"/>
                  <a:gd name="T52" fmla="*/ 896 w 1464"/>
                  <a:gd name="T53" fmla="*/ 416 h 1158"/>
                  <a:gd name="T54" fmla="*/ 540 w 1464"/>
                  <a:gd name="T55" fmla="*/ 94 h 1158"/>
                  <a:gd name="T56" fmla="*/ 11 w 1464"/>
                  <a:gd name="T57" fmla="*/ 704 h 1158"/>
                  <a:gd name="T58" fmla="*/ 117 w 1464"/>
                  <a:gd name="T59" fmla="*/ 848 h 1158"/>
                  <a:gd name="T60" fmla="*/ 156 w 1464"/>
                  <a:gd name="T61" fmla="*/ 848 h 1158"/>
                  <a:gd name="T62" fmla="*/ 534 w 1464"/>
                  <a:gd name="T63" fmla="*/ 443 h 1158"/>
                  <a:gd name="T64" fmla="*/ 885 w 1464"/>
                  <a:gd name="T65" fmla="*/ 649 h 1158"/>
                  <a:gd name="T66" fmla="*/ 930 w 1464"/>
                  <a:gd name="T67" fmla="*/ 643 h 1158"/>
                  <a:gd name="T68" fmla="*/ 1269 w 1464"/>
                  <a:gd name="T69" fmla="*/ 321 h 1158"/>
                  <a:gd name="T70" fmla="*/ 1420 w 1464"/>
                  <a:gd name="T71" fmla="*/ 460 h 1158"/>
                  <a:gd name="T72" fmla="*/ 1442 w 1464"/>
                  <a:gd name="T73" fmla="*/ 449 h 1158"/>
                  <a:gd name="T74" fmla="*/ 1442 w 1464"/>
                  <a:gd name="T75" fmla="*/ 0 h 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4" h="1158">
                    <a:moveTo>
                      <a:pt x="183" y="876"/>
                    </a:moveTo>
                    <a:cubicBezTo>
                      <a:pt x="234" y="815"/>
                      <a:pt x="234" y="815"/>
                      <a:pt x="234" y="815"/>
                    </a:cubicBezTo>
                    <a:cubicBezTo>
                      <a:pt x="234" y="1131"/>
                      <a:pt x="234" y="1131"/>
                      <a:pt x="234" y="1131"/>
                    </a:cubicBezTo>
                    <a:cubicBezTo>
                      <a:pt x="234" y="1147"/>
                      <a:pt x="222" y="1158"/>
                      <a:pt x="206" y="1158"/>
                    </a:cubicBezTo>
                    <a:cubicBezTo>
                      <a:pt x="61" y="1158"/>
                      <a:pt x="61" y="1158"/>
                      <a:pt x="61" y="1158"/>
                    </a:cubicBezTo>
                    <a:cubicBezTo>
                      <a:pt x="50" y="1158"/>
                      <a:pt x="33" y="1147"/>
                      <a:pt x="33" y="1131"/>
                    </a:cubicBezTo>
                    <a:cubicBezTo>
                      <a:pt x="33" y="820"/>
                      <a:pt x="33" y="820"/>
                      <a:pt x="33" y="820"/>
                    </a:cubicBezTo>
                    <a:cubicBezTo>
                      <a:pt x="89" y="876"/>
                      <a:pt x="89" y="876"/>
                      <a:pt x="89" y="876"/>
                    </a:cubicBezTo>
                    <a:cubicBezTo>
                      <a:pt x="100" y="887"/>
                      <a:pt x="117" y="898"/>
                      <a:pt x="133" y="898"/>
                    </a:cubicBezTo>
                    <a:cubicBezTo>
                      <a:pt x="150" y="898"/>
                      <a:pt x="172" y="887"/>
                      <a:pt x="183" y="876"/>
                    </a:cubicBezTo>
                    <a:close/>
                    <a:moveTo>
                      <a:pt x="295" y="1131"/>
                    </a:moveTo>
                    <a:cubicBezTo>
                      <a:pt x="295" y="1147"/>
                      <a:pt x="306" y="1158"/>
                      <a:pt x="323" y="1158"/>
                    </a:cubicBezTo>
                    <a:cubicBezTo>
                      <a:pt x="467" y="1158"/>
                      <a:pt x="467" y="1158"/>
                      <a:pt x="467" y="1158"/>
                    </a:cubicBezTo>
                    <a:cubicBezTo>
                      <a:pt x="484" y="1158"/>
                      <a:pt x="495" y="1147"/>
                      <a:pt x="495" y="1131"/>
                    </a:cubicBezTo>
                    <a:cubicBezTo>
                      <a:pt x="495" y="527"/>
                      <a:pt x="495" y="527"/>
                      <a:pt x="495" y="527"/>
                    </a:cubicBezTo>
                    <a:cubicBezTo>
                      <a:pt x="295" y="748"/>
                      <a:pt x="295" y="748"/>
                      <a:pt x="295" y="748"/>
                    </a:cubicBezTo>
                    <a:cubicBezTo>
                      <a:pt x="295" y="1131"/>
                      <a:pt x="295" y="1131"/>
                      <a:pt x="295" y="1131"/>
                    </a:cubicBezTo>
                    <a:cubicBezTo>
                      <a:pt x="295" y="1131"/>
                      <a:pt x="295" y="1131"/>
                      <a:pt x="295" y="1131"/>
                    </a:cubicBezTo>
                    <a:close/>
                    <a:moveTo>
                      <a:pt x="557" y="1131"/>
                    </a:moveTo>
                    <a:cubicBezTo>
                      <a:pt x="557" y="1147"/>
                      <a:pt x="568" y="1158"/>
                      <a:pt x="584" y="1158"/>
                    </a:cubicBezTo>
                    <a:cubicBezTo>
                      <a:pt x="729" y="1158"/>
                      <a:pt x="729" y="1158"/>
                      <a:pt x="729" y="1158"/>
                    </a:cubicBezTo>
                    <a:cubicBezTo>
                      <a:pt x="746" y="1158"/>
                      <a:pt x="757" y="1147"/>
                      <a:pt x="757" y="1131"/>
                    </a:cubicBezTo>
                    <a:cubicBezTo>
                      <a:pt x="757" y="615"/>
                      <a:pt x="757" y="615"/>
                      <a:pt x="757" y="615"/>
                    </a:cubicBezTo>
                    <a:cubicBezTo>
                      <a:pt x="557" y="493"/>
                      <a:pt x="557" y="493"/>
                      <a:pt x="557" y="493"/>
                    </a:cubicBezTo>
                    <a:cubicBezTo>
                      <a:pt x="557" y="1131"/>
                      <a:pt x="557" y="1131"/>
                      <a:pt x="557" y="1131"/>
                    </a:cubicBezTo>
                    <a:cubicBezTo>
                      <a:pt x="557" y="1131"/>
                      <a:pt x="557" y="1131"/>
                      <a:pt x="557" y="1131"/>
                    </a:cubicBezTo>
                    <a:close/>
                    <a:moveTo>
                      <a:pt x="902" y="687"/>
                    </a:moveTo>
                    <a:cubicBezTo>
                      <a:pt x="891" y="687"/>
                      <a:pt x="874" y="687"/>
                      <a:pt x="863" y="676"/>
                    </a:cubicBezTo>
                    <a:cubicBezTo>
                      <a:pt x="813" y="649"/>
                      <a:pt x="813" y="649"/>
                      <a:pt x="813" y="649"/>
                    </a:cubicBezTo>
                    <a:cubicBezTo>
                      <a:pt x="813" y="1131"/>
                      <a:pt x="813" y="1131"/>
                      <a:pt x="813" y="1131"/>
                    </a:cubicBezTo>
                    <a:cubicBezTo>
                      <a:pt x="813" y="1147"/>
                      <a:pt x="829" y="1158"/>
                      <a:pt x="841" y="1158"/>
                    </a:cubicBezTo>
                    <a:cubicBezTo>
                      <a:pt x="991" y="1158"/>
                      <a:pt x="991" y="1158"/>
                      <a:pt x="991" y="1158"/>
                    </a:cubicBezTo>
                    <a:cubicBezTo>
                      <a:pt x="1002" y="1158"/>
                      <a:pt x="1013" y="1147"/>
                      <a:pt x="1013" y="1131"/>
                    </a:cubicBezTo>
                    <a:cubicBezTo>
                      <a:pt x="1013" y="610"/>
                      <a:pt x="1013" y="610"/>
                      <a:pt x="1013" y="610"/>
                    </a:cubicBezTo>
                    <a:cubicBezTo>
                      <a:pt x="958" y="671"/>
                      <a:pt x="958" y="671"/>
                      <a:pt x="958" y="671"/>
                    </a:cubicBezTo>
                    <a:cubicBezTo>
                      <a:pt x="941" y="682"/>
                      <a:pt x="924" y="687"/>
                      <a:pt x="902" y="687"/>
                    </a:cubicBezTo>
                    <a:close/>
                    <a:moveTo>
                      <a:pt x="1074" y="549"/>
                    </a:moveTo>
                    <a:cubicBezTo>
                      <a:pt x="1074" y="1131"/>
                      <a:pt x="1074" y="1131"/>
                      <a:pt x="1074" y="1131"/>
                    </a:cubicBezTo>
                    <a:cubicBezTo>
                      <a:pt x="1074" y="1147"/>
                      <a:pt x="1086" y="1158"/>
                      <a:pt x="1102" y="1158"/>
                    </a:cubicBezTo>
                    <a:cubicBezTo>
                      <a:pt x="1247" y="1158"/>
                      <a:pt x="1247" y="1158"/>
                      <a:pt x="1247" y="1158"/>
                    </a:cubicBezTo>
                    <a:cubicBezTo>
                      <a:pt x="1264" y="1158"/>
                      <a:pt x="1275" y="1147"/>
                      <a:pt x="1275" y="1131"/>
                    </a:cubicBezTo>
                    <a:cubicBezTo>
                      <a:pt x="1275" y="366"/>
                      <a:pt x="1275" y="366"/>
                      <a:pt x="1275" y="366"/>
                    </a:cubicBezTo>
                    <a:cubicBezTo>
                      <a:pt x="1269" y="360"/>
                      <a:pt x="1269" y="360"/>
                      <a:pt x="1269" y="360"/>
                    </a:cubicBezTo>
                    <a:cubicBezTo>
                      <a:pt x="1074" y="549"/>
                      <a:pt x="1074" y="549"/>
                      <a:pt x="1074" y="549"/>
                    </a:cubicBezTo>
                    <a:cubicBezTo>
                      <a:pt x="1074" y="549"/>
                      <a:pt x="1074" y="549"/>
                      <a:pt x="1074" y="549"/>
                    </a:cubicBezTo>
                    <a:close/>
                    <a:moveTo>
                      <a:pt x="1442" y="0"/>
                    </a:moveTo>
                    <a:cubicBezTo>
                      <a:pt x="1442" y="0"/>
                      <a:pt x="1442" y="0"/>
                      <a:pt x="1442" y="0"/>
                    </a:cubicBezTo>
                    <a:cubicBezTo>
                      <a:pt x="1024" y="33"/>
                      <a:pt x="1024" y="33"/>
                      <a:pt x="1024" y="33"/>
                    </a:cubicBezTo>
                    <a:cubicBezTo>
                      <a:pt x="1008" y="33"/>
                      <a:pt x="1002" y="44"/>
                      <a:pt x="1013" y="50"/>
                    </a:cubicBezTo>
                    <a:cubicBezTo>
                      <a:pt x="1130" y="166"/>
                      <a:pt x="1130" y="166"/>
                      <a:pt x="1130" y="166"/>
                    </a:cubicBezTo>
                    <a:cubicBezTo>
                      <a:pt x="1141" y="177"/>
                      <a:pt x="1141" y="194"/>
                      <a:pt x="1130" y="205"/>
                    </a:cubicBezTo>
                    <a:cubicBezTo>
                      <a:pt x="935" y="410"/>
                      <a:pt x="935" y="410"/>
                      <a:pt x="935" y="410"/>
                    </a:cubicBezTo>
                    <a:cubicBezTo>
                      <a:pt x="930" y="416"/>
                      <a:pt x="924" y="421"/>
                      <a:pt x="919" y="421"/>
                    </a:cubicBezTo>
                    <a:cubicBezTo>
                      <a:pt x="907" y="421"/>
                      <a:pt x="902" y="416"/>
                      <a:pt x="896" y="416"/>
                    </a:cubicBezTo>
                    <a:cubicBezTo>
                      <a:pt x="557" y="100"/>
                      <a:pt x="557" y="100"/>
                      <a:pt x="557" y="100"/>
                    </a:cubicBezTo>
                    <a:cubicBezTo>
                      <a:pt x="551" y="94"/>
                      <a:pt x="545" y="94"/>
                      <a:pt x="540" y="94"/>
                    </a:cubicBezTo>
                    <a:cubicBezTo>
                      <a:pt x="529" y="94"/>
                      <a:pt x="523" y="94"/>
                      <a:pt x="518" y="100"/>
                    </a:cubicBezTo>
                    <a:cubicBezTo>
                      <a:pt x="11" y="704"/>
                      <a:pt x="11" y="704"/>
                      <a:pt x="11" y="704"/>
                    </a:cubicBezTo>
                    <a:cubicBezTo>
                      <a:pt x="0" y="715"/>
                      <a:pt x="0" y="737"/>
                      <a:pt x="11" y="748"/>
                    </a:cubicBezTo>
                    <a:cubicBezTo>
                      <a:pt x="117" y="848"/>
                      <a:pt x="117" y="848"/>
                      <a:pt x="117" y="848"/>
                    </a:cubicBezTo>
                    <a:cubicBezTo>
                      <a:pt x="122" y="854"/>
                      <a:pt x="128" y="859"/>
                      <a:pt x="133" y="859"/>
                    </a:cubicBezTo>
                    <a:cubicBezTo>
                      <a:pt x="139" y="859"/>
                      <a:pt x="150" y="854"/>
                      <a:pt x="156" y="848"/>
                    </a:cubicBezTo>
                    <a:cubicBezTo>
                      <a:pt x="506" y="454"/>
                      <a:pt x="506" y="454"/>
                      <a:pt x="506" y="454"/>
                    </a:cubicBezTo>
                    <a:cubicBezTo>
                      <a:pt x="512" y="443"/>
                      <a:pt x="523" y="443"/>
                      <a:pt x="534" y="443"/>
                    </a:cubicBezTo>
                    <a:cubicBezTo>
                      <a:pt x="540" y="443"/>
                      <a:pt x="545" y="443"/>
                      <a:pt x="551" y="443"/>
                    </a:cubicBezTo>
                    <a:cubicBezTo>
                      <a:pt x="885" y="649"/>
                      <a:pt x="885" y="649"/>
                      <a:pt x="885" y="649"/>
                    </a:cubicBezTo>
                    <a:cubicBezTo>
                      <a:pt x="891" y="649"/>
                      <a:pt x="896" y="649"/>
                      <a:pt x="902" y="649"/>
                    </a:cubicBezTo>
                    <a:cubicBezTo>
                      <a:pt x="913" y="649"/>
                      <a:pt x="924" y="649"/>
                      <a:pt x="930" y="643"/>
                    </a:cubicBezTo>
                    <a:cubicBezTo>
                      <a:pt x="1253" y="327"/>
                      <a:pt x="1253" y="327"/>
                      <a:pt x="1253" y="327"/>
                    </a:cubicBezTo>
                    <a:cubicBezTo>
                      <a:pt x="1258" y="321"/>
                      <a:pt x="1264" y="321"/>
                      <a:pt x="1269" y="321"/>
                    </a:cubicBezTo>
                    <a:cubicBezTo>
                      <a:pt x="1281" y="321"/>
                      <a:pt x="1286" y="321"/>
                      <a:pt x="1292" y="327"/>
                    </a:cubicBezTo>
                    <a:cubicBezTo>
                      <a:pt x="1420" y="460"/>
                      <a:pt x="1420" y="460"/>
                      <a:pt x="1420" y="460"/>
                    </a:cubicBezTo>
                    <a:cubicBezTo>
                      <a:pt x="1425" y="460"/>
                      <a:pt x="1431" y="466"/>
                      <a:pt x="1431" y="466"/>
                    </a:cubicBezTo>
                    <a:cubicBezTo>
                      <a:pt x="1436" y="466"/>
                      <a:pt x="1442" y="460"/>
                      <a:pt x="1442" y="449"/>
                    </a:cubicBezTo>
                    <a:cubicBezTo>
                      <a:pt x="1464" y="28"/>
                      <a:pt x="1464" y="28"/>
                      <a:pt x="1464" y="28"/>
                    </a:cubicBezTo>
                    <a:cubicBezTo>
                      <a:pt x="1464" y="11"/>
                      <a:pt x="1453" y="0"/>
                      <a:pt x="1442" y="0"/>
                    </a:cubicBezTo>
                    <a:close/>
                  </a:path>
                </a:pathLst>
              </a:custGeom>
              <a:solidFill>
                <a:schemeClr val="accent1"/>
              </a:solidFill>
              <a:ln>
                <a:noFill/>
              </a:ln>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sp>
            <p:nvSpPr>
              <p:cNvPr id="79" name="TextBox 78"/>
              <p:cNvSpPr txBox="1"/>
              <p:nvPr/>
            </p:nvSpPr>
            <p:spPr>
              <a:xfrm>
                <a:off x="290952" y="2519818"/>
                <a:ext cx="1239880" cy="613733"/>
              </a:xfrm>
              <a:prstGeom prst="rect">
                <a:avLst/>
              </a:prstGeom>
              <a:noFill/>
            </p:spPr>
            <p:txBody>
              <a:bodyPr wrap="square" lIns="134444" tIns="107556" rIns="134444" bIns="107556" rtlCol="0">
                <a:spAutoFit/>
              </a:bodyPr>
              <a:lstStyle/>
              <a:p>
                <a:pPr defTabSz="685640">
                  <a:lnSpc>
                    <a:spcPct val="90000"/>
                  </a:lnSpc>
                  <a:spcBef>
                    <a:spcPct val="0"/>
                  </a:spcBef>
                  <a:spcAft>
                    <a:spcPts val="441"/>
                  </a:spcAft>
                </a:pP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Business </a:t>
                </a:r>
                <a:b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b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apps</a:t>
                </a:r>
              </a:p>
            </p:txBody>
          </p:sp>
          <p:sp>
            <p:nvSpPr>
              <p:cNvPr id="80" name="TextBox 79"/>
              <p:cNvSpPr txBox="1"/>
              <p:nvPr/>
            </p:nvSpPr>
            <p:spPr>
              <a:xfrm>
                <a:off x="286638" y="4033285"/>
                <a:ext cx="1239880" cy="613733"/>
              </a:xfrm>
              <a:prstGeom prst="rect">
                <a:avLst/>
              </a:prstGeom>
              <a:noFill/>
            </p:spPr>
            <p:txBody>
              <a:bodyPr wrap="square" lIns="134444" tIns="107556" rIns="134444" bIns="107556" rtlCol="0">
                <a:spAutoFit/>
              </a:bodyPr>
              <a:lstStyle/>
              <a:p>
                <a:pPr defTabSz="685640">
                  <a:lnSpc>
                    <a:spcPct val="90000"/>
                  </a:lnSpc>
                  <a:spcBef>
                    <a:spcPct val="0"/>
                  </a:spcBef>
                  <a:spcAft>
                    <a:spcPts val="441"/>
                  </a:spcAft>
                </a:pP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Custom </a:t>
                </a:r>
                <a:b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b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apps</a:t>
                </a:r>
              </a:p>
            </p:txBody>
          </p:sp>
          <p:sp>
            <p:nvSpPr>
              <p:cNvPr id="81" name="Freeform 53"/>
              <p:cNvSpPr>
                <a:spLocks noEditPoints="1"/>
              </p:cNvSpPr>
              <p:nvPr/>
            </p:nvSpPr>
            <p:spPr bwMode="auto">
              <a:xfrm>
                <a:off x="566387" y="3483627"/>
                <a:ext cx="451956" cy="645040"/>
              </a:xfrm>
              <a:custGeom>
                <a:avLst/>
                <a:gdLst>
                  <a:gd name="T0" fmla="*/ 1011 w 1280"/>
                  <a:gd name="T1" fmla="*/ 1048 h 1827"/>
                  <a:gd name="T2" fmla="*/ 958 w 1280"/>
                  <a:gd name="T3" fmla="*/ 1013 h 1827"/>
                  <a:gd name="T4" fmla="*/ 847 w 1280"/>
                  <a:gd name="T5" fmla="*/ 961 h 1827"/>
                  <a:gd name="T6" fmla="*/ 814 w 1280"/>
                  <a:gd name="T7" fmla="*/ 965 h 1827"/>
                  <a:gd name="T8" fmla="*/ 710 w 1280"/>
                  <a:gd name="T9" fmla="*/ 572 h 1827"/>
                  <a:gd name="T10" fmla="*/ 601 w 1280"/>
                  <a:gd name="T11" fmla="*/ 594 h 1827"/>
                  <a:gd name="T12" fmla="*/ 705 w 1280"/>
                  <a:gd name="T13" fmla="*/ 1159 h 1827"/>
                  <a:gd name="T14" fmla="*/ 663 w 1280"/>
                  <a:gd name="T15" fmla="*/ 1238 h 1827"/>
                  <a:gd name="T16" fmla="*/ 504 w 1280"/>
                  <a:gd name="T17" fmla="*/ 1112 h 1827"/>
                  <a:gd name="T18" fmla="*/ 348 w 1280"/>
                  <a:gd name="T19" fmla="*/ 1032 h 1827"/>
                  <a:gd name="T20" fmla="*/ 378 w 1280"/>
                  <a:gd name="T21" fmla="*/ 1138 h 1827"/>
                  <a:gd name="T22" fmla="*/ 416 w 1280"/>
                  <a:gd name="T23" fmla="*/ 1245 h 1827"/>
                  <a:gd name="T24" fmla="*/ 492 w 1280"/>
                  <a:gd name="T25" fmla="*/ 1368 h 1827"/>
                  <a:gd name="T26" fmla="*/ 729 w 1280"/>
                  <a:gd name="T27" fmla="*/ 1659 h 1827"/>
                  <a:gd name="T28" fmla="*/ 805 w 1280"/>
                  <a:gd name="T29" fmla="*/ 1827 h 1827"/>
                  <a:gd name="T30" fmla="*/ 1238 w 1280"/>
                  <a:gd name="T31" fmla="*/ 1652 h 1827"/>
                  <a:gd name="T32" fmla="*/ 1257 w 1280"/>
                  <a:gd name="T33" fmla="*/ 1576 h 1827"/>
                  <a:gd name="T34" fmla="*/ 1273 w 1280"/>
                  <a:gd name="T35" fmla="*/ 1354 h 1827"/>
                  <a:gd name="T36" fmla="*/ 1198 w 1280"/>
                  <a:gd name="T37" fmla="*/ 1207 h 1827"/>
                  <a:gd name="T38" fmla="*/ 1131 w 1280"/>
                  <a:gd name="T39" fmla="*/ 1112 h 1827"/>
                  <a:gd name="T40" fmla="*/ 826 w 1280"/>
                  <a:gd name="T41" fmla="*/ 381 h 1827"/>
                  <a:gd name="T42" fmla="*/ 442 w 1280"/>
                  <a:gd name="T43" fmla="*/ 0 h 1827"/>
                  <a:gd name="T44" fmla="*/ 826 w 1280"/>
                  <a:gd name="T45" fmla="*/ 381 h 1827"/>
                  <a:gd name="T46" fmla="*/ 386 w 1280"/>
                  <a:gd name="T47" fmla="*/ 381 h 1827"/>
                  <a:gd name="T48" fmla="*/ 0 w 1280"/>
                  <a:gd name="T49" fmla="*/ 0 h 1827"/>
                  <a:gd name="T50" fmla="*/ 386 w 1280"/>
                  <a:gd name="T51" fmla="*/ 381 h 1827"/>
                  <a:gd name="T52" fmla="*/ 594 w 1280"/>
                  <a:gd name="T53" fmla="*/ 821 h 1827"/>
                  <a:gd name="T54" fmla="*/ 442 w 1280"/>
                  <a:gd name="T55" fmla="*/ 437 h 1827"/>
                  <a:gd name="T56" fmla="*/ 826 w 1280"/>
                  <a:gd name="T57" fmla="*/ 821 h 1827"/>
                  <a:gd name="T58" fmla="*/ 755 w 1280"/>
                  <a:gd name="T59" fmla="*/ 561 h 1827"/>
                  <a:gd name="T60" fmla="*/ 755 w 1280"/>
                  <a:gd name="T61" fmla="*/ 561 h 1827"/>
                  <a:gd name="T62" fmla="*/ 636 w 1280"/>
                  <a:gd name="T63" fmla="*/ 480 h 1827"/>
                  <a:gd name="T64" fmla="*/ 554 w 1280"/>
                  <a:gd name="T65" fmla="*/ 601 h 1827"/>
                  <a:gd name="T66" fmla="*/ 594 w 1280"/>
                  <a:gd name="T67" fmla="*/ 821 h 1827"/>
                  <a:gd name="T68" fmla="*/ 0 w 1280"/>
                  <a:gd name="T69" fmla="*/ 1261 h 1827"/>
                  <a:gd name="T70" fmla="*/ 606 w 1280"/>
                  <a:gd name="T71" fmla="*/ 880 h 1827"/>
                  <a:gd name="T72" fmla="*/ 658 w 1280"/>
                  <a:gd name="T73" fmla="*/ 1157 h 1827"/>
                  <a:gd name="T74" fmla="*/ 658 w 1280"/>
                  <a:gd name="T75" fmla="*/ 1159 h 1827"/>
                  <a:gd name="T76" fmla="*/ 644 w 1280"/>
                  <a:gd name="T77" fmla="*/ 1193 h 1827"/>
                  <a:gd name="T78" fmla="*/ 608 w 1280"/>
                  <a:gd name="T79" fmla="*/ 1178 h 1827"/>
                  <a:gd name="T80" fmla="*/ 563 w 1280"/>
                  <a:gd name="T81" fmla="*/ 1117 h 1827"/>
                  <a:gd name="T82" fmla="*/ 532 w 1280"/>
                  <a:gd name="T83" fmla="*/ 1067 h 1827"/>
                  <a:gd name="T84" fmla="*/ 388 w 1280"/>
                  <a:gd name="T85" fmla="*/ 972 h 1827"/>
                  <a:gd name="T86" fmla="*/ 298 w 1280"/>
                  <a:gd name="T87" fmla="*/ 1105 h 1827"/>
                  <a:gd name="T88" fmla="*/ 336 w 1280"/>
                  <a:gd name="T89" fmla="*/ 1157 h 1827"/>
                  <a:gd name="T90" fmla="*/ 357 w 1280"/>
                  <a:gd name="T91" fmla="*/ 1219 h 1827"/>
                  <a:gd name="T92" fmla="*/ 386 w 1280"/>
                  <a:gd name="T93" fmla="*/ 821 h 1827"/>
                  <a:gd name="T94" fmla="*/ 0 w 1280"/>
                  <a:gd name="T95" fmla="*/ 437 h 1827"/>
                  <a:gd name="T96" fmla="*/ 386 w 1280"/>
                  <a:gd name="T97" fmla="*/ 821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0" h="1827">
                    <a:moveTo>
                      <a:pt x="1013" y="1048"/>
                    </a:moveTo>
                    <a:cubicBezTo>
                      <a:pt x="1011" y="1048"/>
                      <a:pt x="1011" y="1048"/>
                      <a:pt x="1011" y="1048"/>
                    </a:cubicBezTo>
                    <a:cubicBezTo>
                      <a:pt x="977" y="1046"/>
                      <a:pt x="977" y="1046"/>
                      <a:pt x="977" y="1046"/>
                    </a:cubicBezTo>
                    <a:cubicBezTo>
                      <a:pt x="958" y="1013"/>
                      <a:pt x="958" y="1013"/>
                      <a:pt x="958" y="1013"/>
                    </a:cubicBezTo>
                    <a:cubicBezTo>
                      <a:pt x="954" y="1008"/>
                      <a:pt x="951" y="1003"/>
                      <a:pt x="947" y="998"/>
                    </a:cubicBezTo>
                    <a:cubicBezTo>
                      <a:pt x="918" y="975"/>
                      <a:pt x="885" y="961"/>
                      <a:pt x="847" y="961"/>
                    </a:cubicBezTo>
                    <a:cubicBezTo>
                      <a:pt x="814" y="968"/>
                      <a:pt x="814" y="968"/>
                      <a:pt x="814" y="968"/>
                    </a:cubicBezTo>
                    <a:cubicBezTo>
                      <a:pt x="814" y="965"/>
                      <a:pt x="814" y="965"/>
                      <a:pt x="814" y="965"/>
                    </a:cubicBezTo>
                    <a:cubicBezTo>
                      <a:pt x="814" y="963"/>
                      <a:pt x="814" y="963"/>
                      <a:pt x="814" y="963"/>
                    </a:cubicBezTo>
                    <a:cubicBezTo>
                      <a:pt x="710" y="572"/>
                      <a:pt x="710" y="572"/>
                      <a:pt x="710" y="572"/>
                    </a:cubicBezTo>
                    <a:cubicBezTo>
                      <a:pt x="696" y="523"/>
                      <a:pt x="672" y="523"/>
                      <a:pt x="644" y="527"/>
                    </a:cubicBezTo>
                    <a:cubicBezTo>
                      <a:pt x="644" y="527"/>
                      <a:pt x="589" y="535"/>
                      <a:pt x="601" y="594"/>
                    </a:cubicBezTo>
                    <a:cubicBezTo>
                      <a:pt x="703" y="1140"/>
                      <a:pt x="703" y="1140"/>
                      <a:pt x="703" y="1140"/>
                    </a:cubicBezTo>
                    <a:cubicBezTo>
                      <a:pt x="703" y="1148"/>
                      <a:pt x="705" y="1152"/>
                      <a:pt x="705" y="1159"/>
                    </a:cubicBezTo>
                    <a:cubicBezTo>
                      <a:pt x="705" y="1183"/>
                      <a:pt x="696" y="1207"/>
                      <a:pt x="679" y="1226"/>
                    </a:cubicBezTo>
                    <a:cubicBezTo>
                      <a:pt x="674" y="1233"/>
                      <a:pt x="667" y="1238"/>
                      <a:pt x="663" y="1238"/>
                    </a:cubicBezTo>
                    <a:cubicBezTo>
                      <a:pt x="632" y="1242"/>
                      <a:pt x="603" y="1235"/>
                      <a:pt x="577" y="1216"/>
                    </a:cubicBezTo>
                    <a:cubicBezTo>
                      <a:pt x="547" y="1193"/>
                      <a:pt x="525" y="1143"/>
                      <a:pt x="504" y="1112"/>
                    </a:cubicBezTo>
                    <a:cubicBezTo>
                      <a:pt x="492" y="1093"/>
                      <a:pt x="483" y="1072"/>
                      <a:pt x="468" y="1055"/>
                    </a:cubicBezTo>
                    <a:cubicBezTo>
                      <a:pt x="440" y="1027"/>
                      <a:pt x="383" y="1003"/>
                      <a:pt x="348" y="1032"/>
                    </a:cubicBezTo>
                    <a:cubicBezTo>
                      <a:pt x="338" y="1041"/>
                      <a:pt x="326" y="1065"/>
                      <a:pt x="336" y="1077"/>
                    </a:cubicBezTo>
                    <a:cubicBezTo>
                      <a:pt x="350" y="1096"/>
                      <a:pt x="369" y="1117"/>
                      <a:pt x="378" y="1138"/>
                    </a:cubicBezTo>
                    <a:cubicBezTo>
                      <a:pt x="388" y="1155"/>
                      <a:pt x="393" y="1174"/>
                      <a:pt x="400" y="1193"/>
                    </a:cubicBezTo>
                    <a:cubicBezTo>
                      <a:pt x="404" y="1204"/>
                      <a:pt x="407" y="1235"/>
                      <a:pt x="416" y="1245"/>
                    </a:cubicBezTo>
                    <a:cubicBezTo>
                      <a:pt x="426" y="1254"/>
                      <a:pt x="435" y="1273"/>
                      <a:pt x="442" y="1285"/>
                    </a:cubicBezTo>
                    <a:cubicBezTo>
                      <a:pt x="459" y="1311"/>
                      <a:pt x="483" y="1339"/>
                      <a:pt x="492" y="1368"/>
                    </a:cubicBezTo>
                    <a:cubicBezTo>
                      <a:pt x="525" y="1415"/>
                      <a:pt x="539" y="1477"/>
                      <a:pt x="575" y="1522"/>
                    </a:cubicBezTo>
                    <a:cubicBezTo>
                      <a:pt x="620" y="1576"/>
                      <a:pt x="663" y="1628"/>
                      <a:pt x="729" y="1659"/>
                    </a:cubicBezTo>
                    <a:cubicBezTo>
                      <a:pt x="752" y="1673"/>
                      <a:pt x="769" y="1692"/>
                      <a:pt x="783" y="1713"/>
                    </a:cubicBezTo>
                    <a:cubicBezTo>
                      <a:pt x="805" y="1827"/>
                      <a:pt x="805" y="1827"/>
                      <a:pt x="805" y="1827"/>
                    </a:cubicBezTo>
                    <a:cubicBezTo>
                      <a:pt x="887" y="1813"/>
                      <a:pt x="1224" y="1756"/>
                      <a:pt x="1259" y="1749"/>
                    </a:cubicBezTo>
                    <a:cubicBezTo>
                      <a:pt x="1238" y="1652"/>
                      <a:pt x="1238" y="1652"/>
                      <a:pt x="1238" y="1652"/>
                    </a:cubicBezTo>
                    <a:cubicBezTo>
                      <a:pt x="1235" y="1649"/>
                      <a:pt x="1235" y="1649"/>
                      <a:pt x="1235" y="1649"/>
                    </a:cubicBezTo>
                    <a:cubicBezTo>
                      <a:pt x="1245" y="1626"/>
                      <a:pt x="1250" y="1600"/>
                      <a:pt x="1257" y="1576"/>
                    </a:cubicBezTo>
                    <a:cubicBezTo>
                      <a:pt x="1262" y="1555"/>
                      <a:pt x="1266" y="1536"/>
                      <a:pt x="1266" y="1514"/>
                    </a:cubicBezTo>
                    <a:cubicBezTo>
                      <a:pt x="1269" y="1462"/>
                      <a:pt x="1271" y="1408"/>
                      <a:pt x="1273" y="1354"/>
                    </a:cubicBezTo>
                    <a:cubicBezTo>
                      <a:pt x="1273" y="1344"/>
                      <a:pt x="1273" y="1335"/>
                      <a:pt x="1276" y="1325"/>
                    </a:cubicBezTo>
                    <a:cubicBezTo>
                      <a:pt x="1280" y="1294"/>
                      <a:pt x="1262" y="1211"/>
                      <a:pt x="1198" y="1207"/>
                    </a:cubicBezTo>
                    <a:cubicBezTo>
                      <a:pt x="1195" y="1207"/>
                      <a:pt x="1195" y="1207"/>
                      <a:pt x="1195" y="1204"/>
                    </a:cubicBezTo>
                    <a:cubicBezTo>
                      <a:pt x="1179" y="1171"/>
                      <a:pt x="1157" y="1140"/>
                      <a:pt x="1131" y="1112"/>
                    </a:cubicBezTo>
                    <a:cubicBezTo>
                      <a:pt x="1101" y="1079"/>
                      <a:pt x="1058" y="1055"/>
                      <a:pt x="1013" y="1048"/>
                    </a:cubicBezTo>
                    <a:close/>
                    <a:moveTo>
                      <a:pt x="826" y="381"/>
                    </a:moveTo>
                    <a:cubicBezTo>
                      <a:pt x="442" y="381"/>
                      <a:pt x="442" y="381"/>
                      <a:pt x="442" y="381"/>
                    </a:cubicBezTo>
                    <a:cubicBezTo>
                      <a:pt x="442" y="0"/>
                      <a:pt x="442" y="0"/>
                      <a:pt x="442" y="0"/>
                    </a:cubicBezTo>
                    <a:cubicBezTo>
                      <a:pt x="826" y="0"/>
                      <a:pt x="826" y="0"/>
                      <a:pt x="826" y="0"/>
                    </a:cubicBezTo>
                    <a:cubicBezTo>
                      <a:pt x="826" y="381"/>
                      <a:pt x="826" y="381"/>
                      <a:pt x="826" y="381"/>
                    </a:cubicBezTo>
                    <a:cubicBezTo>
                      <a:pt x="826" y="381"/>
                      <a:pt x="826" y="381"/>
                      <a:pt x="826" y="381"/>
                    </a:cubicBezTo>
                    <a:close/>
                    <a:moveTo>
                      <a:pt x="386" y="381"/>
                    </a:moveTo>
                    <a:cubicBezTo>
                      <a:pt x="0" y="381"/>
                      <a:pt x="0" y="381"/>
                      <a:pt x="0" y="381"/>
                    </a:cubicBezTo>
                    <a:cubicBezTo>
                      <a:pt x="0" y="0"/>
                      <a:pt x="0" y="0"/>
                      <a:pt x="0" y="0"/>
                    </a:cubicBezTo>
                    <a:cubicBezTo>
                      <a:pt x="386" y="0"/>
                      <a:pt x="386" y="0"/>
                      <a:pt x="386" y="0"/>
                    </a:cubicBezTo>
                    <a:cubicBezTo>
                      <a:pt x="386" y="381"/>
                      <a:pt x="386" y="381"/>
                      <a:pt x="386" y="381"/>
                    </a:cubicBezTo>
                    <a:cubicBezTo>
                      <a:pt x="386" y="381"/>
                      <a:pt x="386" y="381"/>
                      <a:pt x="386" y="381"/>
                    </a:cubicBezTo>
                    <a:close/>
                    <a:moveTo>
                      <a:pt x="594" y="821"/>
                    </a:moveTo>
                    <a:cubicBezTo>
                      <a:pt x="442" y="821"/>
                      <a:pt x="442" y="821"/>
                      <a:pt x="442" y="821"/>
                    </a:cubicBezTo>
                    <a:cubicBezTo>
                      <a:pt x="442" y="437"/>
                      <a:pt x="442" y="437"/>
                      <a:pt x="442" y="437"/>
                    </a:cubicBezTo>
                    <a:cubicBezTo>
                      <a:pt x="826" y="437"/>
                      <a:pt x="826" y="437"/>
                      <a:pt x="826" y="437"/>
                    </a:cubicBezTo>
                    <a:cubicBezTo>
                      <a:pt x="826" y="821"/>
                      <a:pt x="826" y="821"/>
                      <a:pt x="826" y="821"/>
                    </a:cubicBezTo>
                    <a:cubicBezTo>
                      <a:pt x="826" y="821"/>
                      <a:pt x="826" y="821"/>
                      <a:pt x="826" y="821"/>
                    </a:cubicBezTo>
                    <a:cubicBezTo>
                      <a:pt x="755" y="561"/>
                      <a:pt x="755" y="561"/>
                      <a:pt x="755" y="561"/>
                    </a:cubicBezTo>
                    <a:cubicBezTo>
                      <a:pt x="755" y="561"/>
                      <a:pt x="755" y="561"/>
                      <a:pt x="755" y="561"/>
                    </a:cubicBezTo>
                    <a:cubicBezTo>
                      <a:pt x="755" y="561"/>
                      <a:pt x="755" y="561"/>
                      <a:pt x="755" y="561"/>
                    </a:cubicBezTo>
                    <a:cubicBezTo>
                      <a:pt x="736" y="492"/>
                      <a:pt x="693" y="478"/>
                      <a:pt x="663" y="478"/>
                    </a:cubicBezTo>
                    <a:cubicBezTo>
                      <a:pt x="653" y="478"/>
                      <a:pt x="644" y="478"/>
                      <a:pt x="636" y="480"/>
                    </a:cubicBezTo>
                    <a:cubicBezTo>
                      <a:pt x="627" y="482"/>
                      <a:pt x="591" y="490"/>
                      <a:pt x="570" y="520"/>
                    </a:cubicBezTo>
                    <a:cubicBezTo>
                      <a:pt x="558" y="537"/>
                      <a:pt x="547" y="563"/>
                      <a:pt x="554" y="601"/>
                    </a:cubicBezTo>
                    <a:cubicBezTo>
                      <a:pt x="594" y="821"/>
                      <a:pt x="594" y="821"/>
                      <a:pt x="594" y="821"/>
                    </a:cubicBezTo>
                    <a:cubicBezTo>
                      <a:pt x="594" y="821"/>
                      <a:pt x="594" y="821"/>
                      <a:pt x="594" y="821"/>
                    </a:cubicBezTo>
                    <a:close/>
                    <a:moveTo>
                      <a:pt x="371" y="1261"/>
                    </a:moveTo>
                    <a:cubicBezTo>
                      <a:pt x="0" y="1261"/>
                      <a:pt x="0" y="1261"/>
                      <a:pt x="0" y="1261"/>
                    </a:cubicBezTo>
                    <a:cubicBezTo>
                      <a:pt x="0" y="880"/>
                      <a:pt x="0" y="880"/>
                      <a:pt x="0" y="880"/>
                    </a:cubicBezTo>
                    <a:cubicBezTo>
                      <a:pt x="606" y="880"/>
                      <a:pt x="606" y="880"/>
                      <a:pt x="606" y="880"/>
                    </a:cubicBezTo>
                    <a:cubicBezTo>
                      <a:pt x="655" y="1150"/>
                      <a:pt x="655" y="1150"/>
                      <a:pt x="655" y="1150"/>
                    </a:cubicBezTo>
                    <a:cubicBezTo>
                      <a:pt x="655" y="1152"/>
                      <a:pt x="658" y="1155"/>
                      <a:pt x="658" y="1157"/>
                    </a:cubicBezTo>
                    <a:cubicBezTo>
                      <a:pt x="658" y="1157"/>
                      <a:pt x="658" y="1157"/>
                      <a:pt x="658" y="1157"/>
                    </a:cubicBezTo>
                    <a:cubicBezTo>
                      <a:pt x="658" y="1159"/>
                      <a:pt x="658" y="1159"/>
                      <a:pt x="658" y="1159"/>
                    </a:cubicBezTo>
                    <a:cubicBezTo>
                      <a:pt x="658" y="1171"/>
                      <a:pt x="653" y="1181"/>
                      <a:pt x="646" y="1193"/>
                    </a:cubicBezTo>
                    <a:cubicBezTo>
                      <a:pt x="644" y="1193"/>
                      <a:pt x="644" y="1193"/>
                      <a:pt x="644" y="1193"/>
                    </a:cubicBezTo>
                    <a:cubicBezTo>
                      <a:pt x="632" y="1193"/>
                      <a:pt x="620" y="1188"/>
                      <a:pt x="608" y="1178"/>
                    </a:cubicBezTo>
                    <a:cubicBezTo>
                      <a:pt x="608" y="1178"/>
                      <a:pt x="608" y="1178"/>
                      <a:pt x="608" y="1178"/>
                    </a:cubicBezTo>
                    <a:cubicBezTo>
                      <a:pt x="608" y="1178"/>
                      <a:pt x="608" y="1178"/>
                      <a:pt x="608" y="1178"/>
                    </a:cubicBezTo>
                    <a:cubicBezTo>
                      <a:pt x="591" y="1167"/>
                      <a:pt x="577" y="1140"/>
                      <a:pt x="563" y="1117"/>
                    </a:cubicBezTo>
                    <a:cubicBezTo>
                      <a:pt x="556" y="1107"/>
                      <a:pt x="551" y="1096"/>
                      <a:pt x="544" y="1086"/>
                    </a:cubicBezTo>
                    <a:cubicBezTo>
                      <a:pt x="539" y="1079"/>
                      <a:pt x="537" y="1074"/>
                      <a:pt x="532" y="1067"/>
                    </a:cubicBezTo>
                    <a:cubicBezTo>
                      <a:pt x="525" y="1053"/>
                      <a:pt x="516" y="1036"/>
                      <a:pt x="502" y="1022"/>
                    </a:cubicBezTo>
                    <a:cubicBezTo>
                      <a:pt x="473" y="991"/>
                      <a:pt x="428" y="972"/>
                      <a:pt x="388" y="972"/>
                    </a:cubicBezTo>
                    <a:cubicBezTo>
                      <a:pt x="362" y="972"/>
                      <a:pt x="338" y="980"/>
                      <a:pt x="319" y="994"/>
                    </a:cubicBezTo>
                    <a:cubicBezTo>
                      <a:pt x="293" y="1017"/>
                      <a:pt x="270" y="1069"/>
                      <a:pt x="298" y="1105"/>
                    </a:cubicBezTo>
                    <a:cubicBezTo>
                      <a:pt x="303" y="1110"/>
                      <a:pt x="305" y="1114"/>
                      <a:pt x="310" y="1119"/>
                    </a:cubicBezTo>
                    <a:cubicBezTo>
                      <a:pt x="319" y="1133"/>
                      <a:pt x="331" y="1148"/>
                      <a:pt x="336" y="1157"/>
                    </a:cubicBezTo>
                    <a:cubicBezTo>
                      <a:pt x="343" y="1174"/>
                      <a:pt x="350" y="1193"/>
                      <a:pt x="355" y="1207"/>
                    </a:cubicBezTo>
                    <a:cubicBezTo>
                      <a:pt x="355" y="1209"/>
                      <a:pt x="357" y="1214"/>
                      <a:pt x="357" y="1219"/>
                    </a:cubicBezTo>
                    <a:cubicBezTo>
                      <a:pt x="359" y="1233"/>
                      <a:pt x="364" y="1247"/>
                      <a:pt x="371" y="1261"/>
                    </a:cubicBezTo>
                    <a:close/>
                    <a:moveTo>
                      <a:pt x="386" y="821"/>
                    </a:moveTo>
                    <a:cubicBezTo>
                      <a:pt x="0" y="821"/>
                      <a:pt x="0" y="821"/>
                      <a:pt x="0" y="821"/>
                    </a:cubicBezTo>
                    <a:cubicBezTo>
                      <a:pt x="0" y="437"/>
                      <a:pt x="0" y="437"/>
                      <a:pt x="0" y="437"/>
                    </a:cubicBezTo>
                    <a:cubicBezTo>
                      <a:pt x="386" y="437"/>
                      <a:pt x="386" y="437"/>
                      <a:pt x="386" y="437"/>
                    </a:cubicBezTo>
                    <a:cubicBezTo>
                      <a:pt x="386" y="821"/>
                      <a:pt x="386" y="821"/>
                      <a:pt x="386" y="821"/>
                    </a:cubicBezTo>
                    <a:cubicBezTo>
                      <a:pt x="386" y="821"/>
                      <a:pt x="386" y="821"/>
                      <a:pt x="386" y="821"/>
                    </a:cubicBezTo>
                    <a:close/>
                  </a:path>
                </a:pathLst>
              </a:custGeom>
              <a:solidFill>
                <a:schemeClr val="accent1"/>
              </a:solidFill>
              <a:ln>
                <a:noFill/>
              </a:ln>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sp>
            <p:nvSpPr>
              <p:cNvPr id="82" name="TextBox 81"/>
              <p:cNvSpPr txBox="1"/>
              <p:nvPr/>
            </p:nvSpPr>
            <p:spPr>
              <a:xfrm>
                <a:off x="276231" y="5332876"/>
                <a:ext cx="1551146" cy="613733"/>
              </a:xfrm>
              <a:prstGeom prst="rect">
                <a:avLst/>
              </a:prstGeom>
              <a:noFill/>
            </p:spPr>
            <p:txBody>
              <a:bodyPr wrap="square" lIns="134444" tIns="107556" rIns="134444" bIns="107556" rtlCol="0">
                <a:spAutoFit/>
              </a:bodyPr>
              <a:lstStyle/>
              <a:p>
                <a:pPr defTabSz="685640">
                  <a:lnSpc>
                    <a:spcPct val="90000"/>
                  </a:lnSpc>
                  <a:spcBef>
                    <a:spcPct val="0"/>
                  </a:spcBef>
                  <a:spcAft>
                    <a:spcPts val="441"/>
                  </a:spcAft>
                </a:pP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Sensors </a:t>
                </a:r>
                <a:b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b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and devices</a:t>
                </a:r>
              </a:p>
            </p:txBody>
          </p:sp>
          <p:sp>
            <p:nvSpPr>
              <p:cNvPr id="83" name="Freeform 16"/>
              <p:cNvSpPr>
                <a:spLocks noChangeAspect="1" noEditPoints="1"/>
              </p:cNvSpPr>
              <p:nvPr/>
            </p:nvSpPr>
            <p:spPr bwMode="auto">
              <a:xfrm>
                <a:off x="474853" y="4945056"/>
                <a:ext cx="576951" cy="530500"/>
              </a:xfrm>
              <a:custGeom>
                <a:avLst/>
                <a:gdLst>
                  <a:gd name="T0" fmla="*/ 363 w 400"/>
                  <a:gd name="T1" fmla="*/ 0 h 367"/>
                  <a:gd name="T2" fmla="*/ 38 w 400"/>
                  <a:gd name="T3" fmla="*/ 0 h 367"/>
                  <a:gd name="T4" fmla="*/ 0 w 400"/>
                  <a:gd name="T5" fmla="*/ 37 h 367"/>
                  <a:gd name="T6" fmla="*/ 0 w 400"/>
                  <a:gd name="T7" fmla="*/ 255 h 367"/>
                  <a:gd name="T8" fmla="*/ 38 w 400"/>
                  <a:gd name="T9" fmla="*/ 292 h 367"/>
                  <a:gd name="T10" fmla="*/ 184 w 400"/>
                  <a:gd name="T11" fmla="*/ 292 h 367"/>
                  <a:gd name="T12" fmla="*/ 230 w 400"/>
                  <a:gd name="T13" fmla="*/ 335 h 367"/>
                  <a:gd name="T14" fmla="*/ 230 w 400"/>
                  <a:gd name="T15" fmla="*/ 367 h 367"/>
                  <a:gd name="T16" fmla="*/ 328 w 400"/>
                  <a:gd name="T17" fmla="*/ 367 h 367"/>
                  <a:gd name="T18" fmla="*/ 328 w 400"/>
                  <a:gd name="T19" fmla="*/ 292 h 367"/>
                  <a:gd name="T20" fmla="*/ 363 w 400"/>
                  <a:gd name="T21" fmla="*/ 292 h 367"/>
                  <a:gd name="T22" fmla="*/ 400 w 400"/>
                  <a:gd name="T23" fmla="*/ 255 h 367"/>
                  <a:gd name="T24" fmla="*/ 400 w 400"/>
                  <a:gd name="T25" fmla="*/ 37 h 367"/>
                  <a:gd name="T26" fmla="*/ 363 w 400"/>
                  <a:gd name="T27" fmla="*/ 0 h 367"/>
                  <a:gd name="T28" fmla="*/ 361 w 400"/>
                  <a:gd name="T29" fmla="*/ 253 h 367"/>
                  <a:gd name="T30" fmla="*/ 328 w 400"/>
                  <a:gd name="T31" fmla="*/ 253 h 367"/>
                  <a:gd name="T32" fmla="*/ 328 w 400"/>
                  <a:gd name="T33" fmla="*/ 197 h 367"/>
                  <a:gd name="T34" fmla="*/ 305 w 400"/>
                  <a:gd name="T35" fmla="*/ 197 h 367"/>
                  <a:gd name="T36" fmla="*/ 305 w 400"/>
                  <a:gd name="T37" fmla="*/ 219 h 367"/>
                  <a:gd name="T38" fmla="*/ 298 w 400"/>
                  <a:gd name="T39" fmla="*/ 219 h 367"/>
                  <a:gd name="T40" fmla="*/ 298 w 400"/>
                  <a:gd name="T41" fmla="*/ 180 h 367"/>
                  <a:gd name="T42" fmla="*/ 275 w 400"/>
                  <a:gd name="T43" fmla="*/ 180 h 367"/>
                  <a:gd name="T44" fmla="*/ 275 w 400"/>
                  <a:gd name="T45" fmla="*/ 219 h 367"/>
                  <a:gd name="T46" fmla="*/ 269 w 400"/>
                  <a:gd name="T47" fmla="*/ 219 h 367"/>
                  <a:gd name="T48" fmla="*/ 269 w 400"/>
                  <a:gd name="T49" fmla="*/ 166 h 367"/>
                  <a:gd name="T50" fmla="*/ 245 w 400"/>
                  <a:gd name="T51" fmla="*/ 166 h 367"/>
                  <a:gd name="T52" fmla="*/ 245 w 400"/>
                  <a:gd name="T53" fmla="*/ 219 h 367"/>
                  <a:gd name="T54" fmla="*/ 239 w 400"/>
                  <a:gd name="T55" fmla="*/ 219 h 367"/>
                  <a:gd name="T56" fmla="*/ 239 w 400"/>
                  <a:gd name="T57" fmla="*/ 111 h 367"/>
                  <a:gd name="T58" fmla="*/ 216 w 400"/>
                  <a:gd name="T59" fmla="*/ 111 h 367"/>
                  <a:gd name="T60" fmla="*/ 216 w 400"/>
                  <a:gd name="T61" fmla="*/ 249 h 367"/>
                  <a:gd name="T62" fmla="*/ 208 w 400"/>
                  <a:gd name="T63" fmla="*/ 249 h 367"/>
                  <a:gd name="T64" fmla="*/ 208 w 400"/>
                  <a:gd name="T65" fmla="*/ 197 h 367"/>
                  <a:gd name="T66" fmla="*/ 183 w 400"/>
                  <a:gd name="T67" fmla="*/ 197 h 367"/>
                  <a:gd name="T68" fmla="*/ 183 w 400"/>
                  <a:gd name="T69" fmla="*/ 253 h 367"/>
                  <a:gd name="T70" fmla="*/ 39 w 400"/>
                  <a:gd name="T71" fmla="*/ 253 h 367"/>
                  <a:gd name="T72" fmla="*/ 39 w 400"/>
                  <a:gd name="T73" fmla="*/ 39 h 367"/>
                  <a:gd name="T74" fmla="*/ 361 w 400"/>
                  <a:gd name="T75" fmla="*/ 39 h 367"/>
                  <a:gd name="T76" fmla="*/ 361 w 400"/>
                  <a:gd name="T77" fmla="*/ 25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0" h="367">
                    <a:moveTo>
                      <a:pt x="363" y="0"/>
                    </a:moveTo>
                    <a:cubicBezTo>
                      <a:pt x="38" y="0"/>
                      <a:pt x="38" y="0"/>
                      <a:pt x="38" y="0"/>
                    </a:cubicBezTo>
                    <a:cubicBezTo>
                      <a:pt x="17" y="0"/>
                      <a:pt x="0" y="16"/>
                      <a:pt x="0" y="37"/>
                    </a:cubicBezTo>
                    <a:cubicBezTo>
                      <a:pt x="0" y="255"/>
                      <a:pt x="0" y="255"/>
                      <a:pt x="0" y="255"/>
                    </a:cubicBezTo>
                    <a:cubicBezTo>
                      <a:pt x="0" y="275"/>
                      <a:pt x="17" y="292"/>
                      <a:pt x="38" y="292"/>
                    </a:cubicBezTo>
                    <a:cubicBezTo>
                      <a:pt x="184" y="292"/>
                      <a:pt x="184" y="292"/>
                      <a:pt x="184" y="292"/>
                    </a:cubicBezTo>
                    <a:cubicBezTo>
                      <a:pt x="191" y="310"/>
                      <a:pt x="230" y="335"/>
                      <a:pt x="230" y="335"/>
                    </a:cubicBezTo>
                    <a:cubicBezTo>
                      <a:pt x="230" y="367"/>
                      <a:pt x="230" y="367"/>
                      <a:pt x="230" y="367"/>
                    </a:cubicBezTo>
                    <a:cubicBezTo>
                      <a:pt x="328" y="367"/>
                      <a:pt x="328" y="367"/>
                      <a:pt x="328" y="367"/>
                    </a:cubicBezTo>
                    <a:cubicBezTo>
                      <a:pt x="328" y="292"/>
                      <a:pt x="328" y="292"/>
                      <a:pt x="328" y="292"/>
                    </a:cubicBezTo>
                    <a:cubicBezTo>
                      <a:pt x="363" y="292"/>
                      <a:pt x="363" y="292"/>
                      <a:pt x="363" y="292"/>
                    </a:cubicBezTo>
                    <a:cubicBezTo>
                      <a:pt x="384" y="292"/>
                      <a:pt x="400" y="275"/>
                      <a:pt x="400" y="255"/>
                    </a:cubicBezTo>
                    <a:cubicBezTo>
                      <a:pt x="400" y="37"/>
                      <a:pt x="400" y="37"/>
                      <a:pt x="400" y="37"/>
                    </a:cubicBezTo>
                    <a:cubicBezTo>
                      <a:pt x="400" y="16"/>
                      <a:pt x="384" y="0"/>
                      <a:pt x="363" y="0"/>
                    </a:cubicBezTo>
                    <a:close/>
                    <a:moveTo>
                      <a:pt x="361" y="253"/>
                    </a:moveTo>
                    <a:cubicBezTo>
                      <a:pt x="328" y="253"/>
                      <a:pt x="328" y="253"/>
                      <a:pt x="328" y="253"/>
                    </a:cubicBezTo>
                    <a:cubicBezTo>
                      <a:pt x="328" y="197"/>
                      <a:pt x="328" y="197"/>
                      <a:pt x="328" y="197"/>
                    </a:cubicBezTo>
                    <a:cubicBezTo>
                      <a:pt x="328" y="181"/>
                      <a:pt x="305" y="181"/>
                      <a:pt x="305" y="197"/>
                    </a:cubicBezTo>
                    <a:cubicBezTo>
                      <a:pt x="305" y="219"/>
                      <a:pt x="305" y="219"/>
                      <a:pt x="305" y="219"/>
                    </a:cubicBezTo>
                    <a:cubicBezTo>
                      <a:pt x="305" y="222"/>
                      <a:pt x="298" y="222"/>
                      <a:pt x="298" y="219"/>
                    </a:cubicBezTo>
                    <a:cubicBezTo>
                      <a:pt x="298" y="180"/>
                      <a:pt x="298" y="180"/>
                      <a:pt x="298" y="180"/>
                    </a:cubicBezTo>
                    <a:cubicBezTo>
                      <a:pt x="298" y="165"/>
                      <a:pt x="275" y="165"/>
                      <a:pt x="275" y="180"/>
                    </a:cubicBezTo>
                    <a:cubicBezTo>
                      <a:pt x="275" y="219"/>
                      <a:pt x="275" y="219"/>
                      <a:pt x="275" y="219"/>
                    </a:cubicBezTo>
                    <a:cubicBezTo>
                      <a:pt x="275" y="222"/>
                      <a:pt x="269" y="222"/>
                      <a:pt x="269" y="219"/>
                    </a:cubicBezTo>
                    <a:cubicBezTo>
                      <a:pt x="269" y="166"/>
                      <a:pt x="269" y="166"/>
                      <a:pt x="269" y="166"/>
                    </a:cubicBezTo>
                    <a:cubicBezTo>
                      <a:pt x="269" y="150"/>
                      <a:pt x="245" y="150"/>
                      <a:pt x="245" y="166"/>
                    </a:cubicBezTo>
                    <a:cubicBezTo>
                      <a:pt x="245" y="219"/>
                      <a:pt x="245" y="219"/>
                      <a:pt x="245" y="219"/>
                    </a:cubicBezTo>
                    <a:cubicBezTo>
                      <a:pt x="245" y="222"/>
                      <a:pt x="239" y="222"/>
                      <a:pt x="239" y="219"/>
                    </a:cubicBezTo>
                    <a:cubicBezTo>
                      <a:pt x="239" y="111"/>
                      <a:pt x="239" y="111"/>
                      <a:pt x="239" y="111"/>
                    </a:cubicBezTo>
                    <a:cubicBezTo>
                      <a:pt x="239" y="96"/>
                      <a:pt x="216" y="96"/>
                      <a:pt x="216" y="111"/>
                    </a:cubicBezTo>
                    <a:cubicBezTo>
                      <a:pt x="216" y="249"/>
                      <a:pt x="216" y="249"/>
                      <a:pt x="216" y="249"/>
                    </a:cubicBezTo>
                    <a:cubicBezTo>
                      <a:pt x="216" y="252"/>
                      <a:pt x="208" y="252"/>
                      <a:pt x="208" y="249"/>
                    </a:cubicBezTo>
                    <a:cubicBezTo>
                      <a:pt x="208" y="197"/>
                      <a:pt x="208" y="197"/>
                      <a:pt x="208" y="197"/>
                    </a:cubicBezTo>
                    <a:cubicBezTo>
                      <a:pt x="208" y="178"/>
                      <a:pt x="183" y="179"/>
                      <a:pt x="183" y="197"/>
                    </a:cubicBezTo>
                    <a:cubicBezTo>
                      <a:pt x="183" y="253"/>
                      <a:pt x="183" y="253"/>
                      <a:pt x="183" y="253"/>
                    </a:cubicBezTo>
                    <a:cubicBezTo>
                      <a:pt x="39" y="253"/>
                      <a:pt x="39" y="253"/>
                      <a:pt x="39" y="253"/>
                    </a:cubicBezTo>
                    <a:cubicBezTo>
                      <a:pt x="39" y="39"/>
                      <a:pt x="39" y="39"/>
                      <a:pt x="39" y="39"/>
                    </a:cubicBezTo>
                    <a:cubicBezTo>
                      <a:pt x="361" y="39"/>
                      <a:pt x="361" y="39"/>
                      <a:pt x="361" y="39"/>
                    </a:cubicBezTo>
                    <a:cubicBezTo>
                      <a:pt x="361" y="253"/>
                      <a:pt x="361" y="253"/>
                      <a:pt x="361" y="253"/>
                    </a:cubicBezTo>
                    <a:close/>
                  </a:path>
                </a:pathLst>
              </a:custGeom>
              <a:solidFill>
                <a:srgbClr val="D9460C"/>
              </a:solidFill>
              <a:ln>
                <a:noFill/>
              </a:ln>
              <a:extLst/>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grpSp>
        <p:sp>
          <p:nvSpPr>
            <p:cNvPr id="84" name="Rectangle 83"/>
            <p:cNvSpPr/>
            <p:nvPr/>
          </p:nvSpPr>
          <p:spPr>
            <a:xfrm>
              <a:off x="3921495" y="5333539"/>
              <a:ext cx="1083759" cy="273152"/>
            </a:xfrm>
            <a:prstGeom prst="rect">
              <a:avLst/>
            </a:prstGeom>
            <a:noFill/>
          </p:spPr>
          <p:txBody>
            <a:bodyPr wrap="none">
              <a:spAutoFit/>
            </a:bodyPr>
            <a:lstStyle/>
            <a:p>
              <a:pPr algn="ctr" defTabSz="533044">
                <a:spcBef>
                  <a:spcPct val="0"/>
                </a:spcBef>
                <a:spcAft>
                  <a:spcPct val="35000"/>
                </a:spcAft>
              </a:pPr>
              <a:r>
                <a:rPr lang="en-US" sz="117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INTELLIGENCE</a:t>
              </a:r>
            </a:p>
          </p:txBody>
        </p:sp>
        <p:sp>
          <p:nvSpPr>
            <p:cNvPr id="85" name="Right Arrow 84"/>
            <p:cNvSpPr/>
            <p:nvPr/>
          </p:nvSpPr>
          <p:spPr bwMode="auto">
            <a:xfrm>
              <a:off x="1383442" y="5362540"/>
              <a:ext cx="2562357" cy="190885"/>
            </a:xfrm>
            <a:prstGeom prst="rightArrow">
              <a:avLst/>
            </a:prstGeom>
            <a:solidFill>
              <a:schemeClr val="accent1"/>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endParaRPr lang="en-US" sz="1176" spc="-22" dirty="0" err="1">
                <a:solidFill>
                  <a:prstClr val="white"/>
                </a:solidFill>
                <a:latin typeface="Segoe UI Semilight" panose="020B0402040204020203" pitchFamily="34" charset="0"/>
                <a:cs typeface="Segoe UI Semilight" panose="020B0402040204020203" pitchFamily="34" charset="0"/>
              </a:endParaRPr>
            </a:p>
          </p:txBody>
        </p:sp>
        <p:sp>
          <p:nvSpPr>
            <p:cNvPr id="86" name="Rectangle 85"/>
            <p:cNvSpPr/>
            <p:nvPr/>
          </p:nvSpPr>
          <p:spPr>
            <a:xfrm>
              <a:off x="8260731" y="5333539"/>
              <a:ext cx="695127" cy="273152"/>
            </a:xfrm>
            <a:prstGeom prst="rect">
              <a:avLst/>
            </a:prstGeom>
          </p:spPr>
          <p:txBody>
            <a:bodyPr wrap="none">
              <a:spAutoFit/>
            </a:bodyPr>
            <a:lstStyle/>
            <a:p>
              <a:pPr algn="ctr" defTabSz="533044">
                <a:spcBef>
                  <a:spcPct val="0"/>
                </a:spcBef>
                <a:spcAft>
                  <a:spcPct val="35000"/>
                </a:spcAft>
              </a:pPr>
              <a:r>
                <a:rPr lang="en-US" sz="117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ACTION</a:t>
              </a:r>
            </a:p>
          </p:txBody>
        </p:sp>
        <p:grpSp>
          <p:nvGrpSpPr>
            <p:cNvPr id="87" name="Group 86"/>
            <p:cNvGrpSpPr/>
            <p:nvPr/>
          </p:nvGrpSpPr>
          <p:grpSpPr>
            <a:xfrm>
              <a:off x="8122157" y="2741378"/>
              <a:ext cx="911631" cy="775179"/>
              <a:chOff x="10920388" y="2780901"/>
              <a:chExt cx="1239881" cy="1054297"/>
            </a:xfrm>
          </p:grpSpPr>
          <p:grpSp>
            <p:nvGrpSpPr>
              <p:cNvPr id="88" name="Group 87"/>
              <p:cNvGrpSpPr/>
              <p:nvPr/>
            </p:nvGrpSpPr>
            <p:grpSpPr>
              <a:xfrm>
                <a:off x="11311238" y="2780901"/>
                <a:ext cx="458181" cy="590870"/>
                <a:chOff x="8824650" y="2294433"/>
                <a:chExt cx="368737" cy="475523"/>
              </a:xfrm>
            </p:grpSpPr>
            <p:sp>
              <p:nvSpPr>
                <p:cNvPr id="90" name="Freeform 74"/>
                <p:cNvSpPr>
                  <a:spLocks noEditPoints="1"/>
                </p:cNvSpPr>
                <p:nvPr/>
              </p:nvSpPr>
              <p:spPr bwMode="auto">
                <a:xfrm flipH="1">
                  <a:off x="8824650" y="2294433"/>
                  <a:ext cx="176113" cy="475523"/>
                </a:xfrm>
                <a:custGeom>
                  <a:avLst/>
                  <a:gdLst>
                    <a:gd name="T0" fmla="*/ 417 w 858"/>
                    <a:gd name="T1" fmla="*/ 0 h 2322"/>
                    <a:gd name="T2" fmla="*/ 609 w 858"/>
                    <a:gd name="T3" fmla="*/ 191 h 2322"/>
                    <a:gd name="T4" fmla="*/ 417 w 858"/>
                    <a:gd name="T5" fmla="*/ 377 h 2322"/>
                    <a:gd name="T6" fmla="*/ 226 w 858"/>
                    <a:gd name="T7" fmla="*/ 191 h 2322"/>
                    <a:gd name="T8" fmla="*/ 417 w 858"/>
                    <a:gd name="T9" fmla="*/ 0 h 2322"/>
                    <a:gd name="T10" fmla="*/ 191 w 858"/>
                    <a:gd name="T11" fmla="*/ 2218 h 2322"/>
                    <a:gd name="T12" fmla="*/ 301 w 858"/>
                    <a:gd name="T13" fmla="*/ 2322 h 2322"/>
                    <a:gd name="T14" fmla="*/ 406 w 858"/>
                    <a:gd name="T15" fmla="*/ 2218 h 2322"/>
                    <a:gd name="T16" fmla="*/ 406 w 858"/>
                    <a:gd name="T17" fmla="*/ 1324 h 2322"/>
                    <a:gd name="T18" fmla="*/ 452 w 858"/>
                    <a:gd name="T19" fmla="*/ 1324 h 2322"/>
                    <a:gd name="T20" fmla="*/ 452 w 858"/>
                    <a:gd name="T21" fmla="*/ 2218 h 2322"/>
                    <a:gd name="T22" fmla="*/ 557 w 858"/>
                    <a:gd name="T23" fmla="*/ 2322 h 2322"/>
                    <a:gd name="T24" fmla="*/ 667 w 858"/>
                    <a:gd name="T25" fmla="*/ 2218 h 2322"/>
                    <a:gd name="T26" fmla="*/ 667 w 858"/>
                    <a:gd name="T27" fmla="*/ 679 h 2322"/>
                    <a:gd name="T28" fmla="*/ 713 w 858"/>
                    <a:gd name="T29" fmla="*/ 679 h 2322"/>
                    <a:gd name="T30" fmla="*/ 713 w 858"/>
                    <a:gd name="T31" fmla="*/ 1248 h 2322"/>
                    <a:gd name="T32" fmla="*/ 858 w 858"/>
                    <a:gd name="T33" fmla="*/ 1248 h 2322"/>
                    <a:gd name="T34" fmla="*/ 858 w 858"/>
                    <a:gd name="T35" fmla="*/ 667 h 2322"/>
                    <a:gd name="T36" fmla="*/ 638 w 858"/>
                    <a:gd name="T37" fmla="*/ 418 h 2322"/>
                    <a:gd name="T38" fmla="*/ 215 w 858"/>
                    <a:gd name="T39" fmla="*/ 418 h 2322"/>
                    <a:gd name="T40" fmla="*/ 0 w 858"/>
                    <a:gd name="T41" fmla="*/ 662 h 2322"/>
                    <a:gd name="T42" fmla="*/ 0 w 858"/>
                    <a:gd name="T43" fmla="*/ 1248 h 2322"/>
                    <a:gd name="T44" fmla="*/ 145 w 858"/>
                    <a:gd name="T45" fmla="*/ 1248 h 2322"/>
                    <a:gd name="T46" fmla="*/ 145 w 858"/>
                    <a:gd name="T47" fmla="*/ 679 h 2322"/>
                    <a:gd name="T48" fmla="*/ 197 w 858"/>
                    <a:gd name="T49" fmla="*/ 679 h 2322"/>
                    <a:gd name="T50" fmla="*/ 191 w 858"/>
                    <a:gd name="T51" fmla="*/ 2218 h 2322"/>
                    <a:gd name="T52" fmla="*/ 191 w 858"/>
                    <a:gd name="T53" fmla="*/ 2218 h 2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8" h="2322">
                      <a:moveTo>
                        <a:pt x="417" y="0"/>
                      </a:moveTo>
                      <a:cubicBezTo>
                        <a:pt x="522" y="0"/>
                        <a:pt x="609" y="87"/>
                        <a:pt x="609" y="191"/>
                      </a:cubicBezTo>
                      <a:cubicBezTo>
                        <a:pt x="609" y="296"/>
                        <a:pt x="522" y="377"/>
                        <a:pt x="417" y="377"/>
                      </a:cubicBezTo>
                      <a:cubicBezTo>
                        <a:pt x="313" y="377"/>
                        <a:pt x="226" y="296"/>
                        <a:pt x="226" y="191"/>
                      </a:cubicBezTo>
                      <a:cubicBezTo>
                        <a:pt x="226" y="87"/>
                        <a:pt x="313" y="0"/>
                        <a:pt x="417" y="0"/>
                      </a:cubicBezTo>
                      <a:close/>
                      <a:moveTo>
                        <a:pt x="191" y="2218"/>
                      </a:moveTo>
                      <a:cubicBezTo>
                        <a:pt x="191" y="2276"/>
                        <a:pt x="244" y="2322"/>
                        <a:pt x="301" y="2322"/>
                      </a:cubicBezTo>
                      <a:cubicBezTo>
                        <a:pt x="359" y="2322"/>
                        <a:pt x="406" y="2276"/>
                        <a:pt x="406" y="2218"/>
                      </a:cubicBezTo>
                      <a:cubicBezTo>
                        <a:pt x="406" y="1324"/>
                        <a:pt x="406" y="1324"/>
                        <a:pt x="406" y="1324"/>
                      </a:cubicBezTo>
                      <a:cubicBezTo>
                        <a:pt x="452" y="1324"/>
                        <a:pt x="452" y="1324"/>
                        <a:pt x="452" y="1324"/>
                      </a:cubicBezTo>
                      <a:cubicBezTo>
                        <a:pt x="452" y="2218"/>
                        <a:pt x="452" y="2218"/>
                        <a:pt x="452" y="2218"/>
                      </a:cubicBezTo>
                      <a:cubicBezTo>
                        <a:pt x="452" y="2276"/>
                        <a:pt x="499" y="2322"/>
                        <a:pt x="557" y="2322"/>
                      </a:cubicBezTo>
                      <a:cubicBezTo>
                        <a:pt x="620" y="2322"/>
                        <a:pt x="667" y="2276"/>
                        <a:pt x="667" y="2218"/>
                      </a:cubicBezTo>
                      <a:cubicBezTo>
                        <a:pt x="667" y="679"/>
                        <a:pt x="667" y="679"/>
                        <a:pt x="667" y="679"/>
                      </a:cubicBezTo>
                      <a:cubicBezTo>
                        <a:pt x="713" y="679"/>
                        <a:pt x="713" y="679"/>
                        <a:pt x="713" y="679"/>
                      </a:cubicBezTo>
                      <a:cubicBezTo>
                        <a:pt x="713" y="1248"/>
                        <a:pt x="713" y="1248"/>
                        <a:pt x="713" y="1248"/>
                      </a:cubicBezTo>
                      <a:cubicBezTo>
                        <a:pt x="713" y="1358"/>
                        <a:pt x="858" y="1358"/>
                        <a:pt x="858" y="1248"/>
                      </a:cubicBezTo>
                      <a:cubicBezTo>
                        <a:pt x="858" y="667"/>
                        <a:pt x="858" y="667"/>
                        <a:pt x="858" y="667"/>
                      </a:cubicBezTo>
                      <a:cubicBezTo>
                        <a:pt x="858" y="540"/>
                        <a:pt x="788" y="418"/>
                        <a:pt x="638" y="418"/>
                      </a:cubicBezTo>
                      <a:cubicBezTo>
                        <a:pt x="215" y="418"/>
                        <a:pt x="215" y="418"/>
                        <a:pt x="215" y="418"/>
                      </a:cubicBezTo>
                      <a:cubicBezTo>
                        <a:pt x="81" y="418"/>
                        <a:pt x="0" y="528"/>
                        <a:pt x="0" y="662"/>
                      </a:cubicBezTo>
                      <a:cubicBezTo>
                        <a:pt x="0" y="1248"/>
                        <a:pt x="0" y="1248"/>
                        <a:pt x="0" y="1248"/>
                      </a:cubicBezTo>
                      <a:cubicBezTo>
                        <a:pt x="0" y="1358"/>
                        <a:pt x="145" y="1358"/>
                        <a:pt x="145" y="1248"/>
                      </a:cubicBezTo>
                      <a:cubicBezTo>
                        <a:pt x="145" y="679"/>
                        <a:pt x="145" y="679"/>
                        <a:pt x="145" y="679"/>
                      </a:cubicBezTo>
                      <a:cubicBezTo>
                        <a:pt x="197" y="679"/>
                        <a:pt x="197" y="679"/>
                        <a:pt x="197" y="679"/>
                      </a:cubicBezTo>
                      <a:cubicBezTo>
                        <a:pt x="191" y="2218"/>
                        <a:pt x="191" y="2218"/>
                        <a:pt x="191" y="2218"/>
                      </a:cubicBezTo>
                      <a:cubicBezTo>
                        <a:pt x="191" y="2218"/>
                        <a:pt x="191" y="2218"/>
                        <a:pt x="191" y="2218"/>
                      </a:cubicBezTo>
                      <a:close/>
                    </a:path>
                  </a:pathLst>
                </a:custGeom>
                <a:solidFill>
                  <a:schemeClr val="accent1"/>
                </a:solidFill>
                <a:ln>
                  <a:noFill/>
                </a:ln>
              </p:spPr>
              <p:txBody>
                <a:bodyPr vert="horz" wrap="square" lIns="67223" tIns="33611" rIns="67223" bIns="33611" numCol="1" anchor="t" anchorCtr="0" compatLnSpc="1">
                  <a:prstTxWarp prst="textNoShape">
                    <a:avLst/>
                  </a:prstTxWarp>
                </a:bodyPr>
                <a:lstStyle/>
                <a:p>
                  <a:pPr defTabSz="685640"/>
                  <a:endParaRPr lang="en-US" sz="1324">
                    <a:solidFill>
                      <a:schemeClr val="accent1"/>
                    </a:solidFill>
                    <a:latin typeface="Segoe UI"/>
                    <a:ea typeface="MS PGothic" panose="020B0600070205080204" pitchFamily="34" charset="-128"/>
                  </a:endParaRPr>
                </a:p>
              </p:txBody>
            </p:sp>
            <p:sp>
              <p:nvSpPr>
                <p:cNvPr id="91" name="Freeform 74"/>
                <p:cNvSpPr>
                  <a:spLocks noEditPoints="1"/>
                </p:cNvSpPr>
                <p:nvPr/>
              </p:nvSpPr>
              <p:spPr bwMode="auto">
                <a:xfrm flipH="1">
                  <a:off x="9017274" y="2294433"/>
                  <a:ext cx="176113" cy="475523"/>
                </a:xfrm>
                <a:custGeom>
                  <a:avLst/>
                  <a:gdLst>
                    <a:gd name="T0" fmla="*/ 417 w 858"/>
                    <a:gd name="T1" fmla="*/ 0 h 2322"/>
                    <a:gd name="T2" fmla="*/ 609 w 858"/>
                    <a:gd name="T3" fmla="*/ 191 h 2322"/>
                    <a:gd name="T4" fmla="*/ 417 w 858"/>
                    <a:gd name="T5" fmla="*/ 377 h 2322"/>
                    <a:gd name="T6" fmla="*/ 226 w 858"/>
                    <a:gd name="T7" fmla="*/ 191 h 2322"/>
                    <a:gd name="T8" fmla="*/ 417 w 858"/>
                    <a:gd name="T9" fmla="*/ 0 h 2322"/>
                    <a:gd name="T10" fmla="*/ 191 w 858"/>
                    <a:gd name="T11" fmla="*/ 2218 h 2322"/>
                    <a:gd name="T12" fmla="*/ 301 w 858"/>
                    <a:gd name="T13" fmla="*/ 2322 h 2322"/>
                    <a:gd name="T14" fmla="*/ 406 w 858"/>
                    <a:gd name="T15" fmla="*/ 2218 h 2322"/>
                    <a:gd name="T16" fmla="*/ 406 w 858"/>
                    <a:gd name="T17" fmla="*/ 1324 h 2322"/>
                    <a:gd name="T18" fmla="*/ 452 w 858"/>
                    <a:gd name="T19" fmla="*/ 1324 h 2322"/>
                    <a:gd name="T20" fmla="*/ 452 w 858"/>
                    <a:gd name="T21" fmla="*/ 2218 h 2322"/>
                    <a:gd name="T22" fmla="*/ 557 w 858"/>
                    <a:gd name="T23" fmla="*/ 2322 h 2322"/>
                    <a:gd name="T24" fmla="*/ 667 w 858"/>
                    <a:gd name="T25" fmla="*/ 2218 h 2322"/>
                    <a:gd name="T26" fmla="*/ 667 w 858"/>
                    <a:gd name="T27" fmla="*/ 679 h 2322"/>
                    <a:gd name="T28" fmla="*/ 713 w 858"/>
                    <a:gd name="T29" fmla="*/ 679 h 2322"/>
                    <a:gd name="T30" fmla="*/ 713 w 858"/>
                    <a:gd name="T31" fmla="*/ 1248 h 2322"/>
                    <a:gd name="T32" fmla="*/ 858 w 858"/>
                    <a:gd name="T33" fmla="*/ 1248 h 2322"/>
                    <a:gd name="T34" fmla="*/ 858 w 858"/>
                    <a:gd name="T35" fmla="*/ 667 h 2322"/>
                    <a:gd name="T36" fmla="*/ 638 w 858"/>
                    <a:gd name="T37" fmla="*/ 418 h 2322"/>
                    <a:gd name="T38" fmla="*/ 215 w 858"/>
                    <a:gd name="T39" fmla="*/ 418 h 2322"/>
                    <a:gd name="T40" fmla="*/ 0 w 858"/>
                    <a:gd name="T41" fmla="*/ 662 h 2322"/>
                    <a:gd name="T42" fmla="*/ 0 w 858"/>
                    <a:gd name="T43" fmla="*/ 1248 h 2322"/>
                    <a:gd name="T44" fmla="*/ 145 w 858"/>
                    <a:gd name="T45" fmla="*/ 1248 h 2322"/>
                    <a:gd name="T46" fmla="*/ 145 w 858"/>
                    <a:gd name="T47" fmla="*/ 679 h 2322"/>
                    <a:gd name="T48" fmla="*/ 197 w 858"/>
                    <a:gd name="T49" fmla="*/ 679 h 2322"/>
                    <a:gd name="T50" fmla="*/ 191 w 858"/>
                    <a:gd name="T51" fmla="*/ 2218 h 2322"/>
                    <a:gd name="T52" fmla="*/ 191 w 858"/>
                    <a:gd name="T53" fmla="*/ 2218 h 2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8" h="2322">
                      <a:moveTo>
                        <a:pt x="417" y="0"/>
                      </a:moveTo>
                      <a:cubicBezTo>
                        <a:pt x="522" y="0"/>
                        <a:pt x="609" y="87"/>
                        <a:pt x="609" y="191"/>
                      </a:cubicBezTo>
                      <a:cubicBezTo>
                        <a:pt x="609" y="296"/>
                        <a:pt x="522" y="377"/>
                        <a:pt x="417" y="377"/>
                      </a:cubicBezTo>
                      <a:cubicBezTo>
                        <a:pt x="313" y="377"/>
                        <a:pt x="226" y="296"/>
                        <a:pt x="226" y="191"/>
                      </a:cubicBezTo>
                      <a:cubicBezTo>
                        <a:pt x="226" y="87"/>
                        <a:pt x="313" y="0"/>
                        <a:pt x="417" y="0"/>
                      </a:cubicBezTo>
                      <a:close/>
                      <a:moveTo>
                        <a:pt x="191" y="2218"/>
                      </a:moveTo>
                      <a:cubicBezTo>
                        <a:pt x="191" y="2276"/>
                        <a:pt x="244" y="2322"/>
                        <a:pt x="301" y="2322"/>
                      </a:cubicBezTo>
                      <a:cubicBezTo>
                        <a:pt x="359" y="2322"/>
                        <a:pt x="406" y="2276"/>
                        <a:pt x="406" y="2218"/>
                      </a:cubicBezTo>
                      <a:cubicBezTo>
                        <a:pt x="406" y="1324"/>
                        <a:pt x="406" y="1324"/>
                        <a:pt x="406" y="1324"/>
                      </a:cubicBezTo>
                      <a:cubicBezTo>
                        <a:pt x="452" y="1324"/>
                        <a:pt x="452" y="1324"/>
                        <a:pt x="452" y="1324"/>
                      </a:cubicBezTo>
                      <a:cubicBezTo>
                        <a:pt x="452" y="2218"/>
                        <a:pt x="452" y="2218"/>
                        <a:pt x="452" y="2218"/>
                      </a:cubicBezTo>
                      <a:cubicBezTo>
                        <a:pt x="452" y="2276"/>
                        <a:pt x="499" y="2322"/>
                        <a:pt x="557" y="2322"/>
                      </a:cubicBezTo>
                      <a:cubicBezTo>
                        <a:pt x="620" y="2322"/>
                        <a:pt x="667" y="2276"/>
                        <a:pt x="667" y="2218"/>
                      </a:cubicBezTo>
                      <a:cubicBezTo>
                        <a:pt x="667" y="679"/>
                        <a:pt x="667" y="679"/>
                        <a:pt x="667" y="679"/>
                      </a:cubicBezTo>
                      <a:cubicBezTo>
                        <a:pt x="713" y="679"/>
                        <a:pt x="713" y="679"/>
                        <a:pt x="713" y="679"/>
                      </a:cubicBezTo>
                      <a:cubicBezTo>
                        <a:pt x="713" y="1248"/>
                        <a:pt x="713" y="1248"/>
                        <a:pt x="713" y="1248"/>
                      </a:cubicBezTo>
                      <a:cubicBezTo>
                        <a:pt x="713" y="1358"/>
                        <a:pt x="858" y="1358"/>
                        <a:pt x="858" y="1248"/>
                      </a:cubicBezTo>
                      <a:cubicBezTo>
                        <a:pt x="858" y="667"/>
                        <a:pt x="858" y="667"/>
                        <a:pt x="858" y="667"/>
                      </a:cubicBezTo>
                      <a:cubicBezTo>
                        <a:pt x="858" y="540"/>
                        <a:pt x="788" y="418"/>
                        <a:pt x="638" y="418"/>
                      </a:cubicBezTo>
                      <a:cubicBezTo>
                        <a:pt x="215" y="418"/>
                        <a:pt x="215" y="418"/>
                        <a:pt x="215" y="418"/>
                      </a:cubicBezTo>
                      <a:cubicBezTo>
                        <a:pt x="81" y="418"/>
                        <a:pt x="0" y="528"/>
                        <a:pt x="0" y="662"/>
                      </a:cubicBezTo>
                      <a:cubicBezTo>
                        <a:pt x="0" y="1248"/>
                        <a:pt x="0" y="1248"/>
                        <a:pt x="0" y="1248"/>
                      </a:cubicBezTo>
                      <a:cubicBezTo>
                        <a:pt x="0" y="1358"/>
                        <a:pt x="145" y="1358"/>
                        <a:pt x="145" y="1248"/>
                      </a:cubicBezTo>
                      <a:cubicBezTo>
                        <a:pt x="145" y="679"/>
                        <a:pt x="145" y="679"/>
                        <a:pt x="145" y="679"/>
                      </a:cubicBezTo>
                      <a:cubicBezTo>
                        <a:pt x="197" y="679"/>
                        <a:pt x="197" y="679"/>
                        <a:pt x="197" y="679"/>
                      </a:cubicBezTo>
                      <a:cubicBezTo>
                        <a:pt x="191" y="2218"/>
                        <a:pt x="191" y="2218"/>
                        <a:pt x="191" y="2218"/>
                      </a:cubicBezTo>
                      <a:cubicBezTo>
                        <a:pt x="191" y="2218"/>
                        <a:pt x="191" y="2218"/>
                        <a:pt x="191" y="2218"/>
                      </a:cubicBezTo>
                      <a:close/>
                    </a:path>
                  </a:pathLst>
                </a:custGeom>
                <a:solidFill>
                  <a:schemeClr val="accent1"/>
                </a:solidFill>
                <a:ln>
                  <a:noFill/>
                </a:ln>
              </p:spPr>
              <p:txBody>
                <a:bodyPr vert="horz" wrap="square" lIns="67223" tIns="33611" rIns="67223" bIns="33611" numCol="1" anchor="t" anchorCtr="0" compatLnSpc="1">
                  <a:prstTxWarp prst="textNoShape">
                    <a:avLst/>
                  </a:prstTxWarp>
                </a:bodyPr>
                <a:lstStyle/>
                <a:p>
                  <a:pPr defTabSz="685640"/>
                  <a:endParaRPr lang="en-US" sz="1324">
                    <a:solidFill>
                      <a:schemeClr val="accent1"/>
                    </a:solidFill>
                    <a:latin typeface="Segoe UI"/>
                    <a:ea typeface="MS PGothic" panose="020B0600070205080204" pitchFamily="34" charset="-128"/>
                  </a:endParaRPr>
                </a:p>
              </p:txBody>
            </p:sp>
          </p:grpSp>
          <p:sp>
            <p:nvSpPr>
              <p:cNvPr id="89" name="TextBox 88"/>
              <p:cNvSpPr txBox="1"/>
              <p:nvPr/>
            </p:nvSpPr>
            <p:spPr>
              <a:xfrm>
                <a:off x="10920388" y="3380620"/>
                <a:ext cx="1239881" cy="454578"/>
              </a:xfrm>
              <a:prstGeom prst="rect">
                <a:avLst/>
              </a:prstGeom>
              <a:noFill/>
            </p:spPr>
            <p:txBody>
              <a:bodyPr wrap="square" lIns="134444" tIns="107556" rIns="134444" bIns="107556" rtlCol="0">
                <a:spAutoFit/>
              </a:bodyPr>
              <a:lstStyle/>
              <a:p>
                <a:pPr algn="ctr" defTabSz="685640">
                  <a:lnSpc>
                    <a:spcPct val="90000"/>
                  </a:lnSpc>
                  <a:spcBef>
                    <a:spcPct val="0"/>
                  </a:spcBef>
                  <a:spcAft>
                    <a:spcPts val="441"/>
                  </a:spcAft>
                </a:pP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People</a:t>
                </a:r>
              </a:p>
            </p:txBody>
          </p:sp>
        </p:grpSp>
        <p:grpSp>
          <p:nvGrpSpPr>
            <p:cNvPr id="92" name="Group 91"/>
            <p:cNvGrpSpPr/>
            <p:nvPr/>
          </p:nvGrpSpPr>
          <p:grpSpPr>
            <a:xfrm>
              <a:off x="8243035" y="4332370"/>
              <a:ext cx="791906" cy="962024"/>
              <a:chOff x="11084791" y="4760710"/>
              <a:chExt cx="1077047" cy="1308418"/>
            </a:xfrm>
          </p:grpSpPr>
          <p:grpSp>
            <p:nvGrpSpPr>
              <p:cNvPr id="93" name="Group 92"/>
              <p:cNvGrpSpPr/>
              <p:nvPr/>
            </p:nvGrpSpPr>
            <p:grpSpPr>
              <a:xfrm>
                <a:off x="11311897" y="4760710"/>
                <a:ext cx="503712" cy="783392"/>
                <a:chOff x="8597110" y="4718972"/>
                <a:chExt cx="361215" cy="561776"/>
              </a:xfrm>
            </p:grpSpPr>
            <p:sp>
              <p:nvSpPr>
                <p:cNvPr id="95" name="Freeform 68"/>
                <p:cNvSpPr>
                  <a:spLocks/>
                </p:cNvSpPr>
                <p:nvPr/>
              </p:nvSpPr>
              <p:spPr bwMode="auto">
                <a:xfrm rot="16200000">
                  <a:off x="8612012" y="5015484"/>
                  <a:ext cx="273629" cy="256899"/>
                </a:xfrm>
                <a:custGeom>
                  <a:avLst/>
                  <a:gdLst>
                    <a:gd name="T0" fmla="*/ 564 w 1203"/>
                    <a:gd name="T1" fmla="*/ 1129 h 1129"/>
                    <a:gd name="T2" fmla="*/ 0 w 1203"/>
                    <a:gd name="T3" fmla="*/ 565 h 1129"/>
                    <a:gd name="T4" fmla="*/ 564 w 1203"/>
                    <a:gd name="T5" fmla="*/ 0 h 1129"/>
                    <a:gd name="T6" fmla="*/ 1115 w 1203"/>
                    <a:gd name="T7" fmla="*/ 443 h 1129"/>
                    <a:gd name="T8" fmla="*/ 1203 w 1203"/>
                    <a:gd name="T9" fmla="*/ 449 h 1129"/>
                    <a:gd name="T10" fmla="*/ 1055 w 1203"/>
                    <a:gd name="T11" fmla="*/ 599 h 1129"/>
                    <a:gd name="T12" fmla="*/ 876 w 1203"/>
                    <a:gd name="T13" fmla="*/ 426 h 1129"/>
                    <a:gd name="T14" fmla="*/ 963 w 1203"/>
                    <a:gd name="T15" fmla="*/ 432 h 1129"/>
                    <a:gd name="T16" fmla="*/ 431 w 1203"/>
                    <a:gd name="T17" fmla="*/ 166 h 1129"/>
                    <a:gd name="T18" fmla="*/ 165 w 1203"/>
                    <a:gd name="T19" fmla="*/ 698 h 1129"/>
                    <a:gd name="T20" fmla="*/ 564 w 1203"/>
                    <a:gd name="T21" fmla="*/ 985 h 1129"/>
                    <a:gd name="T22" fmla="*/ 564 w 1203"/>
                    <a:gd name="T23" fmla="*/ 1129 h 1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03" h="1129">
                      <a:moveTo>
                        <a:pt x="564" y="1129"/>
                      </a:moveTo>
                      <a:cubicBezTo>
                        <a:pt x="252" y="1129"/>
                        <a:pt x="0" y="877"/>
                        <a:pt x="0" y="565"/>
                      </a:cubicBezTo>
                      <a:cubicBezTo>
                        <a:pt x="0" y="253"/>
                        <a:pt x="252" y="0"/>
                        <a:pt x="564" y="0"/>
                      </a:cubicBezTo>
                      <a:cubicBezTo>
                        <a:pt x="829" y="0"/>
                        <a:pt x="1058" y="184"/>
                        <a:pt x="1115" y="443"/>
                      </a:cubicBezTo>
                      <a:cubicBezTo>
                        <a:pt x="1203" y="449"/>
                        <a:pt x="1203" y="449"/>
                        <a:pt x="1203" y="449"/>
                      </a:cubicBezTo>
                      <a:cubicBezTo>
                        <a:pt x="1055" y="599"/>
                        <a:pt x="1055" y="599"/>
                        <a:pt x="1055" y="599"/>
                      </a:cubicBezTo>
                      <a:cubicBezTo>
                        <a:pt x="876" y="426"/>
                        <a:pt x="876" y="426"/>
                        <a:pt x="876" y="426"/>
                      </a:cubicBezTo>
                      <a:cubicBezTo>
                        <a:pt x="963" y="432"/>
                        <a:pt x="963" y="432"/>
                        <a:pt x="963" y="432"/>
                      </a:cubicBezTo>
                      <a:cubicBezTo>
                        <a:pt x="889" y="212"/>
                        <a:pt x="651" y="93"/>
                        <a:pt x="431" y="166"/>
                      </a:cubicBezTo>
                      <a:cubicBezTo>
                        <a:pt x="211" y="239"/>
                        <a:pt x="92" y="477"/>
                        <a:pt x="165" y="698"/>
                      </a:cubicBezTo>
                      <a:cubicBezTo>
                        <a:pt x="222" y="869"/>
                        <a:pt x="383" y="985"/>
                        <a:pt x="564" y="985"/>
                      </a:cubicBezTo>
                      <a:lnTo>
                        <a:pt x="564" y="1129"/>
                      </a:lnTo>
                      <a:close/>
                    </a:path>
                  </a:pathLst>
                </a:custGeom>
                <a:solidFill>
                  <a:schemeClr val="accent1"/>
                </a:solidFill>
                <a:ln>
                  <a:noFill/>
                </a:ln>
                <a:extLst/>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sp>
              <p:nvSpPr>
                <p:cNvPr id="96" name="Freeform 69"/>
                <p:cNvSpPr>
                  <a:spLocks/>
                </p:cNvSpPr>
                <p:nvPr/>
              </p:nvSpPr>
              <p:spPr bwMode="auto">
                <a:xfrm rot="16200000">
                  <a:off x="8699407" y="4896072"/>
                  <a:ext cx="286127" cy="231709"/>
                </a:xfrm>
                <a:custGeom>
                  <a:avLst/>
                  <a:gdLst>
                    <a:gd name="T0" fmla="*/ 219 w 1258"/>
                    <a:gd name="T1" fmla="*/ 0 h 1018"/>
                    <a:gd name="T2" fmla="*/ 321 w 1258"/>
                    <a:gd name="T3" fmla="*/ 102 h 1018"/>
                    <a:gd name="T4" fmla="*/ 321 w 1258"/>
                    <a:gd name="T5" fmla="*/ 697 h 1018"/>
                    <a:gd name="T6" fmla="*/ 916 w 1258"/>
                    <a:gd name="T7" fmla="*/ 697 h 1018"/>
                    <a:gd name="T8" fmla="*/ 1017 w 1258"/>
                    <a:gd name="T9" fmla="*/ 532 h 1018"/>
                    <a:gd name="T10" fmla="*/ 930 w 1258"/>
                    <a:gd name="T11" fmla="*/ 539 h 1018"/>
                    <a:gd name="T12" fmla="*/ 1110 w 1258"/>
                    <a:gd name="T13" fmla="*/ 365 h 1018"/>
                    <a:gd name="T14" fmla="*/ 1258 w 1258"/>
                    <a:gd name="T15" fmla="*/ 515 h 1018"/>
                    <a:gd name="T16" fmla="*/ 1170 w 1258"/>
                    <a:gd name="T17" fmla="*/ 522 h 1018"/>
                    <a:gd name="T18" fmla="*/ 496 w 1258"/>
                    <a:gd name="T19" fmla="*/ 951 h 1018"/>
                    <a:gd name="T20" fmla="*/ 67 w 1258"/>
                    <a:gd name="T21" fmla="*/ 277 h 1018"/>
                    <a:gd name="T22" fmla="*/ 219 w 1258"/>
                    <a:gd name="T23" fmla="*/ 0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8" h="1018">
                      <a:moveTo>
                        <a:pt x="219" y="0"/>
                      </a:moveTo>
                      <a:cubicBezTo>
                        <a:pt x="321" y="102"/>
                        <a:pt x="321" y="102"/>
                        <a:pt x="321" y="102"/>
                      </a:cubicBezTo>
                      <a:cubicBezTo>
                        <a:pt x="157" y="266"/>
                        <a:pt x="157" y="533"/>
                        <a:pt x="321" y="697"/>
                      </a:cubicBezTo>
                      <a:cubicBezTo>
                        <a:pt x="486" y="861"/>
                        <a:pt x="752" y="861"/>
                        <a:pt x="916" y="697"/>
                      </a:cubicBezTo>
                      <a:cubicBezTo>
                        <a:pt x="962" y="651"/>
                        <a:pt x="997" y="594"/>
                        <a:pt x="1017" y="532"/>
                      </a:cubicBezTo>
                      <a:cubicBezTo>
                        <a:pt x="930" y="539"/>
                        <a:pt x="930" y="539"/>
                        <a:pt x="930" y="539"/>
                      </a:cubicBezTo>
                      <a:cubicBezTo>
                        <a:pt x="1110" y="365"/>
                        <a:pt x="1110" y="365"/>
                        <a:pt x="1110" y="365"/>
                      </a:cubicBezTo>
                      <a:cubicBezTo>
                        <a:pt x="1258" y="515"/>
                        <a:pt x="1258" y="515"/>
                        <a:pt x="1258" y="515"/>
                      </a:cubicBezTo>
                      <a:cubicBezTo>
                        <a:pt x="1170" y="522"/>
                        <a:pt x="1170" y="522"/>
                        <a:pt x="1170" y="522"/>
                      </a:cubicBezTo>
                      <a:cubicBezTo>
                        <a:pt x="1102" y="826"/>
                        <a:pt x="801" y="1018"/>
                        <a:pt x="496" y="951"/>
                      </a:cubicBezTo>
                      <a:cubicBezTo>
                        <a:pt x="192" y="883"/>
                        <a:pt x="0" y="582"/>
                        <a:pt x="67" y="277"/>
                      </a:cubicBezTo>
                      <a:cubicBezTo>
                        <a:pt x="91" y="172"/>
                        <a:pt x="143" y="76"/>
                        <a:pt x="219" y="0"/>
                      </a:cubicBezTo>
                      <a:close/>
                    </a:path>
                  </a:pathLst>
                </a:custGeom>
                <a:solidFill>
                  <a:schemeClr val="accent1"/>
                </a:solidFill>
                <a:ln>
                  <a:noFill/>
                </a:ln>
                <a:extLst/>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sp>
              <p:nvSpPr>
                <p:cNvPr id="97" name="Freeform 70"/>
                <p:cNvSpPr>
                  <a:spLocks/>
                </p:cNvSpPr>
                <p:nvPr/>
              </p:nvSpPr>
              <p:spPr bwMode="auto">
                <a:xfrm rot="16200000">
                  <a:off x="8591100" y="4724982"/>
                  <a:ext cx="281801" cy="269782"/>
                </a:xfrm>
                <a:custGeom>
                  <a:avLst/>
                  <a:gdLst>
                    <a:gd name="T0" fmla="*/ 220 w 1239"/>
                    <a:gd name="T1" fmla="*/ 1019 h 1185"/>
                    <a:gd name="T2" fmla="*/ 220 w 1239"/>
                    <a:gd name="T3" fmla="*/ 221 h 1185"/>
                    <a:gd name="T4" fmla="*/ 1019 w 1239"/>
                    <a:gd name="T5" fmla="*/ 221 h 1185"/>
                    <a:gd name="T6" fmla="*/ 1019 w 1239"/>
                    <a:gd name="T7" fmla="*/ 1019 h 1185"/>
                    <a:gd name="T8" fmla="*/ 620 w 1239"/>
                    <a:gd name="T9" fmla="*/ 1185 h 1185"/>
                    <a:gd name="T10" fmla="*/ 620 w 1239"/>
                    <a:gd name="T11" fmla="*/ 1041 h 1185"/>
                    <a:gd name="T12" fmla="*/ 1040 w 1239"/>
                    <a:gd name="T13" fmla="*/ 620 h 1185"/>
                    <a:gd name="T14" fmla="*/ 620 w 1239"/>
                    <a:gd name="T15" fmla="*/ 199 h 1185"/>
                    <a:gd name="T16" fmla="*/ 199 w 1239"/>
                    <a:gd name="T17" fmla="*/ 620 h 1185"/>
                    <a:gd name="T18" fmla="*/ 322 w 1239"/>
                    <a:gd name="T19" fmla="*/ 917 h 1185"/>
                    <a:gd name="T20" fmla="*/ 220 w 1239"/>
                    <a:gd name="T21" fmla="*/ 1019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9" h="1185">
                      <a:moveTo>
                        <a:pt x="220" y="1019"/>
                      </a:moveTo>
                      <a:cubicBezTo>
                        <a:pt x="0" y="799"/>
                        <a:pt x="0" y="441"/>
                        <a:pt x="220" y="221"/>
                      </a:cubicBezTo>
                      <a:cubicBezTo>
                        <a:pt x="441" y="0"/>
                        <a:pt x="798" y="0"/>
                        <a:pt x="1019" y="221"/>
                      </a:cubicBezTo>
                      <a:cubicBezTo>
                        <a:pt x="1239" y="441"/>
                        <a:pt x="1239" y="799"/>
                        <a:pt x="1019" y="1019"/>
                      </a:cubicBezTo>
                      <a:cubicBezTo>
                        <a:pt x="913" y="1125"/>
                        <a:pt x="769" y="1185"/>
                        <a:pt x="620" y="1185"/>
                      </a:cubicBezTo>
                      <a:cubicBezTo>
                        <a:pt x="620" y="1041"/>
                        <a:pt x="620" y="1041"/>
                        <a:pt x="620" y="1041"/>
                      </a:cubicBezTo>
                      <a:cubicBezTo>
                        <a:pt x="852" y="1041"/>
                        <a:pt x="1040" y="852"/>
                        <a:pt x="1040" y="620"/>
                      </a:cubicBezTo>
                      <a:cubicBezTo>
                        <a:pt x="1040" y="387"/>
                        <a:pt x="852" y="199"/>
                        <a:pt x="620" y="199"/>
                      </a:cubicBezTo>
                      <a:cubicBezTo>
                        <a:pt x="387" y="199"/>
                        <a:pt x="199" y="387"/>
                        <a:pt x="199" y="620"/>
                      </a:cubicBezTo>
                      <a:cubicBezTo>
                        <a:pt x="199" y="732"/>
                        <a:pt x="243" y="839"/>
                        <a:pt x="322" y="917"/>
                      </a:cubicBezTo>
                      <a:lnTo>
                        <a:pt x="220" y="1019"/>
                      </a:lnTo>
                      <a:close/>
                    </a:path>
                  </a:pathLst>
                </a:custGeom>
                <a:solidFill>
                  <a:schemeClr val="accent1"/>
                </a:solidFill>
                <a:ln>
                  <a:noFill/>
                </a:ln>
                <a:extLst/>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grpSp>
          <p:sp>
            <p:nvSpPr>
              <p:cNvPr id="94" name="TextBox 93"/>
              <p:cNvSpPr txBox="1"/>
              <p:nvPr/>
            </p:nvSpPr>
            <p:spPr>
              <a:xfrm>
                <a:off x="11084791" y="5455396"/>
                <a:ext cx="1077047" cy="613732"/>
              </a:xfrm>
              <a:prstGeom prst="rect">
                <a:avLst/>
              </a:prstGeom>
              <a:noFill/>
            </p:spPr>
            <p:txBody>
              <a:bodyPr wrap="square" lIns="134444" tIns="107556" rIns="134444" bIns="107556" rtlCol="0">
                <a:spAutoFit/>
              </a:bodyPr>
              <a:lstStyle/>
              <a:p>
                <a:pPr defTabSz="685640">
                  <a:lnSpc>
                    <a:spcPct val="90000"/>
                  </a:lnSpc>
                  <a:spcBef>
                    <a:spcPct val="0"/>
                  </a:spcBef>
                  <a:spcAft>
                    <a:spcPts val="441"/>
                  </a:spcAft>
                </a:pP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Automated</a:t>
                </a:r>
                <a:r>
                  <a:rPr lang="en-US" sz="845"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 </a:t>
                </a:r>
                <a:br>
                  <a:rPr lang="en-US" sz="845"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b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systems</a:t>
                </a:r>
              </a:p>
            </p:txBody>
          </p:sp>
        </p:grpSp>
        <p:sp>
          <p:nvSpPr>
            <p:cNvPr id="98" name="Right Arrow 97"/>
            <p:cNvSpPr/>
            <p:nvPr/>
          </p:nvSpPr>
          <p:spPr bwMode="auto">
            <a:xfrm>
              <a:off x="5081376" y="5362540"/>
              <a:ext cx="2813140" cy="190885"/>
            </a:xfrm>
            <a:prstGeom prst="rightArrow">
              <a:avLst/>
            </a:prstGeom>
            <a:solidFill>
              <a:schemeClr val="accent1"/>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endParaRPr lang="en-US" sz="1176" spc="-22" dirty="0" err="1">
                <a:solidFill>
                  <a:prstClr val="white"/>
                </a:solidFill>
                <a:latin typeface="Segoe UI Semilight" panose="020B0402040204020203" pitchFamily="34" charset="0"/>
                <a:cs typeface="Segoe UI Semilight" panose="020B0402040204020203" pitchFamily="34" charset="0"/>
              </a:endParaRPr>
            </a:p>
          </p:txBody>
        </p:sp>
        <p:sp>
          <p:nvSpPr>
            <p:cNvPr id="99" name="Rectangle 98"/>
            <p:cNvSpPr/>
            <p:nvPr/>
          </p:nvSpPr>
          <p:spPr bwMode="auto">
            <a:xfrm>
              <a:off x="3045194" y="2091275"/>
              <a:ext cx="1528971" cy="3176381"/>
            </a:xfrm>
            <a:prstGeom prst="rect">
              <a:avLst/>
            </a:prstGeom>
            <a:solidFill>
              <a:srgbClr val="0080EA"/>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Big data stores</a:t>
              </a:r>
            </a:p>
          </p:txBody>
        </p:sp>
        <p:pic>
          <p:nvPicPr>
            <p:cNvPr id="100" name="Picture 13"/>
            <p:cNvPicPr>
              <a:picLocks noChangeAspect="1"/>
            </p:cNvPicPr>
            <p:nvPr/>
          </p:nvPicPr>
          <p:blipFill>
            <a:blip r:embed="rId6">
              <a:lum bright="100000"/>
              <a:extLst>
                <a:ext uri="{28A0092B-C50C-407E-A947-70E740481C1C}">
                  <a14:useLocalDpi xmlns:a14="http://schemas.microsoft.com/office/drawing/2010/main" val="0"/>
                </a:ext>
              </a:extLst>
            </a:blip>
            <a:srcRect/>
            <a:stretch>
              <a:fillRect/>
            </a:stretch>
          </p:blipFill>
          <p:spPr bwMode="auto">
            <a:xfrm>
              <a:off x="3141287" y="2921358"/>
              <a:ext cx="242466" cy="316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1" name="Rectangle 100"/>
            <p:cNvSpPr/>
            <p:nvPr/>
          </p:nvSpPr>
          <p:spPr>
            <a:xfrm>
              <a:off x="3407173" y="2927538"/>
              <a:ext cx="1126142" cy="358240"/>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a:t>
              </a:r>
              <a:r>
                <a:rPr lang="en-US" sz="845"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 </a:t>
              </a:r>
            </a:p>
            <a:p>
              <a:pPr defTabSz="685772"/>
              <a:r>
                <a:rPr lang="en-US" sz="845"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SQL Data Warehouse</a:t>
              </a:r>
              <a:endParaRPr lang="en-US" sz="845" dirty="0">
                <a:solidFill>
                  <a:prstClr val="white"/>
                </a:solidFill>
                <a:latin typeface="Segoe UI"/>
                <a:ea typeface="MS PGothic" panose="020B0600070205080204" pitchFamily="34" charset="-128"/>
              </a:endParaRPr>
            </a:p>
          </p:txBody>
        </p:sp>
        <p:grpSp>
          <p:nvGrpSpPr>
            <p:cNvPr id="102" name="Group 101"/>
            <p:cNvGrpSpPr/>
            <p:nvPr/>
          </p:nvGrpSpPr>
          <p:grpSpPr>
            <a:xfrm>
              <a:off x="4552817" y="4638200"/>
              <a:ext cx="238403" cy="627670"/>
              <a:chOff x="3803288" y="5254390"/>
              <a:chExt cx="324245" cy="853675"/>
            </a:xfrm>
          </p:grpSpPr>
          <p:sp>
            <p:nvSpPr>
              <p:cNvPr id="103" name="Isosceles Triangle 102"/>
              <p:cNvSpPr/>
              <p:nvPr/>
            </p:nvSpPr>
            <p:spPr bwMode="auto">
              <a:xfrm rot="5400000">
                <a:off x="3576673" y="5557205"/>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104" name="Isosceles Triangle 103"/>
              <p:cNvSpPr/>
              <p:nvPr/>
            </p:nvSpPr>
            <p:spPr bwMode="auto">
              <a:xfrm rot="5400000">
                <a:off x="3500473" y="5557205"/>
                <a:ext cx="853675" cy="248045"/>
              </a:xfrm>
              <a:prstGeom prst="triangle">
                <a:avLst/>
              </a:prstGeom>
              <a:solidFill>
                <a:srgbClr val="0080E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nvGrpSpPr>
            <p:cNvPr id="105" name="Group 104"/>
            <p:cNvGrpSpPr/>
            <p:nvPr/>
          </p:nvGrpSpPr>
          <p:grpSpPr>
            <a:xfrm>
              <a:off x="1383441" y="2091275"/>
              <a:ext cx="1744250" cy="3176381"/>
              <a:chOff x="1755266" y="1790395"/>
              <a:chExt cx="2372301" cy="4320099"/>
            </a:xfrm>
          </p:grpSpPr>
          <p:sp>
            <p:nvSpPr>
              <p:cNvPr id="106" name="Rectangle 105"/>
              <p:cNvSpPr/>
              <p:nvPr/>
            </p:nvSpPr>
            <p:spPr bwMode="auto">
              <a:xfrm>
                <a:off x="1755266" y="1790395"/>
                <a:ext cx="2079506" cy="4320099"/>
              </a:xfrm>
              <a:prstGeom prst="rect">
                <a:avLst/>
              </a:prstGeom>
              <a:solidFill>
                <a:srgbClr val="00BCF2"/>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Information management</a:t>
                </a:r>
              </a:p>
            </p:txBody>
          </p:sp>
          <p:pic>
            <p:nvPicPr>
              <p:cNvPr id="107" name="Picture 10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892648" y="2887432"/>
                <a:ext cx="375108" cy="375108"/>
              </a:xfrm>
              <a:prstGeom prst="rect">
                <a:avLst/>
              </a:prstGeom>
            </p:spPr>
          </p:pic>
          <p:pic>
            <p:nvPicPr>
              <p:cNvPr id="108" name="Picture 10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892648" y="5001504"/>
                <a:ext cx="339648" cy="352813"/>
              </a:xfrm>
              <a:prstGeom prst="rect">
                <a:avLst/>
              </a:prstGeom>
            </p:spPr>
          </p:pic>
          <p:sp>
            <p:nvSpPr>
              <p:cNvPr id="109" name="Rectangle 108"/>
              <p:cNvSpPr/>
              <p:nvPr/>
            </p:nvSpPr>
            <p:spPr>
              <a:xfrm>
                <a:off x="2295424" y="2888599"/>
                <a:ext cx="1071174" cy="495166"/>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Data Factory </a:t>
                </a:r>
                <a:endParaRPr lang="en-US" sz="883" dirty="0">
                  <a:solidFill>
                    <a:prstClr val="white"/>
                  </a:solidFill>
                  <a:latin typeface="Segoe UI"/>
                  <a:ea typeface="MS PGothic" panose="020B0600070205080204" pitchFamily="34" charset="-128"/>
                </a:endParaRPr>
              </a:p>
            </p:txBody>
          </p:sp>
          <p:sp>
            <p:nvSpPr>
              <p:cNvPr id="110" name="Rectangle 109"/>
              <p:cNvSpPr/>
              <p:nvPr/>
            </p:nvSpPr>
            <p:spPr>
              <a:xfrm>
                <a:off x="2295424" y="3922284"/>
                <a:ext cx="1061930" cy="495166"/>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Data Catalog</a:t>
                </a:r>
                <a:endParaRPr lang="en-US" sz="883" dirty="0">
                  <a:solidFill>
                    <a:prstClr val="white"/>
                  </a:solidFill>
                  <a:latin typeface="Segoe UI"/>
                  <a:ea typeface="MS PGothic" panose="020B0600070205080204" pitchFamily="34" charset="-128"/>
                </a:endParaRPr>
              </a:p>
            </p:txBody>
          </p:sp>
          <p:sp>
            <p:nvSpPr>
              <p:cNvPr id="111" name="Rectangle 110"/>
              <p:cNvSpPr/>
              <p:nvPr/>
            </p:nvSpPr>
            <p:spPr>
              <a:xfrm>
                <a:off x="2295424" y="4954772"/>
                <a:ext cx="901205" cy="495166"/>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Event Hub</a:t>
                </a:r>
                <a:endParaRPr lang="en-US" sz="883" dirty="0">
                  <a:solidFill>
                    <a:prstClr val="white"/>
                  </a:solidFill>
                  <a:latin typeface="Segoe UI"/>
                  <a:ea typeface="MS PGothic" panose="020B0600070205080204" pitchFamily="34" charset="-128"/>
                </a:endParaRPr>
              </a:p>
            </p:txBody>
          </p:sp>
          <p:grpSp>
            <p:nvGrpSpPr>
              <p:cNvPr id="112" name="Group 111"/>
              <p:cNvGrpSpPr/>
              <p:nvPr/>
            </p:nvGrpSpPr>
            <p:grpSpPr>
              <a:xfrm>
                <a:off x="3832324" y="5254390"/>
                <a:ext cx="295243" cy="853675"/>
                <a:chOff x="3832324" y="5254390"/>
                <a:chExt cx="295243" cy="853675"/>
              </a:xfrm>
            </p:grpSpPr>
            <p:sp>
              <p:nvSpPr>
                <p:cNvPr id="113" name="Isosceles Triangle 112"/>
                <p:cNvSpPr/>
                <p:nvPr/>
              </p:nvSpPr>
              <p:spPr bwMode="auto">
                <a:xfrm rot="5400000">
                  <a:off x="3576707" y="5557205"/>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114" name="Isosceles Triangle 113"/>
                <p:cNvSpPr/>
                <p:nvPr/>
              </p:nvSpPr>
              <p:spPr bwMode="auto">
                <a:xfrm rot="5400000">
                  <a:off x="3529509" y="5557205"/>
                  <a:ext cx="853675" cy="248045"/>
                </a:xfrm>
                <a:prstGeom prst="triangle">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pic>
          <p:nvPicPr>
            <p:cNvPr id="115" name="Picture 11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267647" y="3573370"/>
              <a:ext cx="655062" cy="509654"/>
            </a:xfrm>
            <a:prstGeom prst="rect">
              <a:avLst/>
            </a:prstGeom>
          </p:spPr>
        </p:pic>
        <p:sp>
          <p:nvSpPr>
            <p:cNvPr id="116" name="Rectangle 115"/>
            <p:cNvSpPr/>
            <p:nvPr/>
          </p:nvSpPr>
          <p:spPr bwMode="auto">
            <a:xfrm>
              <a:off x="3048700" y="3209047"/>
              <a:ext cx="1524239" cy="42296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3" fontAlgn="base">
                <a:spcBef>
                  <a:spcPct val="0"/>
                </a:spcBef>
                <a:spcAft>
                  <a:spcPct val="0"/>
                </a:spcAft>
              </a:pPr>
              <a:endParaRPr lang="en-US" sz="1471" dirty="0">
                <a:solidFill>
                  <a:prstClr val="white"/>
                </a:solidFill>
                <a:latin typeface="Segoe UI"/>
              </a:endParaRPr>
            </a:p>
          </p:txBody>
        </p:sp>
        <p:sp>
          <p:nvSpPr>
            <p:cNvPr id="127" name="Rounded Rectangle 126"/>
            <p:cNvSpPr/>
            <p:nvPr/>
          </p:nvSpPr>
          <p:spPr bwMode="auto">
            <a:xfrm>
              <a:off x="3055140" y="3911409"/>
              <a:ext cx="3180882" cy="889404"/>
            </a:xfrm>
            <a:prstGeom prst="roundRect">
              <a:avLst/>
            </a:prstGeom>
            <a:solidFill>
              <a:srgbClr val="FFFF00">
                <a:alpha val="50000"/>
              </a:srgbClr>
            </a:solidFill>
            <a:ln w="28575">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b="1" dirty="0">
                <a:solidFill>
                  <a:schemeClr val="bg1"/>
                </a:solidFill>
                <a:latin typeface="+mj-lt"/>
                <a:ea typeface="Segoe UI" pitchFamily="34" charset="0"/>
                <a:cs typeface="Segoe UI" pitchFamily="34" charset="0"/>
              </a:endParaRPr>
            </a:p>
          </p:txBody>
        </p:sp>
        <p:sp>
          <p:nvSpPr>
            <p:cNvPr id="117" name="Rectangle 116"/>
            <p:cNvSpPr/>
            <p:nvPr/>
          </p:nvSpPr>
          <p:spPr>
            <a:xfrm>
              <a:off x="3425701" y="4091022"/>
              <a:ext cx="902170" cy="36407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Data Lake Store</a:t>
              </a:r>
              <a:endParaRPr lang="en-US" sz="883" dirty="0">
                <a:solidFill>
                  <a:prstClr val="white"/>
                </a:solidFill>
                <a:latin typeface="Segoe UI"/>
                <a:ea typeface="MS PGothic" panose="020B0600070205080204" pitchFamily="34" charset="-128"/>
              </a:endParaRPr>
            </a:p>
          </p:txBody>
        </p:sp>
        <p:sp>
          <p:nvSpPr>
            <p:cNvPr id="118" name="Freeform 6"/>
            <p:cNvSpPr>
              <a:spLocks noEditPoints="1"/>
            </p:cNvSpPr>
            <p:nvPr/>
          </p:nvSpPr>
          <p:spPr bwMode="auto">
            <a:xfrm>
              <a:off x="4247297" y="3476859"/>
              <a:ext cx="614164" cy="614164"/>
            </a:xfrm>
            <a:custGeom>
              <a:avLst/>
              <a:gdLst>
                <a:gd name="T0" fmla="*/ 1273 w 7317"/>
                <a:gd name="T1" fmla="*/ 1047 h 7295"/>
                <a:gd name="T2" fmla="*/ 6037 w 7317"/>
                <a:gd name="T3" fmla="*/ 1047 h 7295"/>
                <a:gd name="T4" fmla="*/ 6255 w 7317"/>
                <a:gd name="T5" fmla="*/ 1265 h 7295"/>
                <a:gd name="T6" fmla="*/ 6255 w 7317"/>
                <a:gd name="T7" fmla="*/ 6030 h 7295"/>
                <a:gd name="T8" fmla="*/ 6037 w 7317"/>
                <a:gd name="T9" fmla="*/ 6248 h 7295"/>
                <a:gd name="T10" fmla="*/ 1273 w 7317"/>
                <a:gd name="T11" fmla="*/ 6248 h 7295"/>
                <a:gd name="T12" fmla="*/ 1055 w 7317"/>
                <a:gd name="T13" fmla="*/ 6030 h 7295"/>
                <a:gd name="T14" fmla="*/ 1055 w 7317"/>
                <a:gd name="T15" fmla="*/ 1265 h 7295"/>
                <a:gd name="T16" fmla="*/ 1273 w 7317"/>
                <a:gd name="T17" fmla="*/ 1047 h 7295"/>
                <a:gd name="T18" fmla="*/ 4801 w 7317"/>
                <a:gd name="T19" fmla="*/ 7230 h 7295"/>
                <a:gd name="T20" fmla="*/ 5084 w 7317"/>
                <a:gd name="T21" fmla="*/ 7295 h 7295"/>
                <a:gd name="T22" fmla="*/ 5317 w 7317"/>
                <a:gd name="T23" fmla="*/ 7252 h 7295"/>
                <a:gd name="T24" fmla="*/ 5695 w 7317"/>
                <a:gd name="T25" fmla="*/ 6903 h 7295"/>
                <a:gd name="T26" fmla="*/ 5794 w 7317"/>
                <a:gd name="T27" fmla="*/ 6699 h 7295"/>
                <a:gd name="T28" fmla="*/ 6037 w 7317"/>
                <a:gd name="T29" fmla="*/ 6699 h 7295"/>
                <a:gd name="T30" fmla="*/ 6699 w 7317"/>
                <a:gd name="T31" fmla="*/ 6037 h 7295"/>
                <a:gd name="T32" fmla="*/ 6699 w 7317"/>
                <a:gd name="T33" fmla="*/ 4152 h 7295"/>
                <a:gd name="T34" fmla="*/ 7230 w 7317"/>
                <a:gd name="T35" fmla="*/ 3018 h 7295"/>
                <a:gd name="T36" fmla="*/ 7252 w 7317"/>
                <a:gd name="T37" fmla="*/ 2495 h 7295"/>
                <a:gd name="T38" fmla="*/ 6903 w 7317"/>
                <a:gd name="T39" fmla="*/ 2117 h 7295"/>
                <a:gd name="T40" fmla="*/ 6699 w 7317"/>
                <a:gd name="T41" fmla="*/ 2018 h 7295"/>
                <a:gd name="T42" fmla="*/ 6699 w 7317"/>
                <a:gd name="T43" fmla="*/ 1273 h 7295"/>
                <a:gd name="T44" fmla="*/ 6037 w 7317"/>
                <a:gd name="T45" fmla="*/ 611 h 7295"/>
                <a:gd name="T46" fmla="*/ 4129 w 7317"/>
                <a:gd name="T47" fmla="*/ 611 h 7295"/>
                <a:gd name="T48" fmla="*/ 3011 w 7317"/>
                <a:gd name="T49" fmla="*/ 87 h 7295"/>
                <a:gd name="T50" fmla="*/ 2495 w 7317"/>
                <a:gd name="T51" fmla="*/ 65 h 7295"/>
                <a:gd name="T52" fmla="*/ 2117 w 7317"/>
                <a:gd name="T53" fmla="*/ 414 h 7295"/>
                <a:gd name="T54" fmla="*/ 2022 w 7317"/>
                <a:gd name="T55" fmla="*/ 611 h 7295"/>
                <a:gd name="T56" fmla="*/ 1273 w 7317"/>
                <a:gd name="T57" fmla="*/ 611 h 7295"/>
                <a:gd name="T58" fmla="*/ 611 w 7317"/>
                <a:gd name="T59" fmla="*/ 1273 h 7295"/>
                <a:gd name="T60" fmla="*/ 611 w 7317"/>
                <a:gd name="T61" fmla="*/ 3682 h 7295"/>
                <a:gd name="T62" fmla="*/ 87 w 7317"/>
                <a:gd name="T63" fmla="*/ 4801 h 7295"/>
                <a:gd name="T64" fmla="*/ 65 w 7317"/>
                <a:gd name="T65" fmla="*/ 5317 h 7295"/>
                <a:gd name="T66" fmla="*/ 414 w 7317"/>
                <a:gd name="T67" fmla="*/ 5695 h 7295"/>
                <a:gd name="T68" fmla="*/ 611 w 7317"/>
                <a:gd name="T69" fmla="*/ 5790 h 7295"/>
                <a:gd name="T70" fmla="*/ 611 w 7317"/>
                <a:gd name="T71" fmla="*/ 6037 h 7295"/>
                <a:gd name="T72" fmla="*/ 1273 w 7317"/>
                <a:gd name="T73" fmla="*/ 6699 h 7295"/>
                <a:gd name="T74" fmla="*/ 3667 w 7317"/>
                <a:gd name="T75" fmla="*/ 6699 h 7295"/>
                <a:gd name="T76" fmla="*/ 4801 w 7317"/>
                <a:gd name="T77" fmla="*/ 7230 h 7295"/>
                <a:gd name="T78" fmla="*/ 4706 w 7317"/>
                <a:gd name="T79" fmla="*/ 3200 h 7295"/>
                <a:gd name="T80" fmla="*/ 3782 w 7317"/>
                <a:gd name="T81" fmla="*/ 3200 h 7295"/>
                <a:gd name="T82" fmla="*/ 4168 w 7317"/>
                <a:gd name="T83" fmla="*/ 1913 h 7295"/>
                <a:gd name="T84" fmla="*/ 4131 w 7317"/>
                <a:gd name="T85" fmla="*/ 1826 h 7295"/>
                <a:gd name="T86" fmla="*/ 4102 w 7317"/>
                <a:gd name="T87" fmla="*/ 1818 h 7295"/>
                <a:gd name="T88" fmla="*/ 4044 w 7317"/>
                <a:gd name="T89" fmla="*/ 1847 h 7295"/>
                <a:gd name="T90" fmla="*/ 2553 w 7317"/>
                <a:gd name="T91" fmla="*/ 4022 h 7295"/>
                <a:gd name="T92" fmla="*/ 2546 w 7317"/>
                <a:gd name="T93" fmla="*/ 4095 h 7295"/>
                <a:gd name="T94" fmla="*/ 2611 w 7317"/>
                <a:gd name="T95" fmla="*/ 4131 h 7295"/>
                <a:gd name="T96" fmla="*/ 3506 w 7317"/>
                <a:gd name="T97" fmla="*/ 4131 h 7295"/>
                <a:gd name="T98" fmla="*/ 3106 w 7317"/>
                <a:gd name="T99" fmla="*/ 5441 h 7295"/>
                <a:gd name="T100" fmla="*/ 3142 w 7317"/>
                <a:gd name="T101" fmla="*/ 5528 h 7295"/>
                <a:gd name="T102" fmla="*/ 3171 w 7317"/>
                <a:gd name="T103" fmla="*/ 5535 h 7295"/>
                <a:gd name="T104" fmla="*/ 3229 w 7317"/>
                <a:gd name="T105" fmla="*/ 5506 h 7295"/>
                <a:gd name="T106" fmla="*/ 4764 w 7317"/>
                <a:gd name="T107" fmla="*/ 3309 h 7295"/>
                <a:gd name="T108" fmla="*/ 4779 w 7317"/>
                <a:gd name="T109" fmla="*/ 3266 h 7295"/>
                <a:gd name="T110" fmla="*/ 4706 w 7317"/>
                <a:gd name="T111" fmla="*/ 3200 h 7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317" h="7295">
                  <a:moveTo>
                    <a:pt x="1273" y="1047"/>
                  </a:moveTo>
                  <a:lnTo>
                    <a:pt x="6037" y="1047"/>
                  </a:lnTo>
                  <a:cubicBezTo>
                    <a:pt x="6153" y="1047"/>
                    <a:pt x="6255" y="1142"/>
                    <a:pt x="6255" y="1265"/>
                  </a:cubicBezTo>
                  <a:lnTo>
                    <a:pt x="6255" y="6030"/>
                  </a:lnTo>
                  <a:cubicBezTo>
                    <a:pt x="6255" y="6146"/>
                    <a:pt x="6161" y="6248"/>
                    <a:pt x="6037" y="6248"/>
                  </a:cubicBezTo>
                  <a:lnTo>
                    <a:pt x="1273" y="6248"/>
                  </a:lnTo>
                  <a:cubicBezTo>
                    <a:pt x="1156" y="6248"/>
                    <a:pt x="1055" y="6153"/>
                    <a:pt x="1055" y="6030"/>
                  </a:cubicBezTo>
                  <a:lnTo>
                    <a:pt x="1055" y="1265"/>
                  </a:lnTo>
                  <a:cubicBezTo>
                    <a:pt x="1055" y="1149"/>
                    <a:pt x="1149" y="1047"/>
                    <a:pt x="1273" y="1047"/>
                  </a:cubicBezTo>
                  <a:close/>
                  <a:moveTo>
                    <a:pt x="4801" y="7230"/>
                  </a:moveTo>
                  <a:cubicBezTo>
                    <a:pt x="4888" y="7274"/>
                    <a:pt x="4990" y="7295"/>
                    <a:pt x="5084" y="7295"/>
                  </a:cubicBezTo>
                  <a:cubicBezTo>
                    <a:pt x="5164" y="7295"/>
                    <a:pt x="5237" y="7281"/>
                    <a:pt x="5317" y="7252"/>
                  </a:cubicBezTo>
                  <a:cubicBezTo>
                    <a:pt x="5484" y="7194"/>
                    <a:pt x="5623" y="7070"/>
                    <a:pt x="5695" y="6903"/>
                  </a:cubicBezTo>
                  <a:lnTo>
                    <a:pt x="5794" y="6699"/>
                  </a:lnTo>
                  <a:lnTo>
                    <a:pt x="6037" y="6699"/>
                  </a:lnTo>
                  <a:cubicBezTo>
                    <a:pt x="6401" y="6699"/>
                    <a:pt x="6699" y="6401"/>
                    <a:pt x="6699" y="6037"/>
                  </a:cubicBezTo>
                  <a:lnTo>
                    <a:pt x="6699" y="4152"/>
                  </a:lnTo>
                  <a:lnTo>
                    <a:pt x="7230" y="3018"/>
                  </a:lnTo>
                  <a:cubicBezTo>
                    <a:pt x="7310" y="2851"/>
                    <a:pt x="7317" y="2669"/>
                    <a:pt x="7252" y="2495"/>
                  </a:cubicBezTo>
                  <a:cubicBezTo>
                    <a:pt x="7194" y="2327"/>
                    <a:pt x="7070" y="2189"/>
                    <a:pt x="6903" y="2117"/>
                  </a:cubicBezTo>
                  <a:lnTo>
                    <a:pt x="6699" y="2018"/>
                  </a:lnTo>
                  <a:lnTo>
                    <a:pt x="6699" y="1273"/>
                  </a:lnTo>
                  <a:cubicBezTo>
                    <a:pt x="6699" y="909"/>
                    <a:pt x="6401" y="611"/>
                    <a:pt x="6037" y="611"/>
                  </a:cubicBezTo>
                  <a:lnTo>
                    <a:pt x="4129" y="611"/>
                  </a:lnTo>
                  <a:lnTo>
                    <a:pt x="3011" y="87"/>
                  </a:lnTo>
                  <a:cubicBezTo>
                    <a:pt x="2851" y="14"/>
                    <a:pt x="2662" y="0"/>
                    <a:pt x="2495" y="65"/>
                  </a:cubicBezTo>
                  <a:cubicBezTo>
                    <a:pt x="2327" y="123"/>
                    <a:pt x="2189" y="247"/>
                    <a:pt x="2117" y="414"/>
                  </a:cubicBezTo>
                  <a:lnTo>
                    <a:pt x="2022" y="611"/>
                  </a:lnTo>
                  <a:lnTo>
                    <a:pt x="1273" y="611"/>
                  </a:lnTo>
                  <a:cubicBezTo>
                    <a:pt x="909" y="611"/>
                    <a:pt x="611" y="909"/>
                    <a:pt x="611" y="1273"/>
                  </a:cubicBezTo>
                  <a:lnTo>
                    <a:pt x="611" y="3682"/>
                  </a:lnTo>
                  <a:lnTo>
                    <a:pt x="87" y="4801"/>
                  </a:lnTo>
                  <a:cubicBezTo>
                    <a:pt x="14" y="4961"/>
                    <a:pt x="0" y="5150"/>
                    <a:pt x="65" y="5317"/>
                  </a:cubicBezTo>
                  <a:cubicBezTo>
                    <a:pt x="123" y="5484"/>
                    <a:pt x="247" y="5623"/>
                    <a:pt x="414" y="5695"/>
                  </a:cubicBezTo>
                  <a:lnTo>
                    <a:pt x="611" y="5790"/>
                  </a:lnTo>
                  <a:lnTo>
                    <a:pt x="611" y="6037"/>
                  </a:lnTo>
                  <a:cubicBezTo>
                    <a:pt x="611" y="6401"/>
                    <a:pt x="909" y="6699"/>
                    <a:pt x="1273" y="6699"/>
                  </a:cubicBezTo>
                  <a:lnTo>
                    <a:pt x="3667" y="6699"/>
                  </a:lnTo>
                  <a:lnTo>
                    <a:pt x="4801" y="7230"/>
                  </a:lnTo>
                  <a:close/>
                  <a:moveTo>
                    <a:pt x="4706" y="3200"/>
                  </a:moveTo>
                  <a:lnTo>
                    <a:pt x="3782" y="3200"/>
                  </a:lnTo>
                  <a:lnTo>
                    <a:pt x="4168" y="1913"/>
                  </a:lnTo>
                  <a:cubicBezTo>
                    <a:pt x="4175" y="1876"/>
                    <a:pt x="4160" y="1840"/>
                    <a:pt x="4131" y="1826"/>
                  </a:cubicBezTo>
                  <a:cubicBezTo>
                    <a:pt x="4124" y="1818"/>
                    <a:pt x="4110" y="1818"/>
                    <a:pt x="4102" y="1818"/>
                  </a:cubicBezTo>
                  <a:cubicBezTo>
                    <a:pt x="4080" y="1818"/>
                    <a:pt x="4059" y="1833"/>
                    <a:pt x="4044" y="1847"/>
                  </a:cubicBezTo>
                  <a:lnTo>
                    <a:pt x="2553" y="4022"/>
                  </a:lnTo>
                  <a:cubicBezTo>
                    <a:pt x="2538" y="4044"/>
                    <a:pt x="2538" y="4073"/>
                    <a:pt x="2546" y="4095"/>
                  </a:cubicBezTo>
                  <a:cubicBezTo>
                    <a:pt x="2560" y="4117"/>
                    <a:pt x="2582" y="4131"/>
                    <a:pt x="2611" y="4131"/>
                  </a:cubicBezTo>
                  <a:lnTo>
                    <a:pt x="3506" y="4131"/>
                  </a:lnTo>
                  <a:lnTo>
                    <a:pt x="3106" y="5441"/>
                  </a:lnTo>
                  <a:cubicBezTo>
                    <a:pt x="3098" y="5477"/>
                    <a:pt x="3113" y="5513"/>
                    <a:pt x="3142" y="5528"/>
                  </a:cubicBezTo>
                  <a:cubicBezTo>
                    <a:pt x="3149" y="5535"/>
                    <a:pt x="3164" y="5535"/>
                    <a:pt x="3171" y="5535"/>
                  </a:cubicBezTo>
                  <a:cubicBezTo>
                    <a:pt x="3193" y="5535"/>
                    <a:pt x="3215" y="5521"/>
                    <a:pt x="3229" y="5506"/>
                  </a:cubicBezTo>
                  <a:lnTo>
                    <a:pt x="4764" y="3309"/>
                  </a:lnTo>
                  <a:cubicBezTo>
                    <a:pt x="4771" y="3295"/>
                    <a:pt x="4779" y="3280"/>
                    <a:pt x="4779" y="3266"/>
                  </a:cubicBezTo>
                  <a:cubicBezTo>
                    <a:pt x="4779" y="3229"/>
                    <a:pt x="4742" y="3200"/>
                    <a:pt x="4706" y="3200"/>
                  </a:cubicBezTo>
                  <a:close/>
                </a:path>
              </a:pathLst>
            </a:custGeom>
            <a:noFill/>
            <a:ln w="3175" cap="rnd">
              <a:no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57150" tIns="28575" rIns="57150" bIns="28575" numCol="1" anchor="t" anchorCtr="0" compatLnSpc="1">
              <a:prstTxWarp prst="textNoShape">
                <a:avLst/>
              </a:prstTxWarp>
            </a:bodyPr>
            <a:lstStyle/>
            <a:p>
              <a:pPr defTabSz="685772"/>
              <a:endParaRPr lang="en-US" sz="1350">
                <a:solidFill>
                  <a:prstClr val="white"/>
                </a:solidFill>
              </a:endParaRPr>
            </a:p>
          </p:txBody>
        </p:sp>
        <p:sp>
          <p:nvSpPr>
            <p:cNvPr id="119" name="Freeform 5"/>
            <p:cNvSpPr>
              <a:spLocks noEditPoints="1"/>
            </p:cNvSpPr>
            <p:nvPr/>
          </p:nvSpPr>
          <p:spPr bwMode="auto">
            <a:xfrm>
              <a:off x="3140937" y="4165577"/>
              <a:ext cx="256301" cy="201707"/>
            </a:xfrm>
            <a:custGeom>
              <a:avLst/>
              <a:gdLst>
                <a:gd name="T0" fmla="*/ 3752 w 5983"/>
                <a:gd name="T1" fmla="*/ 2549 h 4697"/>
                <a:gd name="T2" fmla="*/ 2693 w 5983"/>
                <a:gd name="T3" fmla="*/ 4063 h 4697"/>
                <a:gd name="T4" fmla="*/ 2651 w 5983"/>
                <a:gd name="T5" fmla="*/ 4087 h 4697"/>
                <a:gd name="T6" fmla="*/ 2627 w 5983"/>
                <a:gd name="T7" fmla="*/ 4081 h 4697"/>
                <a:gd name="T8" fmla="*/ 2603 w 5983"/>
                <a:gd name="T9" fmla="*/ 4021 h 4697"/>
                <a:gd name="T10" fmla="*/ 2878 w 5983"/>
                <a:gd name="T11" fmla="*/ 3117 h 4697"/>
                <a:gd name="T12" fmla="*/ 2262 w 5983"/>
                <a:gd name="T13" fmla="*/ 3117 h 4697"/>
                <a:gd name="T14" fmla="*/ 2214 w 5983"/>
                <a:gd name="T15" fmla="*/ 3087 h 4697"/>
                <a:gd name="T16" fmla="*/ 2220 w 5983"/>
                <a:gd name="T17" fmla="*/ 3034 h 4697"/>
                <a:gd name="T18" fmla="*/ 3249 w 5983"/>
                <a:gd name="T19" fmla="*/ 1538 h 4697"/>
                <a:gd name="T20" fmla="*/ 3291 w 5983"/>
                <a:gd name="T21" fmla="*/ 1514 h 4697"/>
                <a:gd name="T22" fmla="*/ 3315 w 5983"/>
                <a:gd name="T23" fmla="*/ 1520 h 4697"/>
                <a:gd name="T24" fmla="*/ 3339 w 5983"/>
                <a:gd name="T25" fmla="*/ 1580 h 4697"/>
                <a:gd name="T26" fmla="*/ 3075 w 5983"/>
                <a:gd name="T27" fmla="*/ 2465 h 4697"/>
                <a:gd name="T28" fmla="*/ 3710 w 5983"/>
                <a:gd name="T29" fmla="*/ 2465 h 4697"/>
                <a:gd name="T30" fmla="*/ 3763 w 5983"/>
                <a:gd name="T31" fmla="*/ 2519 h 4697"/>
                <a:gd name="T32" fmla="*/ 3752 w 5983"/>
                <a:gd name="T33" fmla="*/ 2549 h 4697"/>
                <a:gd name="T34" fmla="*/ 5750 w 5983"/>
                <a:gd name="T35" fmla="*/ 754 h 4697"/>
                <a:gd name="T36" fmla="*/ 0 w 5983"/>
                <a:gd name="T37" fmla="*/ 754 h 4697"/>
                <a:gd name="T38" fmla="*/ 0 w 5983"/>
                <a:gd name="T39" fmla="*/ 4326 h 4697"/>
                <a:gd name="T40" fmla="*/ 371 w 5983"/>
                <a:gd name="T41" fmla="*/ 4697 h 4697"/>
                <a:gd name="T42" fmla="*/ 5612 w 5983"/>
                <a:gd name="T43" fmla="*/ 4697 h 4697"/>
                <a:gd name="T44" fmla="*/ 5983 w 5983"/>
                <a:gd name="T45" fmla="*/ 4326 h 4697"/>
                <a:gd name="T46" fmla="*/ 5983 w 5983"/>
                <a:gd name="T47" fmla="*/ 1095 h 4697"/>
                <a:gd name="T48" fmla="*/ 5750 w 5983"/>
                <a:gd name="T49" fmla="*/ 754 h 4697"/>
                <a:gd name="T50" fmla="*/ 3536 w 5983"/>
                <a:gd name="T51" fmla="*/ 485 h 4697"/>
                <a:gd name="T52" fmla="*/ 3363 w 5983"/>
                <a:gd name="T53" fmla="*/ 186 h 4697"/>
                <a:gd name="T54" fmla="*/ 3040 w 5983"/>
                <a:gd name="T55" fmla="*/ 0 h 4697"/>
                <a:gd name="T56" fmla="*/ 371 w 5983"/>
                <a:gd name="T57" fmla="*/ 0 h 4697"/>
                <a:gd name="T58" fmla="*/ 0 w 5983"/>
                <a:gd name="T59" fmla="*/ 371 h 4697"/>
                <a:gd name="T60" fmla="*/ 0 w 5983"/>
                <a:gd name="T61" fmla="*/ 563 h 4697"/>
                <a:gd name="T62" fmla="*/ 3602 w 5983"/>
                <a:gd name="T63" fmla="*/ 563 h 4697"/>
                <a:gd name="T64" fmla="*/ 3536 w 5983"/>
                <a:gd name="T65" fmla="*/ 485 h 4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3" h="4697">
                  <a:moveTo>
                    <a:pt x="3752" y="2549"/>
                  </a:moveTo>
                  <a:lnTo>
                    <a:pt x="2693" y="4063"/>
                  </a:lnTo>
                  <a:cubicBezTo>
                    <a:pt x="2681" y="4075"/>
                    <a:pt x="2669" y="4087"/>
                    <a:pt x="2651" y="4087"/>
                  </a:cubicBezTo>
                  <a:cubicBezTo>
                    <a:pt x="2645" y="4087"/>
                    <a:pt x="2633" y="4087"/>
                    <a:pt x="2627" y="4081"/>
                  </a:cubicBezTo>
                  <a:cubicBezTo>
                    <a:pt x="2603" y="4069"/>
                    <a:pt x="2591" y="4045"/>
                    <a:pt x="2603" y="4021"/>
                  </a:cubicBezTo>
                  <a:lnTo>
                    <a:pt x="2878" y="3117"/>
                  </a:lnTo>
                  <a:lnTo>
                    <a:pt x="2262" y="3117"/>
                  </a:lnTo>
                  <a:cubicBezTo>
                    <a:pt x="2244" y="3117"/>
                    <a:pt x="2226" y="3105"/>
                    <a:pt x="2214" y="3087"/>
                  </a:cubicBezTo>
                  <a:cubicBezTo>
                    <a:pt x="2208" y="3070"/>
                    <a:pt x="2208" y="3052"/>
                    <a:pt x="2220" y="3034"/>
                  </a:cubicBezTo>
                  <a:lnTo>
                    <a:pt x="3249" y="1538"/>
                  </a:lnTo>
                  <a:cubicBezTo>
                    <a:pt x="3261" y="1526"/>
                    <a:pt x="3273" y="1514"/>
                    <a:pt x="3291" y="1514"/>
                  </a:cubicBezTo>
                  <a:cubicBezTo>
                    <a:pt x="3297" y="1514"/>
                    <a:pt x="3303" y="1514"/>
                    <a:pt x="3315" y="1520"/>
                  </a:cubicBezTo>
                  <a:cubicBezTo>
                    <a:pt x="3339" y="1532"/>
                    <a:pt x="3351" y="1556"/>
                    <a:pt x="3339" y="1580"/>
                  </a:cubicBezTo>
                  <a:lnTo>
                    <a:pt x="3075" y="2465"/>
                  </a:lnTo>
                  <a:lnTo>
                    <a:pt x="3710" y="2465"/>
                  </a:lnTo>
                  <a:cubicBezTo>
                    <a:pt x="3740" y="2465"/>
                    <a:pt x="3763" y="2489"/>
                    <a:pt x="3763" y="2519"/>
                  </a:cubicBezTo>
                  <a:cubicBezTo>
                    <a:pt x="3763" y="2531"/>
                    <a:pt x="3758" y="2537"/>
                    <a:pt x="3752" y="2549"/>
                  </a:cubicBezTo>
                  <a:close/>
                  <a:moveTo>
                    <a:pt x="5750" y="754"/>
                  </a:moveTo>
                  <a:lnTo>
                    <a:pt x="0" y="754"/>
                  </a:lnTo>
                  <a:lnTo>
                    <a:pt x="0" y="4326"/>
                  </a:lnTo>
                  <a:cubicBezTo>
                    <a:pt x="0" y="4529"/>
                    <a:pt x="168" y="4697"/>
                    <a:pt x="371" y="4697"/>
                  </a:cubicBezTo>
                  <a:lnTo>
                    <a:pt x="5612" y="4697"/>
                  </a:lnTo>
                  <a:cubicBezTo>
                    <a:pt x="5816" y="4697"/>
                    <a:pt x="5983" y="4529"/>
                    <a:pt x="5983" y="4326"/>
                  </a:cubicBezTo>
                  <a:lnTo>
                    <a:pt x="5983" y="1095"/>
                  </a:lnTo>
                  <a:cubicBezTo>
                    <a:pt x="5983" y="946"/>
                    <a:pt x="5887" y="814"/>
                    <a:pt x="5750" y="754"/>
                  </a:cubicBezTo>
                  <a:close/>
                  <a:moveTo>
                    <a:pt x="3536" y="485"/>
                  </a:moveTo>
                  <a:lnTo>
                    <a:pt x="3363" y="186"/>
                  </a:lnTo>
                  <a:cubicBezTo>
                    <a:pt x="3297" y="72"/>
                    <a:pt x="3171" y="0"/>
                    <a:pt x="3040" y="0"/>
                  </a:cubicBezTo>
                  <a:lnTo>
                    <a:pt x="371" y="0"/>
                  </a:lnTo>
                  <a:cubicBezTo>
                    <a:pt x="168" y="0"/>
                    <a:pt x="0" y="168"/>
                    <a:pt x="0" y="371"/>
                  </a:cubicBezTo>
                  <a:lnTo>
                    <a:pt x="0" y="563"/>
                  </a:lnTo>
                  <a:lnTo>
                    <a:pt x="3602" y="563"/>
                  </a:lnTo>
                  <a:cubicBezTo>
                    <a:pt x="3572" y="545"/>
                    <a:pt x="3554" y="515"/>
                    <a:pt x="3536" y="485"/>
                  </a:cubicBezTo>
                  <a:close/>
                </a:path>
              </a:pathLst>
            </a:custGeom>
            <a:solidFill>
              <a:srgbClr val="FFFFFF"/>
            </a:solidFill>
            <a:ln w="0">
              <a:noFill/>
              <a:prstDash val="solid"/>
              <a:round/>
              <a:headEnd/>
              <a:tailEnd/>
            </a:ln>
          </p:spPr>
          <p:txBody>
            <a:bodyPr vert="horz" wrap="square" lIns="57150" tIns="28575" rIns="57150" bIns="28575" numCol="1" anchor="t" anchorCtr="0" compatLnSpc="1">
              <a:prstTxWarp prst="textNoShape">
                <a:avLst/>
              </a:prstTxWarp>
            </a:bodyPr>
            <a:lstStyle/>
            <a:p>
              <a:pPr defTabSz="685772"/>
              <a:endParaRPr lang="en-US" sz="1350">
                <a:solidFill>
                  <a:prstClr val="white"/>
                </a:solidFill>
              </a:endParaRPr>
            </a:p>
          </p:txBody>
        </p:sp>
        <p:sp>
          <p:nvSpPr>
            <p:cNvPr id="120" name="Rectangle 119"/>
            <p:cNvSpPr/>
            <p:nvPr/>
          </p:nvSpPr>
          <p:spPr bwMode="auto">
            <a:xfrm>
              <a:off x="4713008" y="3344724"/>
              <a:ext cx="1524239" cy="42296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3" fontAlgn="base">
                <a:spcBef>
                  <a:spcPct val="0"/>
                </a:spcBef>
                <a:spcAft>
                  <a:spcPct val="0"/>
                </a:spcAft>
              </a:pPr>
              <a:endParaRPr lang="en-US" sz="1471" dirty="0">
                <a:solidFill>
                  <a:prstClr val="white"/>
                </a:solidFill>
                <a:latin typeface="Segoe UI"/>
              </a:endParaRPr>
            </a:p>
          </p:txBody>
        </p:sp>
        <p:pic>
          <p:nvPicPr>
            <p:cNvPr id="121" name="Picture 120"/>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784166" y="3978630"/>
              <a:ext cx="314888" cy="228022"/>
            </a:xfrm>
            <a:prstGeom prst="rect">
              <a:avLst/>
            </a:prstGeom>
          </p:spPr>
        </p:pic>
        <p:sp>
          <p:nvSpPr>
            <p:cNvPr id="122" name="Rectangle 121"/>
            <p:cNvSpPr/>
            <p:nvPr/>
          </p:nvSpPr>
          <p:spPr>
            <a:xfrm>
              <a:off x="5099055" y="3911409"/>
              <a:ext cx="1108509" cy="36407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HDInsight (Hadoop)</a:t>
              </a:r>
            </a:p>
          </p:txBody>
        </p:sp>
        <p:sp>
          <p:nvSpPr>
            <p:cNvPr id="123" name="Rectangle 122"/>
            <p:cNvSpPr/>
            <p:nvPr/>
          </p:nvSpPr>
          <p:spPr bwMode="auto">
            <a:xfrm>
              <a:off x="4710266" y="3830639"/>
              <a:ext cx="1524239" cy="42296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3" fontAlgn="base">
                <a:spcBef>
                  <a:spcPct val="0"/>
                </a:spcBef>
                <a:spcAft>
                  <a:spcPct val="0"/>
                </a:spcAft>
              </a:pPr>
              <a:endParaRPr lang="en-US" sz="1471" dirty="0">
                <a:solidFill>
                  <a:prstClr val="white"/>
                </a:solidFill>
                <a:latin typeface="Segoe UI"/>
              </a:endParaRPr>
            </a:p>
          </p:txBody>
        </p:sp>
        <p:sp>
          <p:nvSpPr>
            <p:cNvPr id="124" name="Rectangle 123"/>
            <p:cNvSpPr/>
            <p:nvPr/>
          </p:nvSpPr>
          <p:spPr>
            <a:xfrm>
              <a:off x="5097289" y="4391590"/>
              <a:ext cx="1065613" cy="36407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Data Lake Analytics</a:t>
              </a:r>
            </a:p>
          </p:txBody>
        </p:sp>
        <p:sp>
          <p:nvSpPr>
            <p:cNvPr id="125" name="Freeform 5"/>
            <p:cNvSpPr>
              <a:spLocks noEditPoints="1"/>
            </p:cNvSpPr>
            <p:nvPr/>
          </p:nvSpPr>
          <p:spPr bwMode="auto">
            <a:xfrm>
              <a:off x="4790745" y="4429909"/>
              <a:ext cx="280518" cy="280518"/>
            </a:xfrm>
            <a:custGeom>
              <a:avLst/>
              <a:gdLst>
                <a:gd name="T0" fmla="*/ 1273 w 7317"/>
                <a:gd name="T1" fmla="*/ 1047 h 7295"/>
                <a:gd name="T2" fmla="*/ 6037 w 7317"/>
                <a:gd name="T3" fmla="*/ 1047 h 7295"/>
                <a:gd name="T4" fmla="*/ 6255 w 7317"/>
                <a:gd name="T5" fmla="*/ 1265 h 7295"/>
                <a:gd name="T6" fmla="*/ 6255 w 7317"/>
                <a:gd name="T7" fmla="*/ 6030 h 7295"/>
                <a:gd name="T8" fmla="*/ 6037 w 7317"/>
                <a:gd name="T9" fmla="*/ 6248 h 7295"/>
                <a:gd name="T10" fmla="*/ 1273 w 7317"/>
                <a:gd name="T11" fmla="*/ 6248 h 7295"/>
                <a:gd name="T12" fmla="*/ 1055 w 7317"/>
                <a:gd name="T13" fmla="*/ 6030 h 7295"/>
                <a:gd name="T14" fmla="*/ 1055 w 7317"/>
                <a:gd name="T15" fmla="*/ 1265 h 7295"/>
                <a:gd name="T16" fmla="*/ 1273 w 7317"/>
                <a:gd name="T17" fmla="*/ 1047 h 7295"/>
                <a:gd name="T18" fmla="*/ 4801 w 7317"/>
                <a:gd name="T19" fmla="*/ 7230 h 7295"/>
                <a:gd name="T20" fmla="*/ 5084 w 7317"/>
                <a:gd name="T21" fmla="*/ 7295 h 7295"/>
                <a:gd name="T22" fmla="*/ 5317 w 7317"/>
                <a:gd name="T23" fmla="*/ 7252 h 7295"/>
                <a:gd name="T24" fmla="*/ 5695 w 7317"/>
                <a:gd name="T25" fmla="*/ 6903 h 7295"/>
                <a:gd name="T26" fmla="*/ 5794 w 7317"/>
                <a:gd name="T27" fmla="*/ 6699 h 7295"/>
                <a:gd name="T28" fmla="*/ 6037 w 7317"/>
                <a:gd name="T29" fmla="*/ 6699 h 7295"/>
                <a:gd name="T30" fmla="*/ 6699 w 7317"/>
                <a:gd name="T31" fmla="*/ 6037 h 7295"/>
                <a:gd name="T32" fmla="*/ 6699 w 7317"/>
                <a:gd name="T33" fmla="*/ 4152 h 7295"/>
                <a:gd name="T34" fmla="*/ 7230 w 7317"/>
                <a:gd name="T35" fmla="*/ 3018 h 7295"/>
                <a:gd name="T36" fmla="*/ 7252 w 7317"/>
                <a:gd name="T37" fmla="*/ 2495 h 7295"/>
                <a:gd name="T38" fmla="*/ 6903 w 7317"/>
                <a:gd name="T39" fmla="*/ 2117 h 7295"/>
                <a:gd name="T40" fmla="*/ 6699 w 7317"/>
                <a:gd name="T41" fmla="*/ 2018 h 7295"/>
                <a:gd name="T42" fmla="*/ 6699 w 7317"/>
                <a:gd name="T43" fmla="*/ 1273 h 7295"/>
                <a:gd name="T44" fmla="*/ 6037 w 7317"/>
                <a:gd name="T45" fmla="*/ 611 h 7295"/>
                <a:gd name="T46" fmla="*/ 4129 w 7317"/>
                <a:gd name="T47" fmla="*/ 611 h 7295"/>
                <a:gd name="T48" fmla="*/ 3011 w 7317"/>
                <a:gd name="T49" fmla="*/ 87 h 7295"/>
                <a:gd name="T50" fmla="*/ 2495 w 7317"/>
                <a:gd name="T51" fmla="*/ 65 h 7295"/>
                <a:gd name="T52" fmla="*/ 2117 w 7317"/>
                <a:gd name="T53" fmla="*/ 414 h 7295"/>
                <a:gd name="T54" fmla="*/ 2022 w 7317"/>
                <a:gd name="T55" fmla="*/ 611 h 7295"/>
                <a:gd name="T56" fmla="*/ 1273 w 7317"/>
                <a:gd name="T57" fmla="*/ 611 h 7295"/>
                <a:gd name="T58" fmla="*/ 611 w 7317"/>
                <a:gd name="T59" fmla="*/ 1273 h 7295"/>
                <a:gd name="T60" fmla="*/ 611 w 7317"/>
                <a:gd name="T61" fmla="*/ 3682 h 7295"/>
                <a:gd name="T62" fmla="*/ 87 w 7317"/>
                <a:gd name="T63" fmla="*/ 4801 h 7295"/>
                <a:gd name="T64" fmla="*/ 65 w 7317"/>
                <a:gd name="T65" fmla="*/ 5317 h 7295"/>
                <a:gd name="T66" fmla="*/ 414 w 7317"/>
                <a:gd name="T67" fmla="*/ 5695 h 7295"/>
                <a:gd name="T68" fmla="*/ 611 w 7317"/>
                <a:gd name="T69" fmla="*/ 5790 h 7295"/>
                <a:gd name="T70" fmla="*/ 611 w 7317"/>
                <a:gd name="T71" fmla="*/ 6037 h 7295"/>
                <a:gd name="T72" fmla="*/ 1273 w 7317"/>
                <a:gd name="T73" fmla="*/ 6699 h 7295"/>
                <a:gd name="T74" fmla="*/ 3667 w 7317"/>
                <a:gd name="T75" fmla="*/ 6699 h 7295"/>
                <a:gd name="T76" fmla="*/ 4801 w 7317"/>
                <a:gd name="T77" fmla="*/ 7230 h 7295"/>
                <a:gd name="T78" fmla="*/ 4706 w 7317"/>
                <a:gd name="T79" fmla="*/ 3200 h 7295"/>
                <a:gd name="T80" fmla="*/ 3782 w 7317"/>
                <a:gd name="T81" fmla="*/ 3200 h 7295"/>
                <a:gd name="T82" fmla="*/ 4168 w 7317"/>
                <a:gd name="T83" fmla="*/ 1913 h 7295"/>
                <a:gd name="T84" fmla="*/ 4131 w 7317"/>
                <a:gd name="T85" fmla="*/ 1826 h 7295"/>
                <a:gd name="T86" fmla="*/ 4102 w 7317"/>
                <a:gd name="T87" fmla="*/ 1818 h 7295"/>
                <a:gd name="T88" fmla="*/ 4044 w 7317"/>
                <a:gd name="T89" fmla="*/ 1847 h 7295"/>
                <a:gd name="T90" fmla="*/ 2553 w 7317"/>
                <a:gd name="T91" fmla="*/ 4022 h 7295"/>
                <a:gd name="T92" fmla="*/ 2546 w 7317"/>
                <a:gd name="T93" fmla="*/ 4095 h 7295"/>
                <a:gd name="T94" fmla="*/ 2611 w 7317"/>
                <a:gd name="T95" fmla="*/ 4131 h 7295"/>
                <a:gd name="T96" fmla="*/ 3506 w 7317"/>
                <a:gd name="T97" fmla="*/ 4131 h 7295"/>
                <a:gd name="T98" fmla="*/ 3106 w 7317"/>
                <a:gd name="T99" fmla="*/ 5441 h 7295"/>
                <a:gd name="T100" fmla="*/ 3142 w 7317"/>
                <a:gd name="T101" fmla="*/ 5528 h 7295"/>
                <a:gd name="T102" fmla="*/ 3171 w 7317"/>
                <a:gd name="T103" fmla="*/ 5535 h 7295"/>
                <a:gd name="T104" fmla="*/ 3229 w 7317"/>
                <a:gd name="T105" fmla="*/ 5506 h 7295"/>
                <a:gd name="T106" fmla="*/ 4764 w 7317"/>
                <a:gd name="T107" fmla="*/ 3309 h 7295"/>
                <a:gd name="T108" fmla="*/ 4779 w 7317"/>
                <a:gd name="T109" fmla="*/ 3266 h 7295"/>
                <a:gd name="T110" fmla="*/ 4706 w 7317"/>
                <a:gd name="T111" fmla="*/ 3200 h 7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317" h="7295">
                  <a:moveTo>
                    <a:pt x="1273" y="1047"/>
                  </a:moveTo>
                  <a:lnTo>
                    <a:pt x="6037" y="1047"/>
                  </a:lnTo>
                  <a:cubicBezTo>
                    <a:pt x="6153" y="1047"/>
                    <a:pt x="6255" y="1142"/>
                    <a:pt x="6255" y="1265"/>
                  </a:cubicBezTo>
                  <a:lnTo>
                    <a:pt x="6255" y="6030"/>
                  </a:lnTo>
                  <a:cubicBezTo>
                    <a:pt x="6255" y="6146"/>
                    <a:pt x="6161" y="6248"/>
                    <a:pt x="6037" y="6248"/>
                  </a:cubicBezTo>
                  <a:lnTo>
                    <a:pt x="1273" y="6248"/>
                  </a:lnTo>
                  <a:cubicBezTo>
                    <a:pt x="1156" y="6248"/>
                    <a:pt x="1055" y="6153"/>
                    <a:pt x="1055" y="6030"/>
                  </a:cubicBezTo>
                  <a:lnTo>
                    <a:pt x="1055" y="1265"/>
                  </a:lnTo>
                  <a:cubicBezTo>
                    <a:pt x="1055" y="1149"/>
                    <a:pt x="1149" y="1047"/>
                    <a:pt x="1273" y="1047"/>
                  </a:cubicBezTo>
                  <a:close/>
                  <a:moveTo>
                    <a:pt x="4801" y="7230"/>
                  </a:moveTo>
                  <a:cubicBezTo>
                    <a:pt x="4888" y="7274"/>
                    <a:pt x="4990" y="7295"/>
                    <a:pt x="5084" y="7295"/>
                  </a:cubicBezTo>
                  <a:cubicBezTo>
                    <a:pt x="5164" y="7295"/>
                    <a:pt x="5237" y="7281"/>
                    <a:pt x="5317" y="7252"/>
                  </a:cubicBezTo>
                  <a:cubicBezTo>
                    <a:pt x="5484" y="7194"/>
                    <a:pt x="5623" y="7070"/>
                    <a:pt x="5695" y="6903"/>
                  </a:cubicBezTo>
                  <a:lnTo>
                    <a:pt x="5794" y="6699"/>
                  </a:lnTo>
                  <a:lnTo>
                    <a:pt x="6037" y="6699"/>
                  </a:lnTo>
                  <a:cubicBezTo>
                    <a:pt x="6401" y="6699"/>
                    <a:pt x="6699" y="6401"/>
                    <a:pt x="6699" y="6037"/>
                  </a:cubicBezTo>
                  <a:lnTo>
                    <a:pt x="6699" y="4152"/>
                  </a:lnTo>
                  <a:lnTo>
                    <a:pt x="7230" y="3018"/>
                  </a:lnTo>
                  <a:cubicBezTo>
                    <a:pt x="7310" y="2851"/>
                    <a:pt x="7317" y="2669"/>
                    <a:pt x="7252" y="2495"/>
                  </a:cubicBezTo>
                  <a:cubicBezTo>
                    <a:pt x="7194" y="2327"/>
                    <a:pt x="7070" y="2189"/>
                    <a:pt x="6903" y="2117"/>
                  </a:cubicBezTo>
                  <a:lnTo>
                    <a:pt x="6699" y="2018"/>
                  </a:lnTo>
                  <a:lnTo>
                    <a:pt x="6699" y="1273"/>
                  </a:lnTo>
                  <a:cubicBezTo>
                    <a:pt x="6699" y="909"/>
                    <a:pt x="6401" y="611"/>
                    <a:pt x="6037" y="611"/>
                  </a:cubicBezTo>
                  <a:lnTo>
                    <a:pt x="4129" y="611"/>
                  </a:lnTo>
                  <a:lnTo>
                    <a:pt x="3011" y="87"/>
                  </a:lnTo>
                  <a:cubicBezTo>
                    <a:pt x="2851" y="14"/>
                    <a:pt x="2662" y="0"/>
                    <a:pt x="2495" y="65"/>
                  </a:cubicBezTo>
                  <a:cubicBezTo>
                    <a:pt x="2327" y="123"/>
                    <a:pt x="2189" y="247"/>
                    <a:pt x="2117" y="414"/>
                  </a:cubicBezTo>
                  <a:lnTo>
                    <a:pt x="2022" y="611"/>
                  </a:lnTo>
                  <a:lnTo>
                    <a:pt x="1273" y="611"/>
                  </a:lnTo>
                  <a:cubicBezTo>
                    <a:pt x="909" y="611"/>
                    <a:pt x="611" y="909"/>
                    <a:pt x="611" y="1273"/>
                  </a:cubicBezTo>
                  <a:lnTo>
                    <a:pt x="611" y="3682"/>
                  </a:lnTo>
                  <a:lnTo>
                    <a:pt x="87" y="4801"/>
                  </a:lnTo>
                  <a:cubicBezTo>
                    <a:pt x="14" y="4961"/>
                    <a:pt x="0" y="5150"/>
                    <a:pt x="65" y="5317"/>
                  </a:cubicBezTo>
                  <a:cubicBezTo>
                    <a:pt x="123" y="5484"/>
                    <a:pt x="247" y="5623"/>
                    <a:pt x="414" y="5695"/>
                  </a:cubicBezTo>
                  <a:lnTo>
                    <a:pt x="611" y="5790"/>
                  </a:lnTo>
                  <a:lnTo>
                    <a:pt x="611" y="6037"/>
                  </a:lnTo>
                  <a:cubicBezTo>
                    <a:pt x="611" y="6401"/>
                    <a:pt x="909" y="6699"/>
                    <a:pt x="1273" y="6699"/>
                  </a:cubicBezTo>
                  <a:lnTo>
                    <a:pt x="3667" y="6699"/>
                  </a:lnTo>
                  <a:lnTo>
                    <a:pt x="4801" y="7230"/>
                  </a:lnTo>
                  <a:close/>
                  <a:moveTo>
                    <a:pt x="4706" y="3200"/>
                  </a:moveTo>
                  <a:lnTo>
                    <a:pt x="3782" y="3200"/>
                  </a:lnTo>
                  <a:lnTo>
                    <a:pt x="4168" y="1913"/>
                  </a:lnTo>
                  <a:cubicBezTo>
                    <a:pt x="4175" y="1876"/>
                    <a:pt x="4160" y="1840"/>
                    <a:pt x="4131" y="1826"/>
                  </a:cubicBezTo>
                  <a:cubicBezTo>
                    <a:pt x="4124" y="1818"/>
                    <a:pt x="4110" y="1818"/>
                    <a:pt x="4102" y="1818"/>
                  </a:cubicBezTo>
                  <a:cubicBezTo>
                    <a:pt x="4080" y="1818"/>
                    <a:pt x="4059" y="1833"/>
                    <a:pt x="4044" y="1847"/>
                  </a:cubicBezTo>
                  <a:lnTo>
                    <a:pt x="2553" y="4022"/>
                  </a:lnTo>
                  <a:cubicBezTo>
                    <a:pt x="2538" y="4044"/>
                    <a:pt x="2538" y="4073"/>
                    <a:pt x="2546" y="4095"/>
                  </a:cubicBezTo>
                  <a:cubicBezTo>
                    <a:pt x="2560" y="4117"/>
                    <a:pt x="2582" y="4131"/>
                    <a:pt x="2611" y="4131"/>
                  </a:cubicBezTo>
                  <a:lnTo>
                    <a:pt x="3506" y="4131"/>
                  </a:lnTo>
                  <a:lnTo>
                    <a:pt x="3106" y="5441"/>
                  </a:lnTo>
                  <a:cubicBezTo>
                    <a:pt x="3098" y="5477"/>
                    <a:pt x="3113" y="5513"/>
                    <a:pt x="3142" y="5528"/>
                  </a:cubicBezTo>
                  <a:cubicBezTo>
                    <a:pt x="3149" y="5535"/>
                    <a:pt x="3164" y="5535"/>
                    <a:pt x="3171" y="5535"/>
                  </a:cubicBezTo>
                  <a:cubicBezTo>
                    <a:pt x="3193" y="5535"/>
                    <a:pt x="3215" y="5521"/>
                    <a:pt x="3229" y="5506"/>
                  </a:cubicBezTo>
                  <a:lnTo>
                    <a:pt x="4764" y="3309"/>
                  </a:lnTo>
                  <a:cubicBezTo>
                    <a:pt x="4771" y="3295"/>
                    <a:pt x="4779" y="3280"/>
                    <a:pt x="4779" y="3266"/>
                  </a:cubicBezTo>
                  <a:cubicBezTo>
                    <a:pt x="4779" y="3229"/>
                    <a:pt x="4742" y="3200"/>
                    <a:pt x="4706" y="3200"/>
                  </a:cubicBezTo>
                  <a:close/>
                </a:path>
              </a:pathLst>
            </a:custGeom>
            <a:solidFill>
              <a:srgbClr val="FFFFFF"/>
            </a:solidFill>
            <a:ln w="0">
              <a:noFill/>
              <a:prstDash val="solid"/>
              <a:round/>
              <a:headEnd/>
              <a:tailEnd/>
            </a:ln>
          </p:spPr>
          <p:txBody>
            <a:bodyPr vert="horz" wrap="square" lIns="57150" tIns="28575" rIns="57150" bIns="28575" numCol="1" anchor="t" anchorCtr="0" compatLnSpc="1">
              <a:prstTxWarp prst="textNoShape">
                <a:avLst/>
              </a:prstTxWarp>
            </a:bodyPr>
            <a:lstStyle/>
            <a:p>
              <a:pPr defTabSz="685772"/>
              <a:endParaRPr lang="en-US" sz="1350">
                <a:solidFill>
                  <a:prstClr val="white"/>
                </a:solidFill>
              </a:endParaRPr>
            </a:p>
          </p:txBody>
        </p:sp>
      </p:grpSp>
    </p:spTree>
    <p:extLst>
      <p:ext uri="{BB962C8B-B14F-4D97-AF65-F5344CB8AC3E}">
        <p14:creationId xmlns:p14="http://schemas.microsoft.com/office/powerpoint/2010/main" val="2123162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B9165-BC9D-48AB-B33A-53CC830D7E72}"/>
              </a:ext>
            </a:extLst>
          </p:cNvPr>
          <p:cNvSpPr>
            <a:spLocks noGrp="1"/>
          </p:cNvSpPr>
          <p:nvPr>
            <p:ph type="title"/>
          </p:nvPr>
        </p:nvSpPr>
        <p:spPr/>
        <p:txBody>
          <a:bodyPr>
            <a:normAutofit fontScale="90000"/>
          </a:bodyPr>
          <a:lstStyle/>
          <a:p>
            <a:r>
              <a:rPr lang="en-US" dirty="0"/>
              <a:t>Cloud based Big Data Platforms and Solutions</a:t>
            </a:r>
          </a:p>
        </p:txBody>
      </p:sp>
      <p:sp>
        <p:nvSpPr>
          <p:cNvPr id="3" name="Content Placeholder 2">
            <a:extLst>
              <a:ext uri="{FF2B5EF4-FFF2-40B4-BE49-F238E27FC236}">
                <a16:creationId xmlns:a16="http://schemas.microsoft.com/office/drawing/2014/main" id="{5D90CEE4-AFA7-42ED-9D26-09F9F84B2C76}"/>
              </a:ext>
            </a:extLst>
          </p:cNvPr>
          <p:cNvSpPr>
            <a:spLocks noGrp="1"/>
          </p:cNvSpPr>
          <p:nvPr>
            <p:ph idx="1"/>
          </p:nvPr>
        </p:nvSpPr>
        <p:spPr/>
        <p:txBody>
          <a:bodyPr/>
          <a:lstStyle/>
          <a:p>
            <a:r>
              <a:rPr lang="en-US" dirty="0"/>
              <a:t>Amazon Web Services (AWS)</a:t>
            </a:r>
          </a:p>
          <a:p>
            <a:r>
              <a:rPr lang="en-US" dirty="0"/>
              <a:t>Google Cloud Platform (GCP)</a:t>
            </a:r>
          </a:p>
          <a:p>
            <a:r>
              <a:rPr lang="en-US" dirty="0"/>
              <a:t>Microsoft Azure</a:t>
            </a:r>
          </a:p>
        </p:txBody>
      </p:sp>
      <p:sp>
        <p:nvSpPr>
          <p:cNvPr id="4" name="Date Placeholder 3">
            <a:extLst>
              <a:ext uri="{FF2B5EF4-FFF2-40B4-BE49-F238E27FC236}">
                <a16:creationId xmlns:a16="http://schemas.microsoft.com/office/drawing/2014/main" id="{1D4377E3-C53B-4C24-893D-1DBB908B5928}"/>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47837E0C-A647-4521-A7F6-3A5EE4B6E588}"/>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67FA93CF-9504-461C-9675-219399D1B80D}"/>
              </a:ext>
            </a:extLst>
          </p:cNvPr>
          <p:cNvSpPr>
            <a:spLocks noGrp="1"/>
          </p:cNvSpPr>
          <p:nvPr>
            <p:ph type="sldNum" sz="quarter" idx="12"/>
          </p:nvPr>
        </p:nvSpPr>
        <p:spPr/>
        <p:txBody>
          <a:bodyPr/>
          <a:lstStyle/>
          <a:p>
            <a:fld id="{5444D61A-D5EF-4AD7-8CFF-82B00AE13C42}" type="slidenum">
              <a:rPr lang="en-GB" smtClean="0"/>
              <a:pPr/>
              <a:t>56</a:t>
            </a:fld>
            <a:endParaRPr lang="en-GB"/>
          </a:p>
        </p:txBody>
      </p:sp>
    </p:spTree>
    <p:extLst>
      <p:ext uri="{BB962C8B-B14F-4D97-AF65-F5344CB8AC3E}">
        <p14:creationId xmlns:p14="http://schemas.microsoft.com/office/powerpoint/2010/main" val="290780939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FA048FF-E333-4FE3-9F0A-F9E35C445A0F}"/>
              </a:ext>
            </a:extLst>
          </p:cNvPr>
          <p:cNvPicPr>
            <a:picLocks noChangeAspect="1"/>
          </p:cNvPicPr>
          <p:nvPr/>
        </p:nvPicPr>
        <p:blipFill>
          <a:blip r:embed="rId2"/>
          <a:stretch>
            <a:fillRect/>
          </a:stretch>
        </p:blipFill>
        <p:spPr>
          <a:xfrm>
            <a:off x="199632" y="1362663"/>
            <a:ext cx="5805023" cy="5317535"/>
          </a:xfrm>
          <a:prstGeom prst="rect">
            <a:avLst/>
          </a:prstGeom>
        </p:spPr>
      </p:pic>
      <p:sp>
        <p:nvSpPr>
          <p:cNvPr id="2" name="Title 1">
            <a:extLst>
              <a:ext uri="{FF2B5EF4-FFF2-40B4-BE49-F238E27FC236}">
                <a16:creationId xmlns:a16="http://schemas.microsoft.com/office/drawing/2014/main" id="{DD19366A-33DD-49A0-AD05-6028FFB8DC70}"/>
              </a:ext>
            </a:extLst>
          </p:cNvPr>
          <p:cNvSpPr>
            <a:spLocks noGrp="1"/>
          </p:cNvSpPr>
          <p:nvPr>
            <p:ph type="title"/>
          </p:nvPr>
        </p:nvSpPr>
        <p:spPr/>
        <p:txBody>
          <a:bodyPr/>
          <a:lstStyle/>
          <a:p>
            <a:r>
              <a:rPr lang="en-US" dirty="0"/>
              <a:t>Google, AWS, Azure Big Data Stacks</a:t>
            </a:r>
          </a:p>
        </p:txBody>
      </p:sp>
      <p:sp>
        <p:nvSpPr>
          <p:cNvPr id="4" name="Date Placeholder 3">
            <a:extLst>
              <a:ext uri="{FF2B5EF4-FFF2-40B4-BE49-F238E27FC236}">
                <a16:creationId xmlns:a16="http://schemas.microsoft.com/office/drawing/2014/main" id="{B5EA51FD-3A3B-4503-B5D9-DFB7D83D1399}"/>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FE4FFBC9-24E2-4561-BC6F-55FF77A1D643}"/>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31F10C30-7EA3-4F7E-89BC-2B94F8E2A659}"/>
              </a:ext>
            </a:extLst>
          </p:cNvPr>
          <p:cNvSpPr>
            <a:spLocks noGrp="1"/>
          </p:cNvSpPr>
          <p:nvPr>
            <p:ph type="sldNum" sz="quarter" idx="12"/>
          </p:nvPr>
        </p:nvSpPr>
        <p:spPr/>
        <p:txBody>
          <a:bodyPr/>
          <a:lstStyle/>
          <a:p>
            <a:fld id="{5444D61A-D5EF-4AD7-8CFF-82B00AE13C42}" type="slidenum">
              <a:rPr lang="en-GB" smtClean="0"/>
              <a:pPr/>
              <a:t>57</a:t>
            </a:fld>
            <a:endParaRPr lang="en-GB"/>
          </a:p>
        </p:txBody>
      </p:sp>
      <p:pic>
        <p:nvPicPr>
          <p:cNvPr id="8" name="Picture 7">
            <a:extLst>
              <a:ext uri="{FF2B5EF4-FFF2-40B4-BE49-F238E27FC236}">
                <a16:creationId xmlns:a16="http://schemas.microsoft.com/office/drawing/2014/main" id="{077CAF79-6C03-47F5-A8AC-AAC9D61DECC9}"/>
              </a:ext>
            </a:extLst>
          </p:cNvPr>
          <p:cNvPicPr>
            <a:picLocks noChangeAspect="1"/>
          </p:cNvPicPr>
          <p:nvPr/>
        </p:nvPicPr>
        <p:blipFill>
          <a:blip r:embed="rId3"/>
          <a:stretch>
            <a:fillRect/>
          </a:stretch>
        </p:blipFill>
        <p:spPr>
          <a:xfrm>
            <a:off x="1772414" y="1040952"/>
            <a:ext cx="4753098" cy="4353950"/>
          </a:xfrm>
          <a:prstGeom prst="rect">
            <a:avLst/>
          </a:prstGeom>
        </p:spPr>
      </p:pic>
      <p:pic>
        <p:nvPicPr>
          <p:cNvPr id="7" name="Picture 6">
            <a:extLst>
              <a:ext uri="{FF2B5EF4-FFF2-40B4-BE49-F238E27FC236}">
                <a16:creationId xmlns:a16="http://schemas.microsoft.com/office/drawing/2014/main" id="{8FEFCDDE-A208-4A05-868C-85A2C488D0D7}"/>
              </a:ext>
            </a:extLst>
          </p:cNvPr>
          <p:cNvPicPr>
            <a:picLocks noChangeAspect="1"/>
          </p:cNvPicPr>
          <p:nvPr/>
        </p:nvPicPr>
        <p:blipFill>
          <a:blip r:embed="rId4"/>
          <a:stretch>
            <a:fillRect/>
          </a:stretch>
        </p:blipFill>
        <p:spPr>
          <a:xfrm>
            <a:off x="4683133" y="692696"/>
            <a:ext cx="4460867" cy="4528300"/>
          </a:xfrm>
          <a:prstGeom prst="rect">
            <a:avLst/>
          </a:prstGeom>
        </p:spPr>
      </p:pic>
    </p:spTree>
    <p:extLst>
      <p:ext uri="{BB962C8B-B14F-4D97-AF65-F5344CB8AC3E}">
        <p14:creationId xmlns:p14="http://schemas.microsoft.com/office/powerpoint/2010/main" val="408582377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Amazon EC2 HPC oriented AMI instances</a:t>
            </a:r>
          </a:p>
        </p:txBody>
      </p:sp>
      <p:sp>
        <p:nvSpPr>
          <p:cNvPr id="3" name="Content Placeholder 2"/>
          <p:cNvSpPr>
            <a:spLocks noGrp="1"/>
          </p:cNvSpPr>
          <p:nvPr>
            <p:ph idx="1"/>
          </p:nvPr>
        </p:nvSpPr>
        <p:spPr/>
        <p:txBody>
          <a:bodyPr>
            <a:normAutofit fontScale="55000" lnSpcReduction="20000"/>
          </a:bodyPr>
          <a:lstStyle/>
          <a:p>
            <a:r>
              <a:rPr lang="en-US" dirty="0"/>
              <a:t>Amazon EC2 offers dedicated computation optimized VMs and “cluster instances” that deliver better performance to HPC users</a:t>
            </a:r>
          </a:p>
          <a:p>
            <a:pPr lvl="1"/>
            <a:r>
              <a:rPr lang="en-US" dirty="0"/>
              <a:t>Two Cluster Compute instances that provide a very large amount of CPU coupled with increased network performance (10GigE). Instances come in two sizes, </a:t>
            </a:r>
          </a:p>
          <a:p>
            <a:pPr lvl="2"/>
            <a:r>
              <a:rPr lang="en-US" dirty="0"/>
              <a:t>Nehalem-based “Quadruple Extra Large Instance” (eight cores/node, 23GB of RAM, 1.7TB of local storage) </a:t>
            </a:r>
          </a:p>
          <a:p>
            <a:pPr lvl="2"/>
            <a:r>
              <a:rPr lang="en-US" dirty="0"/>
              <a:t>Sandy Bridge-based “Eight Extra Large Instance” (16 cores/node, 60.5GB of RAM, 3.4TB of local storage).</a:t>
            </a:r>
          </a:p>
          <a:p>
            <a:pPr lvl="1"/>
            <a:r>
              <a:rPr lang="en-US" dirty="0"/>
              <a:t>Besides the Amazon cluster instance, users may select from one of several preconfigured clusters</a:t>
            </a:r>
          </a:p>
          <a:p>
            <a:pPr lvl="1"/>
            <a:r>
              <a:rPr lang="en-US" dirty="0"/>
              <a:t>Additionally, two other specialized instances for HPC clusters</a:t>
            </a:r>
          </a:p>
          <a:p>
            <a:pPr lvl="2"/>
            <a:r>
              <a:rPr lang="en-US" dirty="0"/>
              <a:t>Cluster GPU instance that provides two NVidia Tesla Fermi M2050 GPUs with proportionally high CPU and 10GigE network performance. </a:t>
            </a:r>
          </a:p>
          <a:p>
            <a:pPr lvl="2"/>
            <a:r>
              <a:rPr lang="en-US" dirty="0"/>
              <a:t>High-I/O instance that provides two SSD-based volumes, each with 1024GB of storage.</a:t>
            </a:r>
          </a:p>
          <a:p>
            <a:pPr lvl="1"/>
            <a:r>
              <a:rPr lang="en-US" dirty="0"/>
              <a:t>Pricing can vary depending upon on-demand, scheduled, or spot purchase of resources</a:t>
            </a:r>
          </a:p>
          <a:p>
            <a:pPr lvl="2"/>
            <a:r>
              <a:rPr lang="en-US" dirty="0"/>
              <a:t>Quadruple Extra Large Instance is US$ 1.3/hour (US$ 0.33/</a:t>
            </a:r>
            <a:r>
              <a:rPr lang="en-US" dirty="0" err="1"/>
              <a:t>core·hour</a:t>
            </a:r>
            <a:r>
              <a:rPr lang="en-US" dirty="0"/>
              <a:t>)</a:t>
            </a:r>
          </a:p>
          <a:p>
            <a:pPr lvl="2"/>
            <a:r>
              <a:rPr lang="en-US" dirty="0"/>
              <a:t>Eight Extra Large Instance is US$ 2.4/hour (US$ 0.15/</a:t>
            </a:r>
            <a:r>
              <a:rPr lang="en-US" dirty="0" err="1"/>
              <a:t>core·hour</a:t>
            </a:r>
            <a:r>
              <a:rPr lang="en-US" dirty="0"/>
              <a:t>)</a:t>
            </a:r>
          </a:p>
          <a:p>
            <a:pPr lvl="2"/>
            <a:r>
              <a:rPr lang="en-US" dirty="0"/>
              <a:t>Cluster GPU instance is US$ 2.1/hour, and the High I/O instance is US$ 3.1/hour</a:t>
            </a:r>
          </a:p>
          <a:p>
            <a:r>
              <a:rPr lang="en-US" dirty="0"/>
              <a:t>For example</a:t>
            </a:r>
          </a:p>
          <a:p>
            <a:pPr lvl="1"/>
            <a:r>
              <a:rPr lang="en-US" dirty="0"/>
              <a:t>Small usage case (80 cores, 4GB of RAM per core, and basic storage of 500GB) would cost US$ 24.00/hour (10 Eight Extra Large Instances)</a:t>
            </a:r>
          </a:p>
          <a:p>
            <a:pPr lvl="1"/>
            <a:r>
              <a:rPr lang="en-US" dirty="0"/>
              <a:t>Larger usage case (256 cores, 4GB of RAM per core, and 1TB of fast global storage) would cost US$ 38.4/hour (16 Eight Extra Large Instances)</a:t>
            </a:r>
          </a:p>
          <a:p>
            <a:pPr lvl="1"/>
            <a:r>
              <a:rPr lang="en-US" dirty="0"/>
              <a:t>Once created, the instances must be provisioned and configured to work as a cluster by the user</a:t>
            </a:r>
          </a:p>
          <a:p>
            <a:r>
              <a:rPr lang="en-US" dirty="0"/>
              <a:t>Total cost depends on compute time, total data storage and data transfer cost</a:t>
            </a:r>
          </a:p>
          <a:p>
            <a:pPr lvl="1"/>
            <a:r>
              <a:rPr lang="en-US" dirty="0"/>
              <a:t>Amazon does not charge for data transferred into EC2 but has a varying rate schedule for transfer out of the cloud; additionally, there are EC2 storage costs</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58</a:t>
            </a:fld>
            <a:endParaRPr lang="en-GB"/>
          </a:p>
        </p:txBody>
      </p:sp>
    </p:spTree>
    <p:extLst>
      <p:ext uri="{BB962C8B-B14F-4D97-AF65-F5344CB8AC3E}">
        <p14:creationId xmlns:p14="http://schemas.microsoft.com/office/powerpoint/2010/main" val="224034858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AWS Cloud Big Data Services</a:t>
            </a:r>
          </a:p>
        </p:txBody>
      </p:sp>
      <p:sp>
        <p:nvSpPr>
          <p:cNvPr id="3" name="Content Placeholder 2"/>
          <p:cNvSpPr>
            <a:spLocks noGrp="1"/>
          </p:cNvSpPr>
          <p:nvPr>
            <p:ph idx="1"/>
          </p:nvPr>
        </p:nvSpPr>
        <p:spPr/>
        <p:txBody>
          <a:bodyPr>
            <a:noAutofit/>
          </a:bodyPr>
          <a:lstStyle/>
          <a:p>
            <a:pPr marL="0" indent="0">
              <a:buNone/>
            </a:pPr>
            <a:r>
              <a:rPr lang="en-US" sz="1800" dirty="0"/>
              <a:t>AWS Cloud offers the following services and resources for Big Data processing:</a:t>
            </a:r>
          </a:p>
          <a:p>
            <a:pPr lvl="0"/>
            <a:r>
              <a:rPr lang="en-US" sz="1800" dirty="0"/>
              <a:t>EC2 Virtual Machine (VM) instances for HPC optimized for computing (with multiple cores) and with extended storage for large data processing. </a:t>
            </a:r>
          </a:p>
          <a:p>
            <a:pPr lvl="0"/>
            <a:r>
              <a:rPr lang="en-US" sz="1800" b="1" dirty="0"/>
              <a:t>Amazon Elastic </a:t>
            </a:r>
            <a:r>
              <a:rPr lang="en-US" sz="1800" b="1" dirty="0" err="1"/>
              <a:t>MapReduce</a:t>
            </a:r>
            <a:r>
              <a:rPr lang="en-US" sz="1800" b="1" dirty="0"/>
              <a:t> (EMR) </a:t>
            </a:r>
            <a:r>
              <a:rPr lang="en-US" sz="1800" dirty="0"/>
              <a:t>provides the Hadoop framework on Amazon EC2 and offers a wide range of Hadoop related tools.</a:t>
            </a:r>
          </a:p>
          <a:p>
            <a:pPr lvl="0"/>
            <a:r>
              <a:rPr lang="en-US" sz="1800" b="1" dirty="0"/>
              <a:t>Amazon Kinesis </a:t>
            </a:r>
            <a:r>
              <a:rPr lang="en-US" sz="1800" dirty="0"/>
              <a:t>is a managed service for real-time processing of streaming big data (throughput scaling from megabytes to gigabytes of data per second and from hundreds of thousands different sources). </a:t>
            </a:r>
          </a:p>
          <a:p>
            <a:pPr lvl="0"/>
            <a:r>
              <a:rPr lang="en-US" sz="1800" b="1" dirty="0"/>
              <a:t>Amazon </a:t>
            </a:r>
            <a:r>
              <a:rPr lang="en-US" sz="1800" b="1" dirty="0" err="1"/>
              <a:t>DynamoDB</a:t>
            </a:r>
            <a:r>
              <a:rPr lang="en-US" sz="1800" b="1" dirty="0"/>
              <a:t> </a:t>
            </a:r>
            <a:r>
              <a:rPr lang="en-US" sz="1800" dirty="0"/>
              <a:t>highly scalable NoSQL data stores with sub-millisecond response latency. </a:t>
            </a:r>
          </a:p>
          <a:p>
            <a:pPr lvl="0"/>
            <a:r>
              <a:rPr lang="en-US" sz="1800" dirty="0"/>
              <a:t>Amazon Aurora scalable relational database.</a:t>
            </a:r>
          </a:p>
          <a:p>
            <a:pPr lvl="0"/>
            <a:r>
              <a:rPr lang="en-US" sz="1800" dirty="0"/>
              <a:t>Amazon Redshift fully-managed petabyte-scale data warehouse in cloud at cost less than $1000 per terabyte per year. </a:t>
            </a:r>
          </a:p>
          <a:p>
            <a:r>
              <a:rPr lang="en-US" sz="1800" dirty="0"/>
              <a:t>Amazon Machine Learning</a:t>
            </a:r>
          </a:p>
          <a:p>
            <a:r>
              <a:rPr lang="en-US" sz="1800" dirty="0"/>
              <a:t>Machine Learning (Artificial Intelligence) based services (Lex, Translate, Recognition, etc.) </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59</a:t>
            </a:fld>
            <a:endParaRPr lang="en-GB"/>
          </a:p>
        </p:txBody>
      </p:sp>
    </p:spTree>
    <p:extLst>
      <p:ext uri="{BB962C8B-B14F-4D97-AF65-F5344CB8AC3E}">
        <p14:creationId xmlns:p14="http://schemas.microsoft.com/office/powerpoint/2010/main" val="3855547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80071-E5A9-40C0-BA17-E4ACB9732CCB}"/>
              </a:ext>
            </a:extLst>
          </p:cNvPr>
          <p:cNvSpPr>
            <a:spLocks noGrp="1"/>
          </p:cNvSpPr>
          <p:nvPr>
            <p:ph type="title"/>
          </p:nvPr>
        </p:nvSpPr>
        <p:spPr/>
        <p:txBody>
          <a:bodyPr>
            <a:normAutofit fontScale="90000"/>
          </a:bodyPr>
          <a:lstStyle/>
          <a:p>
            <a:r>
              <a:rPr lang="en-US" dirty="0"/>
              <a:t>Gartner Technology Hypercycle (August 2017)</a:t>
            </a:r>
          </a:p>
        </p:txBody>
      </p:sp>
      <p:sp>
        <p:nvSpPr>
          <p:cNvPr id="3" name="Content Placeholder 2">
            <a:extLst>
              <a:ext uri="{FF2B5EF4-FFF2-40B4-BE49-F238E27FC236}">
                <a16:creationId xmlns:a16="http://schemas.microsoft.com/office/drawing/2014/main" id="{37C618A0-22BE-45B9-BEF8-9D49B741E080}"/>
              </a:ext>
            </a:extLst>
          </p:cNvPr>
          <p:cNvSpPr>
            <a:spLocks noGrp="1"/>
          </p:cNvSpPr>
          <p:nvPr>
            <p:ph idx="1"/>
          </p:nvPr>
        </p:nvSpPr>
        <p:spPr>
          <a:xfrm>
            <a:off x="179512" y="5337212"/>
            <a:ext cx="8784976" cy="972108"/>
          </a:xfrm>
        </p:spPr>
        <p:txBody>
          <a:bodyPr/>
          <a:lstStyle/>
          <a:p>
            <a:endParaRPr lang="en-US" dirty="0"/>
          </a:p>
        </p:txBody>
      </p:sp>
      <p:sp>
        <p:nvSpPr>
          <p:cNvPr id="4" name="Date Placeholder 3">
            <a:extLst>
              <a:ext uri="{FF2B5EF4-FFF2-40B4-BE49-F238E27FC236}">
                <a16:creationId xmlns:a16="http://schemas.microsoft.com/office/drawing/2014/main" id="{67AD837B-37D5-4A2E-A4C9-964BD6014D13}"/>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D8F478D4-A31F-4781-BBFC-7F439B14F69F}"/>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559A15D1-6D32-4BC1-B7D4-4BF9BE113899}"/>
              </a:ext>
            </a:extLst>
          </p:cNvPr>
          <p:cNvSpPr>
            <a:spLocks noGrp="1"/>
          </p:cNvSpPr>
          <p:nvPr>
            <p:ph type="sldNum" sz="quarter" idx="12"/>
          </p:nvPr>
        </p:nvSpPr>
        <p:spPr/>
        <p:txBody>
          <a:bodyPr/>
          <a:lstStyle/>
          <a:p>
            <a:fld id="{5444D61A-D5EF-4AD7-8CFF-82B00AE13C42}" type="slidenum">
              <a:rPr lang="en-GB" smtClean="0"/>
              <a:pPr/>
              <a:t>6</a:t>
            </a:fld>
            <a:endParaRPr lang="en-GB"/>
          </a:p>
        </p:txBody>
      </p:sp>
      <p:pic>
        <p:nvPicPr>
          <p:cNvPr id="8" name="Picture 2" descr="https://blogs-images.forbes.com/louiscolumbus/files/2017/08/hype-cycle-for-emerging-technologies-2017.jpg">
            <a:extLst>
              <a:ext uri="{FF2B5EF4-FFF2-40B4-BE49-F238E27FC236}">
                <a16:creationId xmlns:a16="http://schemas.microsoft.com/office/drawing/2014/main" id="{FA4D6367-B34E-456E-B97F-EE521D5937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5556" y="1204800"/>
            <a:ext cx="6700338" cy="518735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AD2ADCC-C648-4AFC-ABB5-E343EAC0334D}"/>
              </a:ext>
            </a:extLst>
          </p:cNvPr>
          <p:cNvSpPr txBox="1"/>
          <p:nvPr/>
        </p:nvSpPr>
        <p:spPr>
          <a:xfrm>
            <a:off x="117113" y="6238269"/>
            <a:ext cx="8837740" cy="307777"/>
          </a:xfrm>
          <a:prstGeom prst="rect">
            <a:avLst/>
          </a:prstGeom>
          <a:noFill/>
        </p:spPr>
        <p:txBody>
          <a:bodyPr wrap="none" rtlCol="0">
            <a:spAutoFit/>
          </a:bodyPr>
          <a:lstStyle/>
          <a:p>
            <a:r>
              <a:rPr lang="en-US" sz="1400" dirty="0"/>
              <a:t>[ref] </a:t>
            </a:r>
            <a:r>
              <a:rPr lang="en-US" sz="1400" dirty="0">
                <a:hlinkClick r:id="rId3"/>
              </a:rPr>
              <a:t>https://www.gartner.com/smarterwithgartner/top-trends-in-the-gartner-hype-cycle-for-emerging-technologies-2017/</a:t>
            </a:r>
            <a:r>
              <a:rPr lang="en-US" sz="1400" dirty="0"/>
              <a:t> </a:t>
            </a:r>
          </a:p>
        </p:txBody>
      </p:sp>
      <p:sp>
        <p:nvSpPr>
          <p:cNvPr id="9" name="Rectangle 8">
            <a:extLst>
              <a:ext uri="{FF2B5EF4-FFF2-40B4-BE49-F238E27FC236}">
                <a16:creationId xmlns:a16="http://schemas.microsoft.com/office/drawing/2014/main" id="{9E3CCEE1-8E7E-4222-9FC6-1E2991680C8E}"/>
              </a:ext>
            </a:extLst>
          </p:cNvPr>
          <p:cNvSpPr/>
          <p:nvPr/>
        </p:nvSpPr>
        <p:spPr>
          <a:xfrm>
            <a:off x="2886895" y="2348880"/>
            <a:ext cx="1361069" cy="18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BA008940-3F27-4CDC-926E-036CBAF079E0}"/>
              </a:ext>
            </a:extLst>
          </p:cNvPr>
          <p:cNvSpPr txBox="1"/>
          <p:nvPr/>
        </p:nvSpPr>
        <p:spPr>
          <a:xfrm>
            <a:off x="5562816" y="1628800"/>
            <a:ext cx="3066865" cy="830997"/>
          </a:xfrm>
          <a:prstGeom prst="rect">
            <a:avLst/>
          </a:prstGeom>
          <a:noFill/>
        </p:spPr>
        <p:txBody>
          <a:bodyPr wrap="none" rtlCol="0">
            <a:spAutoFit/>
          </a:bodyPr>
          <a:lstStyle/>
          <a:p>
            <a:r>
              <a:rPr lang="en-US" sz="1600" dirty="0">
                <a:solidFill>
                  <a:srgbClr val="00B050"/>
                </a:solidFill>
                <a:latin typeface="+mj-lt"/>
              </a:rPr>
              <a:t>Big Data and Cloud Computing:</a:t>
            </a:r>
          </a:p>
          <a:p>
            <a:r>
              <a:rPr lang="en-US" sz="1600" dirty="0">
                <a:solidFill>
                  <a:srgbClr val="00B050"/>
                </a:solidFill>
                <a:latin typeface="+mj-lt"/>
              </a:rPr>
              <a:t>In a maturity stage – </a:t>
            </a:r>
          </a:p>
          <a:p>
            <a:r>
              <a:rPr lang="en-US" sz="1600" dirty="0">
                <a:solidFill>
                  <a:srgbClr val="00B050"/>
                </a:solidFill>
                <a:latin typeface="+mj-lt"/>
              </a:rPr>
              <a:t>already commodity services</a:t>
            </a:r>
          </a:p>
        </p:txBody>
      </p:sp>
      <p:sp>
        <p:nvSpPr>
          <p:cNvPr id="11" name="Rectangle 10">
            <a:extLst>
              <a:ext uri="{FF2B5EF4-FFF2-40B4-BE49-F238E27FC236}">
                <a16:creationId xmlns:a16="http://schemas.microsoft.com/office/drawing/2014/main" id="{F168869E-E518-4B8D-A9F1-6A804CF93C08}"/>
              </a:ext>
            </a:extLst>
          </p:cNvPr>
          <p:cNvSpPr/>
          <p:nvPr/>
        </p:nvSpPr>
        <p:spPr>
          <a:xfrm>
            <a:off x="1172260" y="2115945"/>
            <a:ext cx="1361069" cy="18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C4AA7B9-A1FE-4872-9246-D9EF2CE8A7E0}"/>
              </a:ext>
            </a:extLst>
          </p:cNvPr>
          <p:cNvSpPr/>
          <p:nvPr/>
        </p:nvSpPr>
        <p:spPr>
          <a:xfrm>
            <a:off x="971070" y="2348880"/>
            <a:ext cx="1361069" cy="18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EF059DD-95E2-472C-96A0-C9ED7E48A706}"/>
              </a:ext>
            </a:extLst>
          </p:cNvPr>
          <p:cNvSpPr/>
          <p:nvPr/>
        </p:nvSpPr>
        <p:spPr>
          <a:xfrm>
            <a:off x="2692274" y="1999103"/>
            <a:ext cx="1361069" cy="18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339900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CCB57-7D62-44CC-8E8E-0D23D43CAE9C}"/>
              </a:ext>
            </a:extLst>
          </p:cNvPr>
          <p:cNvSpPr>
            <a:spLocks noGrp="1"/>
          </p:cNvSpPr>
          <p:nvPr>
            <p:ph type="title"/>
          </p:nvPr>
        </p:nvSpPr>
        <p:spPr/>
        <p:txBody>
          <a:bodyPr/>
          <a:lstStyle/>
          <a:p>
            <a:r>
              <a:rPr lang="en-US" dirty="0"/>
              <a:t>Google Cloud Platform (GCP)</a:t>
            </a:r>
          </a:p>
        </p:txBody>
      </p:sp>
      <p:sp>
        <p:nvSpPr>
          <p:cNvPr id="3" name="Content Placeholder 2">
            <a:extLst>
              <a:ext uri="{FF2B5EF4-FFF2-40B4-BE49-F238E27FC236}">
                <a16:creationId xmlns:a16="http://schemas.microsoft.com/office/drawing/2014/main" id="{E57F7AC4-1128-45B0-866F-7DDB36771E39}"/>
              </a:ext>
            </a:extLst>
          </p:cNvPr>
          <p:cNvSpPr>
            <a:spLocks noGrp="1"/>
          </p:cNvSpPr>
          <p:nvPr>
            <p:ph idx="1"/>
          </p:nvPr>
        </p:nvSpPr>
        <p:spPr/>
        <p:txBody>
          <a:bodyPr>
            <a:normAutofit fontScale="92500" lnSpcReduction="10000"/>
          </a:bodyPr>
          <a:lstStyle/>
          <a:p>
            <a:r>
              <a:rPr lang="en-US" dirty="0"/>
              <a:t>Compute</a:t>
            </a:r>
          </a:p>
          <a:p>
            <a:pPr lvl="1"/>
            <a:r>
              <a:rPr lang="en-US" dirty="0" err="1"/>
              <a:t>AppEngine</a:t>
            </a:r>
            <a:endParaRPr lang="en-US" dirty="0"/>
          </a:p>
          <a:p>
            <a:pPr lvl="1"/>
            <a:r>
              <a:rPr lang="en-US" dirty="0"/>
              <a:t>Google Functions (serverless with Node.js)</a:t>
            </a:r>
          </a:p>
          <a:p>
            <a:r>
              <a:rPr lang="en-US" dirty="0"/>
              <a:t>Storage: Static, sharing, backup, for applications and computation</a:t>
            </a:r>
          </a:p>
          <a:p>
            <a:pPr lvl="1"/>
            <a:r>
              <a:rPr lang="en-US" dirty="0"/>
              <a:t>Cloud Spanner SQL database</a:t>
            </a:r>
          </a:p>
          <a:p>
            <a:r>
              <a:rPr lang="en-US" dirty="0"/>
              <a:t>Big Data</a:t>
            </a:r>
          </a:p>
          <a:p>
            <a:pPr lvl="1"/>
            <a:r>
              <a:rPr lang="en-US" dirty="0" err="1"/>
              <a:t>BigQuery</a:t>
            </a:r>
            <a:r>
              <a:rPr lang="en-US" dirty="0"/>
              <a:t> – Hadoop Data Warehouse</a:t>
            </a:r>
          </a:p>
          <a:p>
            <a:r>
              <a:rPr lang="en-US" dirty="0"/>
              <a:t> Machine Learning services </a:t>
            </a:r>
          </a:p>
          <a:p>
            <a:pPr lvl="1"/>
            <a:r>
              <a:rPr lang="en-US" dirty="0"/>
              <a:t>Translate </a:t>
            </a:r>
          </a:p>
          <a:p>
            <a:pPr lvl="1"/>
            <a:r>
              <a:rPr lang="en-US" dirty="0"/>
              <a:t>Prediction</a:t>
            </a:r>
          </a:p>
          <a:p>
            <a:r>
              <a:rPr lang="en-US" dirty="0"/>
              <a:t>Cloud endpoints</a:t>
            </a:r>
          </a:p>
        </p:txBody>
      </p:sp>
      <p:sp>
        <p:nvSpPr>
          <p:cNvPr id="4" name="Date Placeholder 3">
            <a:extLst>
              <a:ext uri="{FF2B5EF4-FFF2-40B4-BE49-F238E27FC236}">
                <a16:creationId xmlns:a16="http://schemas.microsoft.com/office/drawing/2014/main" id="{E9443099-3281-492D-AC5F-F8D098D3076D}"/>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85CEE852-5925-4703-9A6C-3BD7B61EC4EF}"/>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D9C869BD-660A-4F87-9087-891195979924}"/>
              </a:ext>
            </a:extLst>
          </p:cNvPr>
          <p:cNvSpPr>
            <a:spLocks noGrp="1"/>
          </p:cNvSpPr>
          <p:nvPr>
            <p:ph type="sldNum" sz="quarter" idx="12"/>
          </p:nvPr>
        </p:nvSpPr>
        <p:spPr/>
        <p:txBody>
          <a:bodyPr/>
          <a:lstStyle/>
          <a:p>
            <a:fld id="{5444D61A-D5EF-4AD7-8CFF-82B00AE13C42}" type="slidenum">
              <a:rPr lang="en-GB" smtClean="0"/>
              <a:pPr/>
              <a:t>60</a:t>
            </a:fld>
            <a:endParaRPr lang="en-GB"/>
          </a:p>
        </p:txBody>
      </p:sp>
    </p:spTree>
    <p:extLst>
      <p:ext uri="{BB962C8B-B14F-4D97-AF65-F5344CB8AC3E}">
        <p14:creationId xmlns:p14="http://schemas.microsoft.com/office/powerpoint/2010/main" val="198532950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527DB-ECED-4167-9F6A-25018CC38304}"/>
              </a:ext>
            </a:extLst>
          </p:cNvPr>
          <p:cNvSpPr>
            <a:spLocks noGrp="1"/>
          </p:cNvSpPr>
          <p:nvPr>
            <p:ph type="title"/>
          </p:nvPr>
        </p:nvSpPr>
        <p:spPr/>
        <p:txBody>
          <a:bodyPr/>
          <a:lstStyle/>
          <a:p>
            <a:r>
              <a:rPr lang="en-US" dirty="0"/>
              <a:t>Google Cloud Platform (GCP) structure</a:t>
            </a:r>
          </a:p>
        </p:txBody>
      </p:sp>
      <p:sp>
        <p:nvSpPr>
          <p:cNvPr id="3" name="Content Placeholder 2">
            <a:extLst>
              <a:ext uri="{FF2B5EF4-FFF2-40B4-BE49-F238E27FC236}">
                <a16:creationId xmlns:a16="http://schemas.microsoft.com/office/drawing/2014/main" id="{673B0B06-2637-4FC9-B5C1-B708A7B973FF}"/>
              </a:ext>
            </a:extLst>
          </p:cNvPr>
          <p:cNvSpPr>
            <a:spLocks noGrp="1"/>
          </p:cNvSpPr>
          <p:nvPr>
            <p:ph idx="1"/>
          </p:nvPr>
        </p:nvSpPr>
        <p:spPr>
          <a:xfrm>
            <a:off x="179512" y="5841268"/>
            <a:ext cx="8784976" cy="468052"/>
          </a:xfrm>
        </p:spPr>
        <p:txBody>
          <a:bodyPr>
            <a:normAutofit fontScale="92500" lnSpcReduction="10000"/>
          </a:bodyPr>
          <a:lstStyle/>
          <a:p>
            <a:endParaRPr lang="en-US" dirty="0"/>
          </a:p>
        </p:txBody>
      </p:sp>
      <p:sp>
        <p:nvSpPr>
          <p:cNvPr id="4" name="Date Placeholder 3">
            <a:extLst>
              <a:ext uri="{FF2B5EF4-FFF2-40B4-BE49-F238E27FC236}">
                <a16:creationId xmlns:a16="http://schemas.microsoft.com/office/drawing/2014/main" id="{7B9B9CBD-178D-49A1-B930-14C21F4D0680}"/>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7F6B060A-1B76-49D5-B84E-728D4E4E74A1}"/>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604FD543-9EBB-40B4-A2C6-A8CDDB5DBA84}"/>
              </a:ext>
            </a:extLst>
          </p:cNvPr>
          <p:cNvSpPr>
            <a:spLocks noGrp="1"/>
          </p:cNvSpPr>
          <p:nvPr>
            <p:ph type="sldNum" sz="quarter" idx="12"/>
          </p:nvPr>
        </p:nvSpPr>
        <p:spPr/>
        <p:txBody>
          <a:bodyPr/>
          <a:lstStyle/>
          <a:p>
            <a:fld id="{5444D61A-D5EF-4AD7-8CFF-82B00AE13C42}" type="slidenum">
              <a:rPr lang="en-GB" smtClean="0"/>
              <a:pPr/>
              <a:t>61</a:t>
            </a:fld>
            <a:endParaRPr lang="en-GB"/>
          </a:p>
        </p:txBody>
      </p:sp>
      <p:pic>
        <p:nvPicPr>
          <p:cNvPr id="7" name="Picture 6">
            <a:extLst>
              <a:ext uri="{FF2B5EF4-FFF2-40B4-BE49-F238E27FC236}">
                <a16:creationId xmlns:a16="http://schemas.microsoft.com/office/drawing/2014/main" id="{A4A4882C-0AB6-463B-BD9F-31F6C3F199D5}"/>
              </a:ext>
            </a:extLst>
          </p:cNvPr>
          <p:cNvPicPr>
            <a:picLocks noChangeAspect="1"/>
          </p:cNvPicPr>
          <p:nvPr/>
        </p:nvPicPr>
        <p:blipFill>
          <a:blip r:embed="rId2"/>
          <a:stretch>
            <a:fillRect/>
          </a:stretch>
        </p:blipFill>
        <p:spPr>
          <a:xfrm>
            <a:off x="261937" y="1228725"/>
            <a:ext cx="8620125" cy="4400550"/>
          </a:xfrm>
          <a:prstGeom prst="rect">
            <a:avLst/>
          </a:prstGeom>
        </p:spPr>
      </p:pic>
    </p:spTree>
    <p:extLst>
      <p:ext uri="{BB962C8B-B14F-4D97-AF65-F5344CB8AC3E}">
        <p14:creationId xmlns:p14="http://schemas.microsoft.com/office/powerpoint/2010/main" val="18651708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3" descr="http://www.anasoft.es/portals/0/Icons/appengine.png">
            <a:extLst>
              <a:ext uri="{FF2B5EF4-FFF2-40B4-BE49-F238E27FC236}">
                <a16:creationId xmlns:a16="http://schemas.microsoft.com/office/drawing/2014/main" id="{D7FA5921-8AE0-4C6B-99AA-8B08FE6CE9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0" y="0"/>
            <a:ext cx="1828800" cy="182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F4C7DC86-C2BA-49E9-876E-30BC328DFD8F}"/>
              </a:ext>
            </a:extLst>
          </p:cNvPr>
          <p:cNvSpPr/>
          <p:nvPr/>
        </p:nvSpPr>
        <p:spPr>
          <a:xfrm>
            <a:off x="598714" y="457200"/>
            <a:ext cx="6629400" cy="106680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fontAlgn="auto">
              <a:spcBef>
                <a:spcPts val="0"/>
              </a:spcBef>
              <a:spcAft>
                <a:spcPts val="0"/>
              </a:spcAft>
              <a:defRPr/>
            </a:pPr>
            <a:r>
              <a:rPr lang="en-US" sz="1600" b="1" dirty="0">
                <a:solidFill>
                  <a:schemeClr val="tx1"/>
                </a:solidFill>
                <a:latin typeface="+mj-lt"/>
              </a:rPr>
              <a:t>Google App Engine</a:t>
            </a:r>
            <a:r>
              <a:rPr lang="en-US" sz="1600" dirty="0">
                <a:solidFill>
                  <a:schemeClr val="tx1"/>
                </a:solidFill>
                <a:latin typeface="+mj-lt"/>
              </a:rPr>
              <a:t> (</a:t>
            </a:r>
            <a:r>
              <a:rPr lang="en-US" sz="1600" b="1" dirty="0">
                <a:solidFill>
                  <a:schemeClr val="tx1"/>
                </a:solidFill>
                <a:latin typeface="+mj-lt"/>
              </a:rPr>
              <a:t>GAE</a:t>
            </a:r>
            <a:r>
              <a:rPr lang="en-US" sz="1600" dirty="0">
                <a:solidFill>
                  <a:schemeClr val="tx1"/>
                </a:solidFill>
                <a:latin typeface="+mj-lt"/>
              </a:rPr>
              <a:t>) is a Platform as a Service (PaaS) cloud computing platform for developing and hosting web applications in Google-managed data centers.</a:t>
            </a:r>
          </a:p>
        </p:txBody>
      </p:sp>
      <p:sp>
        <p:nvSpPr>
          <p:cNvPr id="9" name="Rectangle 8">
            <a:extLst>
              <a:ext uri="{FF2B5EF4-FFF2-40B4-BE49-F238E27FC236}">
                <a16:creationId xmlns:a16="http://schemas.microsoft.com/office/drawing/2014/main" id="{6BBA4E96-F1DB-4008-AD4D-35D65866F237}"/>
              </a:ext>
            </a:extLst>
          </p:cNvPr>
          <p:cNvSpPr/>
          <p:nvPr/>
        </p:nvSpPr>
        <p:spPr>
          <a:xfrm>
            <a:off x="489857" y="1828801"/>
            <a:ext cx="1371600" cy="1295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fontAlgn="auto">
              <a:spcBef>
                <a:spcPts val="0"/>
              </a:spcBef>
              <a:spcAft>
                <a:spcPts val="0"/>
              </a:spcAft>
              <a:defRPr/>
            </a:pPr>
            <a:r>
              <a:rPr lang="en-US" sz="1600" dirty="0">
                <a:solidFill>
                  <a:schemeClr val="tx1"/>
                </a:solidFill>
                <a:latin typeface="+mj-lt"/>
              </a:rPr>
              <a:t>Java</a:t>
            </a:r>
          </a:p>
          <a:p>
            <a:pPr algn="just" fontAlgn="auto">
              <a:spcBef>
                <a:spcPts val="0"/>
              </a:spcBef>
              <a:spcAft>
                <a:spcPts val="0"/>
              </a:spcAft>
              <a:defRPr/>
            </a:pPr>
            <a:r>
              <a:rPr lang="en-US" sz="1600" dirty="0">
                <a:solidFill>
                  <a:schemeClr val="tx1"/>
                </a:solidFill>
                <a:latin typeface="+mj-lt"/>
              </a:rPr>
              <a:t>Python</a:t>
            </a:r>
          </a:p>
          <a:p>
            <a:pPr algn="just" fontAlgn="auto">
              <a:spcBef>
                <a:spcPts val="0"/>
              </a:spcBef>
              <a:spcAft>
                <a:spcPts val="0"/>
              </a:spcAft>
              <a:defRPr/>
            </a:pPr>
            <a:r>
              <a:rPr lang="en-US" sz="1600" dirty="0">
                <a:solidFill>
                  <a:schemeClr val="tx1"/>
                </a:solidFill>
                <a:latin typeface="+mj-lt"/>
              </a:rPr>
              <a:t>PHP</a:t>
            </a:r>
          </a:p>
          <a:p>
            <a:pPr algn="just" fontAlgn="auto">
              <a:spcBef>
                <a:spcPts val="0"/>
              </a:spcBef>
              <a:spcAft>
                <a:spcPts val="0"/>
              </a:spcAft>
              <a:defRPr/>
            </a:pPr>
            <a:r>
              <a:rPr lang="en-US" sz="1600" dirty="0">
                <a:solidFill>
                  <a:schemeClr val="tx1"/>
                </a:solidFill>
                <a:latin typeface="+mj-lt"/>
              </a:rPr>
              <a:t>GO</a:t>
            </a:r>
          </a:p>
        </p:txBody>
      </p:sp>
      <p:sp>
        <p:nvSpPr>
          <p:cNvPr id="10" name="7-Point Star 9">
            <a:extLst>
              <a:ext uri="{FF2B5EF4-FFF2-40B4-BE49-F238E27FC236}">
                <a16:creationId xmlns:a16="http://schemas.microsoft.com/office/drawing/2014/main" id="{E3DE6B44-AEB2-4EA1-A727-2CE8AE2BEFDB}"/>
              </a:ext>
            </a:extLst>
          </p:cNvPr>
          <p:cNvSpPr/>
          <p:nvPr/>
        </p:nvSpPr>
        <p:spPr>
          <a:xfrm>
            <a:off x="533400" y="5486400"/>
            <a:ext cx="1600200" cy="1066800"/>
          </a:xfrm>
          <a:prstGeom prst="star7">
            <a:avLst/>
          </a:prstGeom>
          <a:solidFill>
            <a:schemeClr val="bg1">
              <a:lumMod val="65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2200" b="1" dirty="0">
                <a:solidFill>
                  <a:srgbClr val="FF0000"/>
                </a:solidFill>
              </a:rPr>
              <a:t>Free ???</a:t>
            </a:r>
          </a:p>
        </p:txBody>
      </p:sp>
      <p:sp>
        <p:nvSpPr>
          <p:cNvPr id="11" name="Rectangle 10">
            <a:extLst>
              <a:ext uri="{FF2B5EF4-FFF2-40B4-BE49-F238E27FC236}">
                <a16:creationId xmlns:a16="http://schemas.microsoft.com/office/drawing/2014/main" id="{83F38682-63FF-45E6-A105-50D8E8E07911}"/>
              </a:ext>
            </a:extLst>
          </p:cNvPr>
          <p:cNvSpPr/>
          <p:nvPr/>
        </p:nvSpPr>
        <p:spPr>
          <a:xfrm>
            <a:off x="2438400" y="5486400"/>
            <a:ext cx="6248400" cy="1066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fontAlgn="auto">
              <a:spcBef>
                <a:spcPts val="0"/>
              </a:spcBef>
              <a:spcAft>
                <a:spcPts val="0"/>
              </a:spcAft>
              <a:defRPr/>
            </a:pPr>
            <a:r>
              <a:rPr lang="en-US" dirty="0">
                <a:solidFill>
                  <a:srgbClr val="C00000"/>
                </a:solidFill>
                <a:latin typeface="+mj-lt"/>
              </a:rPr>
              <a:t>Yes, free for up to 1 GB of storage and  enough CPU and bandwidth to support 5 million page views a month. 10 Applications per Google account.</a:t>
            </a:r>
          </a:p>
        </p:txBody>
      </p:sp>
      <p:sp>
        <p:nvSpPr>
          <p:cNvPr id="12" name="Rectangle 11">
            <a:extLst>
              <a:ext uri="{FF2B5EF4-FFF2-40B4-BE49-F238E27FC236}">
                <a16:creationId xmlns:a16="http://schemas.microsoft.com/office/drawing/2014/main" id="{8CB32FCE-EC7A-46EE-B92E-3F98B7F2C43B}"/>
              </a:ext>
            </a:extLst>
          </p:cNvPr>
          <p:cNvSpPr/>
          <p:nvPr/>
        </p:nvSpPr>
        <p:spPr>
          <a:xfrm>
            <a:off x="2029619" y="1850571"/>
            <a:ext cx="6657181" cy="127362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b="1" dirty="0">
                <a:solidFill>
                  <a:schemeClr val="tx1"/>
                </a:solidFill>
                <a:latin typeface="+mj-lt"/>
              </a:rPr>
              <a:t>Google’s Go:</a:t>
            </a:r>
          </a:p>
          <a:p>
            <a:pPr fontAlgn="auto">
              <a:spcBef>
                <a:spcPts val="0"/>
              </a:spcBef>
              <a:spcAft>
                <a:spcPts val="0"/>
              </a:spcAft>
              <a:buFont typeface="Arial" pitchFamily="34" charset="0"/>
              <a:buChar char="•"/>
              <a:defRPr/>
            </a:pPr>
            <a:r>
              <a:rPr lang="en-US" sz="1600" dirty="0">
                <a:solidFill>
                  <a:schemeClr val="tx1"/>
                </a:solidFill>
                <a:latin typeface="+mj-lt"/>
              </a:rPr>
              <a:t> Go is an Google’s open source programming environment.</a:t>
            </a:r>
          </a:p>
          <a:p>
            <a:pPr fontAlgn="auto">
              <a:spcBef>
                <a:spcPts val="0"/>
              </a:spcBef>
              <a:spcAft>
                <a:spcPts val="0"/>
              </a:spcAft>
              <a:buFont typeface="Arial" pitchFamily="34" charset="0"/>
              <a:buChar char="•"/>
              <a:defRPr/>
            </a:pPr>
            <a:r>
              <a:rPr lang="en-US" sz="1600" dirty="0">
                <a:solidFill>
                  <a:schemeClr val="tx1"/>
                </a:solidFill>
                <a:latin typeface="+mj-lt"/>
              </a:rPr>
              <a:t> Tightly coupled with Google App Engine.</a:t>
            </a:r>
          </a:p>
          <a:p>
            <a:pPr fontAlgn="auto">
              <a:spcBef>
                <a:spcPts val="0"/>
              </a:spcBef>
              <a:spcAft>
                <a:spcPts val="0"/>
              </a:spcAft>
              <a:buFont typeface="Arial" pitchFamily="34" charset="0"/>
              <a:buChar char="•"/>
              <a:defRPr/>
            </a:pPr>
            <a:r>
              <a:rPr lang="en-US" sz="1600" dirty="0">
                <a:solidFill>
                  <a:schemeClr val="tx1"/>
                </a:solidFill>
                <a:latin typeface="+mj-lt"/>
              </a:rPr>
              <a:t> Applications can be written using App Engine’s Go SDK.</a:t>
            </a:r>
          </a:p>
        </p:txBody>
      </p:sp>
      <p:sp>
        <p:nvSpPr>
          <p:cNvPr id="13" name="Rectangle 12">
            <a:extLst>
              <a:ext uri="{FF2B5EF4-FFF2-40B4-BE49-F238E27FC236}">
                <a16:creationId xmlns:a16="http://schemas.microsoft.com/office/drawing/2014/main" id="{71A5C468-B2A2-4B98-A729-2CB6A2034402}"/>
              </a:ext>
            </a:extLst>
          </p:cNvPr>
          <p:cNvSpPr/>
          <p:nvPr/>
        </p:nvSpPr>
        <p:spPr>
          <a:xfrm>
            <a:off x="478971" y="3352800"/>
            <a:ext cx="8207829" cy="19812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b="1" dirty="0">
                <a:solidFill>
                  <a:schemeClr val="tx1"/>
                </a:solidFill>
                <a:latin typeface="+mj-lt"/>
              </a:rPr>
              <a:t>The sandbox:</a:t>
            </a:r>
          </a:p>
          <a:p>
            <a:pPr algn="just" fontAlgn="auto">
              <a:spcBef>
                <a:spcPts val="0"/>
              </a:spcBef>
              <a:spcAft>
                <a:spcPts val="0"/>
              </a:spcAft>
              <a:buFont typeface="Arial" pitchFamily="34" charset="0"/>
              <a:buChar char="•"/>
              <a:defRPr/>
            </a:pPr>
            <a:r>
              <a:rPr lang="en-US" sz="1600" dirty="0">
                <a:solidFill>
                  <a:schemeClr val="tx1"/>
                </a:solidFill>
                <a:latin typeface="+mj-lt"/>
              </a:rPr>
              <a:t>  All hosted applications run in a </a:t>
            </a:r>
            <a:r>
              <a:rPr lang="en-US" sz="1600" b="1" dirty="0">
                <a:solidFill>
                  <a:schemeClr val="tx1"/>
                </a:solidFill>
                <a:latin typeface="+mj-lt"/>
              </a:rPr>
              <a:t>secure environment </a:t>
            </a:r>
            <a:r>
              <a:rPr lang="en-US" sz="1600" dirty="0">
                <a:solidFill>
                  <a:schemeClr val="tx1"/>
                </a:solidFill>
                <a:latin typeface="+mj-lt"/>
              </a:rPr>
              <a:t>that provides limited access to </a:t>
            </a:r>
          </a:p>
          <a:p>
            <a:pPr algn="just" fontAlgn="auto">
              <a:spcBef>
                <a:spcPts val="0"/>
              </a:spcBef>
              <a:spcAft>
                <a:spcPts val="0"/>
              </a:spcAft>
              <a:defRPr/>
            </a:pPr>
            <a:r>
              <a:rPr lang="en-US" sz="1600" dirty="0">
                <a:solidFill>
                  <a:schemeClr val="tx1"/>
                </a:solidFill>
                <a:latin typeface="+mj-lt"/>
              </a:rPr>
              <a:t>    the underlying operating system. </a:t>
            </a:r>
          </a:p>
          <a:p>
            <a:pPr algn="just" fontAlgn="auto">
              <a:spcBef>
                <a:spcPts val="0"/>
              </a:spcBef>
              <a:spcAft>
                <a:spcPts val="0"/>
              </a:spcAft>
              <a:buFont typeface="Arial" pitchFamily="34" charset="0"/>
              <a:buChar char="•"/>
              <a:defRPr/>
            </a:pPr>
            <a:r>
              <a:rPr lang="en-US" sz="1600" dirty="0">
                <a:solidFill>
                  <a:schemeClr val="tx1"/>
                </a:solidFill>
                <a:latin typeface="+mj-lt"/>
              </a:rPr>
              <a:t>  </a:t>
            </a:r>
            <a:r>
              <a:rPr lang="en-US" sz="1600" b="1" dirty="0">
                <a:solidFill>
                  <a:schemeClr val="tx1"/>
                </a:solidFill>
                <a:latin typeface="+mj-lt"/>
              </a:rPr>
              <a:t>Sandbox isolates the application </a:t>
            </a:r>
            <a:r>
              <a:rPr lang="en-US" sz="1600" dirty="0">
                <a:solidFill>
                  <a:schemeClr val="tx1"/>
                </a:solidFill>
                <a:latin typeface="+mj-lt"/>
              </a:rPr>
              <a:t>in its own secure, reliable environment.</a:t>
            </a:r>
          </a:p>
          <a:p>
            <a:pPr algn="just" fontAlgn="auto">
              <a:spcBef>
                <a:spcPts val="0"/>
              </a:spcBef>
              <a:spcAft>
                <a:spcPts val="0"/>
              </a:spcAft>
              <a:buFont typeface="Arial" pitchFamily="34" charset="0"/>
              <a:buChar char="•"/>
              <a:defRPr/>
            </a:pPr>
            <a:r>
              <a:rPr lang="en-US" sz="1600" dirty="0">
                <a:solidFill>
                  <a:schemeClr val="tx1"/>
                </a:solidFill>
                <a:latin typeface="+mj-lt"/>
              </a:rPr>
              <a:t>  Limitations imposed by sandbox (for security):</a:t>
            </a:r>
          </a:p>
          <a:p>
            <a:pPr lvl="1" algn="just" fontAlgn="auto">
              <a:spcBef>
                <a:spcPts val="0"/>
              </a:spcBef>
              <a:spcAft>
                <a:spcPts val="0"/>
              </a:spcAft>
              <a:buFont typeface="Arial" pitchFamily="34" charset="0"/>
              <a:buChar char="•"/>
              <a:defRPr/>
            </a:pPr>
            <a:r>
              <a:rPr lang="en-US" sz="1600" dirty="0">
                <a:solidFill>
                  <a:schemeClr val="tx1"/>
                </a:solidFill>
                <a:latin typeface="+mj-lt"/>
              </a:rPr>
              <a:t> An application can only access other computers over internet using the provided URL fetch and email services. </a:t>
            </a:r>
          </a:p>
        </p:txBody>
      </p:sp>
      <p:sp>
        <p:nvSpPr>
          <p:cNvPr id="2" name="Date Placeholder 1">
            <a:extLst>
              <a:ext uri="{FF2B5EF4-FFF2-40B4-BE49-F238E27FC236}">
                <a16:creationId xmlns:a16="http://schemas.microsoft.com/office/drawing/2014/main" id="{A912C8D4-9C5D-4B5E-A00F-7F5F9635FF8C}"/>
              </a:ext>
            </a:extLst>
          </p:cNvPr>
          <p:cNvSpPr>
            <a:spLocks noGrp="1"/>
          </p:cNvSpPr>
          <p:nvPr>
            <p:ph type="dt" sz="half" idx="10"/>
          </p:nvPr>
        </p:nvSpPr>
        <p:spPr/>
        <p:txBody>
          <a:bodyPr/>
          <a:lstStyle/>
          <a:p>
            <a:r>
              <a:rPr lang="en-US"/>
              <a:t>BD Wsh 2018, Windhoek</a:t>
            </a:r>
            <a:endParaRPr lang="en-GB"/>
          </a:p>
        </p:txBody>
      </p:sp>
      <p:sp>
        <p:nvSpPr>
          <p:cNvPr id="3" name="Footer Placeholder 2">
            <a:extLst>
              <a:ext uri="{FF2B5EF4-FFF2-40B4-BE49-F238E27FC236}">
                <a16:creationId xmlns:a16="http://schemas.microsoft.com/office/drawing/2014/main" id="{BBEAE010-D69B-4A45-972D-F7435F42EAFA}"/>
              </a:ext>
            </a:extLst>
          </p:cNvPr>
          <p:cNvSpPr>
            <a:spLocks noGrp="1"/>
          </p:cNvSpPr>
          <p:nvPr>
            <p:ph type="ftr" sz="quarter" idx="11"/>
          </p:nvPr>
        </p:nvSpPr>
        <p:spPr/>
        <p:txBody>
          <a:bodyPr/>
          <a:lstStyle/>
          <a:p>
            <a:r>
              <a:rPr lang="en-US"/>
              <a:t>Cloud and Big Data for Data Analytics</a:t>
            </a:r>
            <a:endParaRPr lang="en-GB"/>
          </a:p>
        </p:txBody>
      </p:sp>
      <p:sp>
        <p:nvSpPr>
          <p:cNvPr id="4" name="Slide Number Placeholder 3">
            <a:extLst>
              <a:ext uri="{FF2B5EF4-FFF2-40B4-BE49-F238E27FC236}">
                <a16:creationId xmlns:a16="http://schemas.microsoft.com/office/drawing/2014/main" id="{D9B58D25-B1B4-4800-9D93-8A309503F513}"/>
              </a:ext>
            </a:extLst>
          </p:cNvPr>
          <p:cNvSpPr>
            <a:spLocks noGrp="1"/>
          </p:cNvSpPr>
          <p:nvPr>
            <p:ph type="sldNum" sz="quarter" idx="12"/>
          </p:nvPr>
        </p:nvSpPr>
        <p:spPr/>
        <p:txBody>
          <a:bodyPr/>
          <a:lstStyle/>
          <a:p>
            <a:fld id="{5444D61A-D5EF-4AD7-8CFF-82B00AE13C42}" type="slidenum">
              <a:rPr lang="en-GB" smtClean="0"/>
              <a:pPr/>
              <a:t>62</a:t>
            </a:fld>
            <a:endParaRPr lang="en-GB"/>
          </a:p>
        </p:txBody>
      </p:sp>
    </p:spTree>
    <p:extLst>
      <p:ext uri="{BB962C8B-B14F-4D97-AF65-F5344CB8AC3E}">
        <p14:creationId xmlns:p14="http://schemas.microsoft.com/office/powerpoint/2010/main" val="189821186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title"/>
          </p:nvPr>
        </p:nvSpPr>
        <p:spPr>
          <a:xfrm>
            <a:off x="899592" y="188640"/>
            <a:ext cx="8040720" cy="707400"/>
          </a:xfrm>
          <a:prstGeom prst="rect">
            <a:avLst/>
          </a:prstGeom>
        </p:spPr>
        <p:txBody>
          <a:bodyPr spcFirstLastPara="1" vert="horz" wrap="square" lIns="91425" tIns="91425" rIns="91425" bIns="91425" rtlCol="0" anchor="t" anchorCtr="0">
            <a:noAutofit/>
          </a:bodyPr>
          <a:lstStyle/>
          <a:p>
            <a:r>
              <a:rPr lang="en" dirty="0"/>
              <a:t>Machine Learning Focus </a:t>
            </a:r>
            <a:endParaRPr dirty="0"/>
          </a:p>
        </p:txBody>
      </p:sp>
      <p:sp>
        <p:nvSpPr>
          <p:cNvPr id="197" name="Shape 197"/>
          <p:cNvSpPr txBox="1">
            <a:spLocks noGrp="1"/>
          </p:cNvSpPr>
          <p:nvPr>
            <p:ph type="body" idx="1"/>
          </p:nvPr>
        </p:nvSpPr>
        <p:spPr>
          <a:xfrm>
            <a:off x="179512" y="1304764"/>
            <a:ext cx="8760800" cy="4788532"/>
          </a:xfrm>
          <a:prstGeom prst="rect">
            <a:avLst/>
          </a:prstGeom>
        </p:spPr>
        <p:txBody>
          <a:bodyPr spcFirstLastPara="1" vert="horz" wrap="square" lIns="91425" tIns="91425" rIns="91425" bIns="91425" rtlCol="0" anchor="t" anchorCtr="0">
            <a:noAutofit/>
          </a:bodyPr>
          <a:lstStyle/>
          <a:p>
            <a:pPr indent="-381000">
              <a:lnSpc>
                <a:spcPct val="115000"/>
              </a:lnSpc>
              <a:buClr>
                <a:schemeClr val="dk2"/>
              </a:buClr>
              <a:buSzPts val="2400"/>
              <a:buFont typeface="Lato"/>
              <a:buChar char="●"/>
            </a:pPr>
            <a:r>
              <a:rPr lang="en" sz="2400" dirty="0"/>
              <a:t>Machine Learning embedded across most products</a:t>
            </a:r>
            <a:endParaRPr sz="2400" dirty="0"/>
          </a:p>
          <a:p>
            <a:pPr indent="-381000">
              <a:lnSpc>
                <a:spcPct val="115000"/>
              </a:lnSpc>
              <a:buSzPts val="2400"/>
            </a:pPr>
            <a:r>
              <a:rPr lang="en" sz="2400" dirty="0">
                <a:solidFill>
                  <a:srgbClr val="0070C0"/>
                </a:solidFill>
              </a:rPr>
              <a:t>Multiple Tensorflow </a:t>
            </a:r>
            <a:r>
              <a:rPr lang="en-US" sz="2400" dirty="0">
                <a:solidFill>
                  <a:srgbClr val="0070C0"/>
                </a:solidFill>
              </a:rPr>
              <a:t>ML </a:t>
            </a:r>
            <a:r>
              <a:rPr lang="en" sz="2400" dirty="0">
                <a:solidFill>
                  <a:srgbClr val="0070C0"/>
                </a:solidFill>
              </a:rPr>
              <a:t>models in use</a:t>
            </a:r>
          </a:p>
          <a:p>
            <a:pPr lvl="1" indent="-381000">
              <a:lnSpc>
                <a:spcPct val="115000"/>
              </a:lnSpc>
              <a:spcBef>
                <a:spcPts val="0"/>
              </a:spcBef>
              <a:buSzPts val="2400"/>
            </a:pPr>
            <a:r>
              <a:rPr lang="en" sz="2000" dirty="0">
                <a:solidFill>
                  <a:srgbClr val="0070C0"/>
                </a:solidFill>
              </a:rPr>
              <a:t>Portable </a:t>
            </a:r>
            <a:r>
              <a:rPr lang="en-US" sz="2000" dirty="0">
                <a:solidFill>
                  <a:srgbClr val="0070C0"/>
                </a:solidFill>
              </a:rPr>
              <a:t>TensorFlow</a:t>
            </a:r>
            <a:r>
              <a:rPr lang="en" sz="2000" dirty="0">
                <a:solidFill>
                  <a:srgbClr val="0070C0"/>
                </a:solidFill>
              </a:rPr>
              <a:t> models</a:t>
            </a:r>
            <a:endParaRPr sz="2000" dirty="0">
              <a:solidFill>
                <a:srgbClr val="0070C0"/>
              </a:solidFill>
            </a:endParaRPr>
          </a:p>
          <a:p>
            <a:pPr indent="-381000">
              <a:lnSpc>
                <a:spcPct val="115000"/>
              </a:lnSpc>
              <a:buClr>
                <a:schemeClr val="dk2"/>
              </a:buClr>
              <a:buSzPts val="2400"/>
              <a:buFont typeface="Lato"/>
              <a:buChar char="●"/>
            </a:pPr>
            <a:r>
              <a:rPr lang="en" sz="2400" dirty="0"/>
              <a:t>Key models exposed via APIs (Democratizing Machine Learning)</a:t>
            </a:r>
            <a:endParaRPr sz="2000" dirty="0"/>
          </a:p>
          <a:p>
            <a:pPr lvl="1" indent="-342900">
              <a:lnSpc>
                <a:spcPct val="115000"/>
              </a:lnSpc>
              <a:spcBef>
                <a:spcPts val="0"/>
              </a:spcBef>
              <a:buSzPts val="1800"/>
            </a:pPr>
            <a:r>
              <a:rPr lang="en-US" sz="2000" dirty="0"/>
              <a:t>Cloud Video Intelligence API</a:t>
            </a:r>
          </a:p>
          <a:p>
            <a:pPr lvl="1" indent="-342900">
              <a:lnSpc>
                <a:spcPct val="115000"/>
              </a:lnSpc>
              <a:spcBef>
                <a:spcPts val="0"/>
              </a:spcBef>
              <a:buSzPts val="1800"/>
            </a:pPr>
            <a:r>
              <a:rPr lang="en" sz="2000" dirty="0"/>
              <a:t>Cloud Vision API</a:t>
            </a:r>
            <a:endParaRPr sz="2000" dirty="0"/>
          </a:p>
          <a:p>
            <a:pPr lvl="1" indent="-342900">
              <a:lnSpc>
                <a:spcPct val="115000"/>
              </a:lnSpc>
              <a:spcBef>
                <a:spcPts val="0"/>
              </a:spcBef>
              <a:buSzPts val="1800"/>
            </a:pPr>
            <a:r>
              <a:rPr lang="en" sz="2000" dirty="0"/>
              <a:t>Cloud Natural Language API</a:t>
            </a:r>
            <a:endParaRPr sz="2000" dirty="0"/>
          </a:p>
          <a:p>
            <a:pPr lvl="1" indent="-342900">
              <a:lnSpc>
                <a:spcPct val="115000"/>
              </a:lnSpc>
              <a:spcBef>
                <a:spcPts val="0"/>
              </a:spcBef>
              <a:buSzPts val="1800"/>
            </a:pPr>
            <a:r>
              <a:rPr lang="en" sz="2000" dirty="0"/>
              <a:t>Cloud Translation API</a:t>
            </a:r>
            <a:endParaRPr sz="2000" dirty="0"/>
          </a:p>
          <a:p>
            <a:pPr lvl="1" indent="-342900">
              <a:lnSpc>
                <a:spcPct val="115000"/>
              </a:lnSpc>
              <a:spcBef>
                <a:spcPts val="0"/>
              </a:spcBef>
              <a:buSzPts val="1800"/>
            </a:pPr>
            <a:r>
              <a:rPr lang="en" sz="2000" dirty="0"/>
              <a:t>Cloud Speech API</a:t>
            </a:r>
          </a:p>
          <a:p>
            <a:pPr lvl="1" indent="-342900">
              <a:lnSpc>
                <a:spcPct val="115000"/>
              </a:lnSpc>
              <a:spcBef>
                <a:spcPts val="0"/>
              </a:spcBef>
              <a:buSzPts val="1800"/>
            </a:pPr>
            <a:endParaRPr sz="2000" dirty="0"/>
          </a:p>
          <a:p>
            <a:pPr>
              <a:lnSpc>
                <a:spcPct val="115000"/>
              </a:lnSpc>
            </a:pPr>
            <a:r>
              <a:rPr lang="en" sz="2400" dirty="0"/>
              <a:t>Acquired </a:t>
            </a:r>
            <a:r>
              <a:rPr lang="en" sz="2400" u="sng" dirty="0">
                <a:solidFill>
                  <a:schemeClr val="hlink"/>
                </a:solidFill>
                <a:hlinkClick r:id="rId3"/>
              </a:rPr>
              <a:t>Kaggle</a:t>
            </a:r>
            <a:r>
              <a:rPr lang="en" sz="2400" dirty="0"/>
              <a:t> </a:t>
            </a:r>
            <a:r>
              <a:rPr lang="en-US" sz="2400" dirty="0"/>
              <a:t>in 2017 </a:t>
            </a:r>
            <a:r>
              <a:rPr lang="en" sz="2400" dirty="0"/>
              <a:t>- Data Science Enthusiasts</a:t>
            </a:r>
            <a:endParaRPr sz="2400" dirty="0"/>
          </a:p>
        </p:txBody>
      </p:sp>
      <p:sp>
        <p:nvSpPr>
          <p:cNvPr id="2" name="Slide Number Placeholder 1">
            <a:extLst>
              <a:ext uri="{FF2B5EF4-FFF2-40B4-BE49-F238E27FC236}">
                <a16:creationId xmlns:a16="http://schemas.microsoft.com/office/drawing/2014/main" id="{F472AD95-176E-4EEE-B789-C5B0A874A631}"/>
              </a:ext>
            </a:extLst>
          </p:cNvPr>
          <p:cNvSpPr>
            <a:spLocks noGrp="1"/>
          </p:cNvSpPr>
          <p:nvPr>
            <p:ph type="sldNum" idx="12"/>
          </p:nvPr>
        </p:nvSpPr>
        <p:spPr/>
        <p:txBody>
          <a:bodyPr/>
          <a:lstStyle/>
          <a:p>
            <a:fld id="{00000000-1234-1234-1234-123412341234}" type="slidenum">
              <a:rPr lang="en" smtClean="0"/>
              <a:pPr/>
              <a:t>63</a:t>
            </a:fld>
            <a:endParaRPr lang="en"/>
          </a:p>
        </p:txBody>
      </p:sp>
    </p:spTree>
    <p:extLst>
      <p:ext uri="{BB962C8B-B14F-4D97-AF65-F5344CB8AC3E}">
        <p14:creationId xmlns:p14="http://schemas.microsoft.com/office/powerpoint/2010/main" val="172600384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BB0D748-E28A-4C47-8EF5-2B48196C491C}"/>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92251AD4-F20B-4576-9C84-B71762C0302A}"/>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D20DF799-0AD1-4961-B03A-1EE2949CAC88}"/>
              </a:ext>
            </a:extLst>
          </p:cNvPr>
          <p:cNvSpPr>
            <a:spLocks noGrp="1"/>
          </p:cNvSpPr>
          <p:nvPr>
            <p:ph type="sldNum" sz="quarter" idx="12"/>
          </p:nvPr>
        </p:nvSpPr>
        <p:spPr/>
        <p:txBody>
          <a:bodyPr/>
          <a:lstStyle/>
          <a:p>
            <a:fld id="{5444D61A-D5EF-4AD7-8CFF-82B00AE13C42}" type="slidenum">
              <a:rPr lang="en-GB" smtClean="0"/>
              <a:pPr/>
              <a:t>64</a:t>
            </a:fld>
            <a:endParaRPr lang="en-GB"/>
          </a:p>
        </p:txBody>
      </p:sp>
      <p:pic>
        <p:nvPicPr>
          <p:cNvPr id="7" name="Picture 6">
            <a:extLst>
              <a:ext uri="{FF2B5EF4-FFF2-40B4-BE49-F238E27FC236}">
                <a16:creationId xmlns:a16="http://schemas.microsoft.com/office/drawing/2014/main" id="{7AFAAC9B-AD50-4BB8-8041-BB77C3CE9F81}"/>
              </a:ext>
            </a:extLst>
          </p:cNvPr>
          <p:cNvPicPr>
            <a:picLocks noChangeAspect="1"/>
          </p:cNvPicPr>
          <p:nvPr/>
        </p:nvPicPr>
        <p:blipFill>
          <a:blip r:embed="rId2"/>
          <a:stretch>
            <a:fillRect/>
          </a:stretch>
        </p:blipFill>
        <p:spPr>
          <a:xfrm>
            <a:off x="457200" y="655869"/>
            <a:ext cx="8151204" cy="2773131"/>
          </a:xfrm>
          <a:prstGeom prst="rect">
            <a:avLst/>
          </a:prstGeom>
        </p:spPr>
      </p:pic>
      <p:pic>
        <p:nvPicPr>
          <p:cNvPr id="8" name="Picture 7">
            <a:extLst>
              <a:ext uri="{FF2B5EF4-FFF2-40B4-BE49-F238E27FC236}">
                <a16:creationId xmlns:a16="http://schemas.microsoft.com/office/drawing/2014/main" id="{6E3BE148-5981-4F41-894C-029CC3128E66}"/>
              </a:ext>
            </a:extLst>
          </p:cNvPr>
          <p:cNvPicPr>
            <a:picLocks noChangeAspect="1"/>
          </p:cNvPicPr>
          <p:nvPr/>
        </p:nvPicPr>
        <p:blipFill>
          <a:blip r:embed="rId3"/>
          <a:stretch>
            <a:fillRect/>
          </a:stretch>
        </p:blipFill>
        <p:spPr>
          <a:xfrm>
            <a:off x="826872" y="4321891"/>
            <a:ext cx="7215092" cy="2387941"/>
          </a:xfrm>
          <a:prstGeom prst="rect">
            <a:avLst/>
          </a:prstGeom>
        </p:spPr>
      </p:pic>
      <p:sp>
        <p:nvSpPr>
          <p:cNvPr id="3" name="Content Placeholder 2">
            <a:extLst>
              <a:ext uri="{FF2B5EF4-FFF2-40B4-BE49-F238E27FC236}">
                <a16:creationId xmlns:a16="http://schemas.microsoft.com/office/drawing/2014/main" id="{1D75424E-4D4B-4F21-85A2-CAE48D979E1A}"/>
              </a:ext>
            </a:extLst>
          </p:cNvPr>
          <p:cNvSpPr>
            <a:spLocks noGrp="1"/>
          </p:cNvSpPr>
          <p:nvPr>
            <p:ph idx="1"/>
          </p:nvPr>
        </p:nvSpPr>
        <p:spPr>
          <a:xfrm>
            <a:off x="179512" y="3443336"/>
            <a:ext cx="8784976" cy="828092"/>
          </a:xfrm>
        </p:spPr>
        <p:txBody>
          <a:bodyPr>
            <a:normAutofit/>
          </a:bodyPr>
          <a:lstStyle/>
          <a:p>
            <a:r>
              <a:rPr lang="en-US" sz="2000" dirty="0"/>
              <a:t>Support all stages of ML workflow</a:t>
            </a:r>
          </a:p>
          <a:p>
            <a:r>
              <a:rPr lang="en-US" sz="2000" dirty="0" err="1"/>
              <a:t>Dataprep</a:t>
            </a:r>
            <a:r>
              <a:rPr lang="en-US" sz="2000" dirty="0"/>
              <a:t>: </a:t>
            </a:r>
            <a:r>
              <a:rPr lang="en-US" sz="2000" dirty="0" err="1"/>
              <a:t>Serverless</a:t>
            </a:r>
            <a:r>
              <a:rPr lang="en-US" sz="2000" dirty="0"/>
              <a:t> platform for all stages of the analytics data lifecycle</a:t>
            </a:r>
          </a:p>
        </p:txBody>
      </p:sp>
      <p:sp>
        <p:nvSpPr>
          <p:cNvPr id="2" name="Title 1">
            <a:extLst>
              <a:ext uri="{FF2B5EF4-FFF2-40B4-BE49-F238E27FC236}">
                <a16:creationId xmlns:a16="http://schemas.microsoft.com/office/drawing/2014/main" id="{904F1C87-7095-4D5E-8E5E-9A44B226B8D6}"/>
              </a:ext>
            </a:extLst>
          </p:cNvPr>
          <p:cNvSpPr>
            <a:spLocks noGrp="1"/>
          </p:cNvSpPr>
          <p:nvPr>
            <p:ph type="title"/>
          </p:nvPr>
        </p:nvSpPr>
        <p:spPr/>
        <p:txBody>
          <a:bodyPr/>
          <a:lstStyle/>
          <a:p>
            <a:r>
              <a:rPr lang="en-US" dirty="0"/>
              <a:t>Google Machine Learning</a:t>
            </a:r>
          </a:p>
        </p:txBody>
      </p:sp>
    </p:spTree>
    <p:extLst>
      <p:ext uri="{BB962C8B-B14F-4D97-AF65-F5344CB8AC3E}">
        <p14:creationId xmlns:p14="http://schemas.microsoft.com/office/powerpoint/2010/main" val="197423327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42C45-3B19-4CBD-8106-FD261F11C4ED}"/>
              </a:ext>
            </a:extLst>
          </p:cNvPr>
          <p:cNvSpPr>
            <a:spLocks noGrp="1"/>
          </p:cNvSpPr>
          <p:nvPr>
            <p:ph type="title"/>
          </p:nvPr>
        </p:nvSpPr>
        <p:spPr/>
        <p:txBody>
          <a:bodyPr/>
          <a:lstStyle/>
          <a:p>
            <a:r>
              <a:rPr lang="en-US" dirty="0"/>
              <a:t>Microsoft Azure Big Data Services</a:t>
            </a:r>
          </a:p>
        </p:txBody>
      </p:sp>
      <p:sp>
        <p:nvSpPr>
          <p:cNvPr id="3" name="Content Placeholder 2">
            <a:extLst>
              <a:ext uri="{FF2B5EF4-FFF2-40B4-BE49-F238E27FC236}">
                <a16:creationId xmlns:a16="http://schemas.microsoft.com/office/drawing/2014/main" id="{461E465E-2CF2-4993-AF94-5A6914B36EEB}"/>
              </a:ext>
            </a:extLst>
          </p:cNvPr>
          <p:cNvSpPr>
            <a:spLocks noGrp="1"/>
          </p:cNvSpPr>
          <p:nvPr>
            <p:ph idx="1"/>
          </p:nvPr>
        </p:nvSpPr>
        <p:spPr/>
        <p:txBody>
          <a:bodyPr/>
          <a:lstStyle/>
          <a:p>
            <a:r>
              <a:rPr lang="en-US" dirty="0"/>
              <a:t>New Big Data data-centric thinking</a:t>
            </a:r>
          </a:p>
          <a:p>
            <a:r>
              <a:rPr lang="en-US" dirty="0"/>
              <a:t>Azure Data Lakes</a:t>
            </a:r>
          </a:p>
          <a:p>
            <a:r>
              <a:rPr lang="en-US" dirty="0"/>
              <a:t>HDInsight</a:t>
            </a:r>
          </a:p>
        </p:txBody>
      </p:sp>
      <p:sp>
        <p:nvSpPr>
          <p:cNvPr id="4" name="Date Placeholder 3">
            <a:extLst>
              <a:ext uri="{FF2B5EF4-FFF2-40B4-BE49-F238E27FC236}">
                <a16:creationId xmlns:a16="http://schemas.microsoft.com/office/drawing/2014/main" id="{0B3C7655-A581-4AC7-BC16-26DD24AA3B6B}"/>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A4C45AFD-63B4-420B-9C05-946C5BAC74F0}"/>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7B8AAC6D-8FB7-4F86-9B6A-0FF614AE7E66}"/>
              </a:ext>
            </a:extLst>
          </p:cNvPr>
          <p:cNvSpPr>
            <a:spLocks noGrp="1"/>
          </p:cNvSpPr>
          <p:nvPr>
            <p:ph type="sldNum" sz="quarter" idx="12"/>
          </p:nvPr>
        </p:nvSpPr>
        <p:spPr/>
        <p:txBody>
          <a:bodyPr/>
          <a:lstStyle/>
          <a:p>
            <a:fld id="{5444D61A-D5EF-4AD7-8CFF-82B00AE13C42}" type="slidenum">
              <a:rPr lang="en-GB" smtClean="0"/>
              <a:pPr/>
              <a:t>65</a:t>
            </a:fld>
            <a:endParaRPr lang="en-GB"/>
          </a:p>
        </p:txBody>
      </p:sp>
    </p:spTree>
    <p:extLst>
      <p:ext uri="{BB962C8B-B14F-4D97-AF65-F5344CB8AC3E}">
        <p14:creationId xmlns:p14="http://schemas.microsoft.com/office/powerpoint/2010/main" val="55035237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1" name="Group 290"/>
          <p:cNvGrpSpPr/>
          <p:nvPr/>
        </p:nvGrpSpPr>
        <p:grpSpPr>
          <a:xfrm>
            <a:off x="659857" y="4092777"/>
            <a:ext cx="7176546" cy="1129892"/>
            <a:chOff x="879068" y="4314161"/>
            <a:chExt cx="9570085" cy="1506736"/>
          </a:xfrm>
        </p:grpSpPr>
        <p:sp>
          <p:nvSpPr>
            <p:cNvPr id="35" name="Rectangle 34"/>
            <p:cNvSpPr/>
            <p:nvPr/>
          </p:nvSpPr>
          <p:spPr bwMode="auto">
            <a:xfrm>
              <a:off x="4128788" y="4907058"/>
              <a:ext cx="1538113" cy="369332"/>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70" tIns="34285" rIns="68570" bIns="34285" numCol="1" spcCol="0" rtlCol="0" fromWordArt="0" anchor="ctr" anchorCtr="0" forceAA="0" compatLnSpc="1">
              <a:prstTxWarp prst="textNoShape">
                <a:avLst/>
              </a:prstTxWarp>
              <a:noAutofit/>
            </a:bodyPr>
            <a:lstStyle/>
            <a:p>
              <a:pPr algn="ctr" defTabSz="699291" fontAlgn="base">
                <a:spcBef>
                  <a:spcPct val="0"/>
                </a:spcBef>
                <a:spcAft>
                  <a:spcPct val="0"/>
                </a:spcAft>
                <a:defRPr/>
              </a:pPr>
              <a:r>
                <a:rPr lang="en-US" sz="1400" kern="0" dirty="0">
                  <a:solidFill>
                    <a:schemeClr val="tx1"/>
                  </a:solidFill>
                  <a:latin typeface="+mj-lt"/>
                  <a:ea typeface="Segoe UI" pitchFamily="34" charset="0"/>
                  <a:cs typeface="Segoe UI" pitchFamily="34" charset="0"/>
                </a:rPr>
                <a:t>ETL pipeline</a:t>
              </a:r>
            </a:p>
          </p:txBody>
        </p:sp>
        <p:cxnSp>
          <p:nvCxnSpPr>
            <p:cNvPr id="38" name="Straight Arrow Connector 37"/>
            <p:cNvCxnSpPr/>
            <p:nvPr/>
          </p:nvCxnSpPr>
          <p:spPr>
            <a:xfrm flipV="1">
              <a:off x="1950001" y="5096692"/>
              <a:ext cx="2178787" cy="0"/>
            </a:xfrm>
            <a:prstGeom prst="straightConnector1">
              <a:avLst/>
            </a:prstGeom>
            <a:ln w="28575">
              <a:solidFill>
                <a:schemeClr val="bg1">
                  <a:lumMod val="50000"/>
                </a:schemeClr>
              </a:solidFill>
              <a:miter lim="800000"/>
              <a:headEnd type="none"/>
              <a:tailEnd type="triangle" w="med" len="sm"/>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35" idx="3"/>
            </p:cNvCxnSpPr>
            <p:nvPr/>
          </p:nvCxnSpPr>
          <p:spPr>
            <a:xfrm flipV="1">
              <a:off x="5666901" y="5085058"/>
              <a:ext cx="1597616" cy="0"/>
            </a:xfrm>
            <a:prstGeom prst="straightConnector1">
              <a:avLst/>
            </a:prstGeom>
            <a:ln w="28575">
              <a:solidFill>
                <a:schemeClr val="bg1">
                  <a:lumMod val="50000"/>
                </a:schemeClr>
              </a:solidFill>
              <a:miter lim="800000"/>
              <a:headEnd type="none"/>
              <a:tailEnd type="triangle" w="med" len="sm"/>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7916096" y="5091724"/>
              <a:ext cx="1424922" cy="0"/>
            </a:xfrm>
            <a:prstGeom prst="straightConnector1">
              <a:avLst/>
            </a:prstGeom>
            <a:ln w="28575">
              <a:solidFill>
                <a:schemeClr val="bg1">
                  <a:lumMod val="50000"/>
                </a:schemeClr>
              </a:solidFill>
              <a:miter lim="800000"/>
              <a:headEnd type="none"/>
              <a:tailEnd type="triangle" w="med" len="sm"/>
            </a:ln>
          </p:spPr>
          <p:style>
            <a:lnRef idx="1">
              <a:schemeClr val="accent1"/>
            </a:lnRef>
            <a:fillRef idx="0">
              <a:schemeClr val="accent1"/>
            </a:fillRef>
            <a:effectRef idx="0">
              <a:schemeClr val="accent1"/>
            </a:effectRef>
            <a:fontRef idx="minor">
              <a:schemeClr val="tx1"/>
            </a:fontRef>
          </p:style>
        </p:cxnSp>
        <p:sp>
          <p:nvSpPr>
            <p:cNvPr id="94" name="TextBox 93"/>
            <p:cNvSpPr txBox="1"/>
            <p:nvPr/>
          </p:nvSpPr>
          <p:spPr>
            <a:xfrm>
              <a:off x="2946348" y="4314161"/>
              <a:ext cx="3902992" cy="332399"/>
            </a:xfrm>
            <a:prstGeom prst="rect">
              <a:avLst/>
            </a:prstGeom>
            <a:noFill/>
          </p:spPr>
          <p:txBody>
            <a:bodyPr wrap="square" lIns="0" tIns="0" rIns="0" bIns="0" rtlCol="0" anchor="ctr">
              <a:noAutofit/>
            </a:bodyPr>
            <a:lstStyle/>
            <a:p>
              <a:pPr algn="ctr" defTabSz="685739">
                <a:defRPr/>
              </a:pPr>
              <a:r>
                <a:rPr lang="en-US" sz="1324" kern="0" dirty="0">
                  <a:latin typeface="+mj-lt"/>
                </a:rPr>
                <a:t>Dedicated ETL tools (e.g. SSIS)</a:t>
              </a:r>
            </a:p>
          </p:txBody>
        </p:sp>
        <p:cxnSp>
          <p:nvCxnSpPr>
            <p:cNvPr id="96" name="Straight Arrow Connector 95"/>
            <p:cNvCxnSpPr>
              <a:endCxn id="35" idx="0"/>
            </p:cNvCxnSpPr>
            <p:nvPr/>
          </p:nvCxnSpPr>
          <p:spPr>
            <a:xfrm>
              <a:off x="4897844" y="4635552"/>
              <a:ext cx="1" cy="271506"/>
            </a:xfrm>
            <a:prstGeom prst="straightConnector1">
              <a:avLst/>
            </a:prstGeom>
            <a:ln w="28575">
              <a:solidFill>
                <a:schemeClr val="bg1">
                  <a:lumMod val="50000"/>
                </a:schemeClr>
              </a:solidFill>
              <a:miter lim="800000"/>
              <a:headEnd type="none"/>
              <a:tailEnd type="triangle" w="med" len="sm"/>
            </a:ln>
          </p:spPr>
          <p:style>
            <a:lnRef idx="1">
              <a:schemeClr val="accent1"/>
            </a:lnRef>
            <a:fillRef idx="0">
              <a:schemeClr val="accent1"/>
            </a:fillRef>
            <a:effectRef idx="0">
              <a:schemeClr val="accent1"/>
            </a:effectRef>
            <a:fontRef idx="minor">
              <a:schemeClr val="tx1"/>
            </a:fontRef>
          </p:style>
        </p:cxnSp>
        <p:sp>
          <p:nvSpPr>
            <p:cNvPr id="103" name="TextBox 102"/>
            <p:cNvSpPr txBox="1"/>
            <p:nvPr/>
          </p:nvSpPr>
          <p:spPr>
            <a:xfrm>
              <a:off x="6993580" y="5557388"/>
              <a:ext cx="1301823" cy="215475"/>
            </a:xfrm>
            <a:prstGeom prst="rect">
              <a:avLst/>
            </a:prstGeom>
            <a:noFill/>
          </p:spPr>
          <p:txBody>
            <a:bodyPr wrap="none" lIns="0" tIns="0" rIns="0" bIns="0" rtlCol="0" anchor="ctr">
              <a:spAutoFit/>
            </a:bodyPr>
            <a:lstStyle/>
            <a:p>
              <a:pPr algn="ctr" defTabSz="685739">
                <a:defRPr/>
              </a:pPr>
              <a:r>
                <a:rPr lang="en-US" sz="1050" kern="0" dirty="0">
                  <a:latin typeface="+mj-lt"/>
                  <a:cs typeface="Segoe UI Semibold" panose="020B0702040204020203" pitchFamily="34" charset="0"/>
                </a:rPr>
                <a:t>Defined schema</a:t>
              </a:r>
            </a:p>
          </p:txBody>
        </p:sp>
        <p:sp>
          <p:nvSpPr>
            <p:cNvPr id="108" name="TextBox 107"/>
            <p:cNvSpPr txBox="1"/>
            <p:nvPr/>
          </p:nvSpPr>
          <p:spPr>
            <a:xfrm>
              <a:off x="8260917" y="4864102"/>
              <a:ext cx="630604" cy="215475"/>
            </a:xfrm>
            <a:prstGeom prst="rect">
              <a:avLst/>
            </a:prstGeom>
            <a:noFill/>
          </p:spPr>
          <p:txBody>
            <a:bodyPr wrap="none" lIns="0" tIns="0" rIns="0" bIns="0" rtlCol="0" anchor="ctr">
              <a:spAutoFit/>
            </a:bodyPr>
            <a:lstStyle/>
            <a:p>
              <a:pPr algn="ctr" defTabSz="685739">
                <a:defRPr/>
              </a:pPr>
              <a:r>
                <a:rPr lang="en-US" sz="1050" kern="0" dirty="0">
                  <a:latin typeface="+mj-lt"/>
                  <a:cs typeface="Segoe UI Semibold" panose="020B0702040204020203" pitchFamily="34" charset="0"/>
                </a:rPr>
                <a:t>Queries</a:t>
              </a:r>
            </a:p>
          </p:txBody>
        </p:sp>
        <p:sp>
          <p:nvSpPr>
            <p:cNvPr id="150" name="TextBox 149"/>
            <p:cNvSpPr txBox="1"/>
            <p:nvPr/>
          </p:nvSpPr>
          <p:spPr>
            <a:xfrm>
              <a:off x="9517784" y="5468624"/>
              <a:ext cx="600677" cy="215475"/>
            </a:xfrm>
            <a:prstGeom prst="rect">
              <a:avLst/>
            </a:prstGeom>
            <a:noFill/>
          </p:spPr>
          <p:txBody>
            <a:bodyPr wrap="none" lIns="0" tIns="0" rIns="0" bIns="0" rtlCol="0">
              <a:spAutoFit/>
            </a:bodyPr>
            <a:lstStyle/>
            <a:p>
              <a:pPr algn="ctr" defTabSz="685739">
                <a:defRPr/>
              </a:pPr>
              <a:r>
                <a:rPr lang="en-US" sz="1050" kern="0" dirty="0">
                  <a:latin typeface="+mj-lt"/>
                  <a:cs typeface="Segoe UI Semibold" panose="020B0702040204020203" pitchFamily="34" charset="0"/>
                </a:rPr>
                <a:t>Results</a:t>
              </a:r>
            </a:p>
          </p:txBody>
        </p:sp>
        <p:grpSp>
          <p:nvGrpSpPr>
            <p:cNvPr id="21" name="Group 20"/>
            <p:cNvGrpSpPr/>
            <p:nvPr/>
          </p:nvGrpSpPr>
          <p:grpSpPr>
            <a:xfrm>
              <a:off x="9187091" y="4752793"/>
              <a:ext cx="1262062" cy="677863"/>
              <a:chOff x="9187091" y="4637021"/>
              <a:chExt cx="1262062" cy="677863"/>
            </a:xfrm>
          </p:grpSpPr>
          <p:sp>
            <p:nvSpPr>
              <p:cNvPr id="151" name="Freeform 121"/>
              <p:cNvSpPr>
                <a:spLocks/>
              </p:cNvSpPr>
              <p:nvPr/>
            </p:nvSpPr>
            <p:spPr bwMode="auto">
              <a:xfrm>
                <a:off x="9349016" y="4637021"/>
                <a:ext cx="941387" cy="604838"/>
              </a:xfrm>
              <a:custGeom>
                <a:avLst/>
                <a:gdLst>
                  <a:gd name="T0" fmla="*/ 624 w 646"/>
                  <a:gd name="T1" fmla="*/ 0 h 415"/>
                  <a:gd name="T2" fmla="*/ 21 w 646"/>
                  <a:gd name="T3" fmla="*/ 0 h 415"/>
                  <a:gd name="T4" fmla="*/ 0 w 646"/>
                  <a:gd name="T5" fmla="*/ 22 h 415"/>
                  <a:gd name="T6" fmla="*/ 0 w 646"/>
                  <a:gd name="T7" fmla="*/ 393 h 415"/>
                  <a:gd name="T8" fmla="*/ 21 w 646"/>
                  <a:gd name="T9" fmla="*/ 415 h 415"/>
                  <a:gd name="T10" fmla="*/ 624 w 646"/>
                  <a:gd name="T11" fmla="*/ 415 h 415"/>
                  <a:gd name="T12" fmla="*/ 646 w 646"/>
                  <a:gd name="T13" fmla="*/ 393 h 415"/>
                  <a:gd name="T14" fmla="*/ 646 w 646"/>
                  <a:gd name="T15" fmla="*/ 22 h 415"/>
                  <a:gd name="T16" fmla="*/ 624 w 646"/>
                  <a:gd name="T17" fmla="*/ 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415">
                    <a:moveTo>
                      <a:pt x="624" y="0"/>
                    </a:moveTo>
                    <a:cubicBezTo>
                      <a:pt x="21" y="0"/>
                      <a:pt x="21" y="0"/>
                      <a:pt x="21" y="0"/>
                    </a:cubicBezTo>
                    <a:cubicBezTo>
                      <a:pt x="11" y="0"/>
                      <a:pt x="0" y="9"/>
                      <a:pt x="0" y="22"/>
                    </a:cubicBezTo>
                    <a:cubicBezTo>
                      <a:pt x="0" y="393"/>
                      <a:pt x="0" y="393"/>
                      <a:pt x="0" y="393"/>
                    </a:cubicBezTo>
                    <a:cubicBezTo>
                      <a:pt x="0" y="406"/>
                      <a:pt x="11" y="415"/>
                      <a:pt x="21" y="415"/>
                    </a:cubicBezTo>
                    <a:cubicBezTo>
                      <a:pt x="624" y="415"/>
                      <a:pt x="624" y="415"/>
                      <a:pt x="624" y="415"/>
                    </a:cubicBezTo>
                    <a:cubicBezTo>
                      <a:pt x="637" y="415"/>
                      <a:pt x="646" y="406"/>
                      <a:pt x="646" y="393"/>
                    </a:cubicBezTo>
                    <a:cubicBezTo>
                      <a:pt x="646" y="22"/>
                      <a:pt x="646" y="22"/>
                      <a:pt x="646" y="22"/>
                    </a:cubicBezTo>
                    <a:cubicBezTo>
                      <a:pt x="646" y="9"/>
                      <a:pt x="637" y="0"/>
                      <a:pt x="624" y="0"/>
                    </a:cubicBezTo>
                  </a:path>
                </a:pathLst>
              </a:custGeom>
              <a:solidFill>
                <a:srgbClr val="002050"/>
              </a:solidFill>
              <a:ln>
                <a:noFill/>
              </a:ln>
            </p:spPr>
            <p:txBody>
              <a:bodyPr vert="horz" wrap="square" lIns="68570" tIns="34285" rIns="68570" bIns="34285" numCol="1" anchor="t" anchorCtr="0" compatLnSpc="1">
                <a:prstTxWarp prst="textNoShape">
                  <a:avLst/>
                </a:prstTxWarp>
              </a:bodyPr>
              <a:lstStyle/>
              <a:p>
                <a:pPr defTabSz="685739">
                  <a:defRPr/>
                </a:pPr>
                <a:endParaRPr lang="en-GB" sz="1350" kern="0" dirty="0">
                  <a:latin typeface="+mj-lt"/>
                </a:endParaRPr>
              </a:p>
            </p:txBody>
          </p:sp>
          <p:sp>
            <p:nvSpPr>
              <p:cNvPr id="152" name="Freeform 122"/>
              <p:cNvSpPr>
                <a:spLocks/>
              </p:cNvSpPr>
              <p:nvPr/>
            </p:nvSpPr>
            <p:spPr bwMode="auto">
              <a:xfrm>
                <a:off x="9388704" y="4671946"/>
                <a:ext cx="862012" cy="531813"/>
              </a:xfrm>
              <a:custGeom>
                <a:avLst/>
                <a:gdLst>
                  <a:gd name="T0" fmla="*/ 590 w 590"/>
                  <a:gd name="T1" fmla="*/ 365 h 365"/>
                  <a:gd name="T2" fmla="*/ 0 w 590"/>
                  <a:gd name="T3" fmla="*/ 365 h 365"/>
                  <a:gd name="T4" fmla="*/ 0 w 590"/>
                  <a:gd name="T5" fmla="*/ 0 h 365"/>
                  <a:gd name="T6" fmla="*/ 590 w 590"/>
                  <a:gd name="T7" fmla="*/ 0 h 365"/>
                  <a:gd name="T8" fmla="*/ 590 w 590"/>
                  <a:gd name="T9" fmla="*/ 365 h 365"/>
                </a:gdLst>
                <a:ahLst/>
                <a:cxnLst>
                  <a:cxn ang="0">
                    <a:pos x="T0" y="T1"/>
                  </a:cxn>
                  <a:cxn ang="0">
                    <a:pos x="T2" y="T3"/>
                  </a:cxn>
                  <a:cxn ang="0">
                    <a:pos x="T4" y="T5"/>
                  </a:cxn>
                  <a:cxn ang="0">
                    <a:pos x="T6" y="T7"/>
                  </a:cxn>
                  <a:cxn ang="0">
                    <a:pos x="T8" y="T9"/>
                  </a:cxn>
                </a:cxnLst>
                <a:rect l="0" t="0" r="r" b="b"/>
                <a:pathLst>
                  <a:path w="590" h="365">
                    <a:moveTo>
                      <a:pt x="590" y="365"/>
                    </a:moveTo>
                    <a:cubicBezTo>
                      <a:pt x="0" y="365"/>
                      <a:pt x="0" y="365"/>
                      <a:pt x="0" y="365"/>
                    </a:cubicBezTo>
                    <a:cubicBezTo>
                      <a:pt x="0" y="0"/>
                      <a:pt x="0" y="0"/>
                      <a:pt x="0" y="0"/>
                    </a:cubicBezTo>
                    <a:cubicBezTo>
                      <a:pt x="590" y="0"/>
                      <a:pt x="590" y="0"/>
                      <a:pt x="590" y="0"/>
                    </a:cubicBezTo>
                    <a:cubicBezTo>
                      <a:pt x="590" y="365"/>
                      <a:pt x="590" y="365"/>
                      <a:pt x="590" y="365"/>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739">
                  <a:defRPr/>
                </a:pPr>
                <a:endParaRPr lang="en-GB" sz="1350" kern="0" dirty="0">
                  <a:latin typeface="+mj-lt"/>
                </a:endParaRPr>
              </a:p>
            </p:txBody>
          </p:sp>
          <p:sp>
            <p:nvSpPr>
              <p:cNvPr id="153" name="Freeform 123"/>
              <p:cNvSpPr>
                <a:spLocks/>
              </p:cNvSpPr>
              <p:nvPr/>
            </p:nvSpPr>
            <p:spPr bwMode="auto">
              <a:xfrm>
                <a:off x="9187091" y="5264084"/>
                <a:ext cx="1262062" cy="50800"/>
              </a:xfrm>
              <a:custGeom>
                <a:avLst/>
                <a:gdLst>
                  <a:gd name="T0" fmla="*/ 492 w 864"/>
                  <a:gd name="T1" fmla="*/ 0 h 35"/>
                  <a:gd name="T2" fmla="*/ 492 w 864"/>
                  <a:gd name="T3" fmla="*/ 4 h 35"/>
                  <a:gd name="T4" fmla="*/ 484 w 864"/>
                  <a:gd name="T5" fmla="*/ 11 h 35"/>
                  <a:gd name="T6" fmla="*/ 382 w 864"/>
                  <a:gd name="T7" fmla="*/ 11 h 35"/>
                  <a:gd name="T8" fmla="*/ 373 w 864"/>
                  <a:gd name="T9" fmla="*/ 4 h 35"/>
                  <a:gd name="T10" fmla="*/ 373 w 864"/>
                  <a:gd name="T11" fmla="*/ 0 h 35"/>
                  <a:gd name="T12" fmla="*/ 0 w 864"/>
                  <a:gd name="T13" fmla="*/ 0 h 35"/>
                  <a:gd name="T14" fmla="*/ 0 w 864"/>
                  <a:gd name="T15" fmla="*/ 22 h 35"/>
                  <a:gd name="T16" fmla="*/ 28 w 864"/>
                  <a:gd name="T17" fmla="*/ 35 h 35"/>
                  <a:gd name="T18" fmla="*/ 836 w 864"/>
                  <a:gd name="T19" fmla="*/ 35 h 35"/>
                  <a:gd name="T20" fmla="*/ 864 w 864"/>
                  <a:gd name="T21" fmla="*/ 22 h 35"/>
                  <a:gd name="T22" fmla="*/ 864 w 864"/>
                  <a:gd name="T23" fmla="*/ 0 h 35"/>
                  <a:gd name="T24" fmla="*/ 492 w 864"/>
                  <a:gd name="T2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 h="35">
                    <a:moveTo>
                      <a:pt x="492" y="0"/>
                    </a:moveTo>
                    <a:cubicBezTo>
                      <a:pt x="492" y="4"/>
                      <a:pt x="492" y="4"/>
                      <a:pt x="492" y="4"/>
                    </a:cubicBezTo>
                    <a:cubicBezTo>
                      <a:pt x="492" y="9"/>
                      <a:pt x="488" y="11"/>
                      <a:pt x="484" y="11"/>
                    </a:cubicBezTo>
                    <a:cubicBezTo>
                      <a:pt x="382" y="11"/>
                      <a:pt x="382" y="11"/>
                      <a:pt x="382" y="11"/>
                    </a:cubicBezTo>
                    <a:cubicBezTo>
                      <a:pt x="378" y="11"/>
                      <a:pt x="373" y="9"/>
                      <a:pt x="373" y="4"/>
                    </a:cubicBezTo>
                    <a:cubicBezTo>
                      <a:pt x="373" y="0"/>
                      <a:pt x="373" y="0"/>
                      <a:pt x="373" y="0"/>
                    </a:cubicBezTo>
                    <a:cubicBezTo>
                      <a:pt x="0" y="0"/>
                      <a:pt x="0" y="0"/>
                      <a:pt x="0" y="0"/>
                    </a:cubicBezTo>
                    <a:cubicBezTo>
                      <a:pt x="0" y="22"/>
                      <a:pt x="0" y="22"/>
                      <a:pt x="0" y="22"/>
                    </a:cubicBezTo>
                    <a:cubicBezTo>
                      <a:pt x="0" y="22"/>
                      <a:pt x="19" y="35"/>
                      <a:pt x="28" y="35"/>
                    </a:cubicBezTo>
                    <a:cubicBezTo>
                      <a:pt x="836" y="35"/>
                      <a:pt x="836" y="35"/>
                      <a:pt x="836" y="35"/>
                    </a:cubicBezTo>
                    <a:cubicBezTo>
                      <a:pt x="844" y="35"/>
                      <a:pt x="864" y="22"/>
                      <a:pt x="864" y="22"/>
                    </a:cubicBezTo>
                    <a:cubicBezTo>
                      <a:pt x="864" y="0"/>
                      <a:pt x="864" y="0"/>
                      <a:pt x="864" y="0"/>
                    </a:cubicBezTo>
                    <a:lnTo>
                      <a:pt x="492" y="0"/>
                    </a:lnTo>
                    <a:close/>
                  </a:path>
                </a:pathLst>
              </a:custGeom>
              <a:solidFill>
                <a:srgbClr val="002050"/>
              </a:solidFill>
              <a:ln>
                <a:noFill/>
              </a:ln>
            </p:spPr>
            <p:txBody>
              <a:bodyPr vert="horz" wrap="square" lIns="68570" tIns="34285" rIns="68570" bIns="34285" numCol="1" anchor="t" anchorCtr="0" compatLnSpc="1">
                <a:prstTxWarp prst="textNoShape">
                  <a:avLst/>
                </a:prstTxWarp>
              </a:bodyPr>
              <a:lstStyle/>
              <a:p>
                <a:pPr defTabSz="685739">
                  <a:defRPr/>
                </a:pPr>
                <a:endParaRPr lang="en-GB" sz="1350" kern="0" dirty="0">
                  <a:latin typeface="+mj-lt"/>
                </a:endParaRPr>
              </a:p>
            </p:txBody>
          </p:sp>
          <p:sp>
            <p:nvSpPr>
              <p:cNvPr id="154" name="Rectangle 124"/>
              <p:cNvSpPr>
                <a:spLocks noChangeArrowheads="1"/>
              </p:cNvSpPr>
              <p:nvPr/>
            </p:nvSpPr>
            <p:spPr bwMode="auto">
              <a:xfrm>
                <a:off x="9388704" y="4671946"/>
                <a:ext cx="862012" cy="5318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0" tIns="34285" rIns="68570" bIns="34285" numCol="1" anchor="t" anchorCtr="0" compatLnSpc="1">
                <a:prstTxWarp prst="textNoShape">
                  <a:avLst/>
                </a:prstTxWarp>
              </a:bodyPr>
              <a:lstStyle/>
              <a:p>
                <a:pPr defTabSz="685739">
                  <a:defRPr/>
                </a:pPr>
                <a:endParaRPr lang="en-GB" sz="1350" kern="0" dirty="0">
                  <a:latin typeface="+mj-lt"/>
                </a:endParaRPr>
              </a:p>
            </p:txBody>
          </p:sp>
          <p:sp>
            <p:nvSpPr>
              <p:cNvPr id="155" name="Rectangle 125"/>
              <p:cNvSpPr>
                <a:spLocks noChangeArrowheads="1"/>
              </p:cNvSpPr>
              <p:nvPr/>
            </p:nvSpPr>
            <p:spPr bwMode="auto">
              <a:xfrm>
                <a:off x="9388704" y="4671946"/>
                <a:ext cx="862012" cy="531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70" tIns="34285" rIns="68570" bIns="34285" numCol="1" anchor="t" anchorCtr="0" compatLnSpc="1">
                <a:prstTxWarp prst="textNoShape">
                  <a:avLst/>
                </a:prstTxWarp>
              </a:bodyPr>
              <a:lstStyle/>
              <a:p>
                <a:pPr defTabSz="685739">
                  <a:defRPr/>
                </a:pPr>
                <a:endParaRPr lang="en-GB" sz="1350" kern="0" dirty="0">
                  <a:latin typeface="+mj-lt"/>
                </a:endParaRPr>
              </a:p>
            </p:txBody>
          </p:sp>
          <p:grpSp>
            <p:nvGrpSpPr>
              <p:cNvPr id="20" name="Group 19"/>
              <p:cNvGrpSpPr/>
              <p:nvPr/>
            </p:nvGrpSpPr>
            <p:grpSpPr>
              <a:xfrm>
                <a:off x="9526245" y="4747496"/>
                <a:ext cx="586931" cy="380713"/>
                <a:chOff x="6833102" y="3915976"/>
                <a:chExt cx="398304" cy="258360"/>
              </a:xfrm>
            </p:grpSpPr>
            <p:sp>
              <p:nvSpPr>
                <p:cNvPr id="209" name="Rectangle 208"/>
                <p:cNvSpPr>
                  <a:spLocks noChangeArrowheads="1"/>
                </p:cNvSpPr>
                <p:nvPr/>
              </p:nvSpPr>
              <p:spPr bwMode="auto">
                <a:xfrm>
                  <a:off x="7172199" y="3915976"/>
                  <a:ext cx="59207" cy="258360"/>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0" tIns="34285" rIns="68570" bIns="34285" numCol="1" anchor="t" anchorCtr="0" compatLnSpc="1">
                  <a:prstTxWarp prst="textNoShape">
                    <a:avLst/>
                  </a:prstTxWarp>
                </a:bodyPr>
                <a:lstStyle/>
                <a:p>
                  <a:pPr defTabSz="685739">
                    <a:defRPr/>
                  </a:pPr>
                  <a:endParaRPr lang="en-GB" sz="1350" kern="0" dirty="0">
                    <a:latin typeface="+mj-lt"/>
                  </a:endParaRPr>
                </a:p>
              </p:txBody>
            </p:sp>
            <p:sp>
              <p:nvSpPr>
                <p:cNvPr id="210" name="Rectangle 209"/>
                <p:cNvSpPr>
                  <a:spLocks noChangeArrowheads="1"/>
                </p:cNvSpPr>
                <p:nvPr/>
              </p:nvSpPr>
              <p:spPr bwMode="auto">
                <a:xfrm>
                  <a:off x="7088772" y="4107054"/>
                  <a:ext cx="59207" cy="67282"/>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0" tIns="34285" rIns="68570" bIns="34285" numCol="1" anchor="t" anchorCtr="0" compatLnSpc="1">
                  <a:prstTxWarp prst="textNoShape">
                    <a:avLst/>
                  </a:prstTxWarp>
                </a:bodyPr>
                <a:lstStyle/>
                <a:p>
                  <a:pPr defTabSz="685739">
                    <a:defRPr/>
                  </a:pPr>
                  <a:endParaRPr lang="en-GB" sz="1350" kern="0" dirty="0">
                    <a:latin typeface="+mj-lt"/>
                  </a:endParaRPr>
                </a:p>
              </p:txBody>
            </p:sp>
            <p:sp>
              <p:nvSpPr>
                <p:cNvPr id="211" name="Rectangle 210"/>
                <p:cNvSpPr>
                  <a:spLocks noChangeArrowheads="1"/>
                </p:cNvSpPr>
                <p:nvPr/>
              </p:nvSpPr>
              <p:spPr bwMode="auto">
                <a:xfrm>
                  <a:off x="7005342" y="3996714"/>
                  <a:ext cx="61899" cy="177622"/>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0" tIns="34285" rIns="68570" bIns="34285" numCol="1" anchor="t" anchorCtr="0" compatLnSpc="1">
                  <a:prstTxWarp prst="textNoShape">
                    <a:avLst/>
                  </a:prstTxWarp>
                </a:bodyPr>
                <a:lstStyle/>
                <a:p>
                  <a:pPr defTabSz="685739">
                    <a:defRPr/>
                  </a:pPr>
                  <a:endParaRPr lang="en-GB" sz="1350" kern="0" dirty="0">
                    <a:latin typeface="+mj-lt"/>
                  </a:endParaRPr>
                </a:p>
              </p:txBody>
            </p:sp>
            <p:sp>
              <p:nvSpPr>
                <p:cNvPr id="212" name="Rectangle 211"/>
                <p:cNvSpPr>
                  <a:spLocks noChangeArrowheads="1"/>
                </p:cNvSpPr>
                <p:nvPr/>
              </p:nvSpPr>
              <p:spPr bwMode="auto">
                <a:xfrm>
                  <a:off x="6919222" y="3950961"/>
                  <a:ext cx="56517" cy="223374"/>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0" tIns="34285" rIns="68570" bIns="34285" numCol="1" anchor="t" anchorCtr="0" compatLnSpc="1">
                  <a:prstTxWarp prst="textNoShape">
                    <a:avLst/>
                  </a:prstTxWarp>
                </a:bodyPr>
                <a:lstStyle/>
                <a:p>
                  <a:pPr defTabSz="685739">
                    <a:defRPr/>
                  </a:pPr>
                  <a:endParaRPr lang="en-GB" sz="1350" kern="0" dirty="0">
                    <a:latin typeface="+mj-lt"/>
                  </a:endParaRPr>
                </a:p>
              </p:txBody>
            </p:sp>
            <p:sp>
              <p:nvSpPr>
                <p:cNvPr id="213" name="Rectangle 212"/>
                <p:cNvSpPr>
                  <a:spLocks noChangeArrowheads="1"/>
                </p:cNvSpPr>
                <p:nvPr/>
              </p:nvSpPr>
              <p:spPr bwMode="auto">
                <a:xfrm>
                  <a:off x="6833102" y="4034391"/>
                  <a:ext cx="59207" cy="139945"/>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0" tIns="34285" rIns="68570" bIns="34285" numCol="1" anchor="t" anchorCtr="0" compatLnSpc="1">
                  <a:prstTxWarp prst="textNoShape">
                    <a:avLst/>
                  </a:prstTxWarp>
                </a:bodyPr>
                <a:lstStyle/>
                <a:p>
                  <a:pPr defTabSz="685739">
                    <a:defRPr/>
                  </a:pPr>
                  <a:endParaRPr lang="en-GB" sz="1350" kern="0" dirty="0">
                    <a:latin typeface="+mj-lt"/>
                  </a:endParaRPr>
                </a:p>
              </p:txBody>
            </p:sp>
          </p:grpSp>
        </p:grpSp>
        <p:grpSp>
          <p:nvGrpSpPr>
            <p:cNvPr id="24" name="Group 23"/>
            <p:cNvGrpSpPr/>
            <p:nvPr/>
          </p:nvGrpSpPr>
          <p:grpSpPr>
            <a:xfrm>
              <a:off x="879068" y="4362552"/>
              <a:ext cx="1070933" cy="1458345"/>
              <a:chOff x="879068" y="4467684"/>
              <a:chExt cx="1070933" cy="1458345"/>
            </a:xfrm>
          </p:grpSpPr>
          <p:grpSp>
            <p:nvGrpSpPr>
              <p:cNvPr id="19" name="Group 18"/>
              <p:cNvGrpSpPr/>
              <p:nvPr/>
            </p:nvGrpSpPr>
            <p:grpSpPr>
              <a:xfrm>
                <a:off x="879068" y="4467684"/>
                <a:ext cx="1070933" cy="685800"/>
                <a:chOff x="879068" y="5604818"/>
                <a:chExt cx="1070933" cy="685800"/>
              </a:xfrm>
            </p:grpSpPr>
            <p:sp>
              <p:nvSpPr>
                <p:cNvPr id="143" name="Rectangle 142"/>
                <p:cNvSpPr/>
                <p:nvPr>
                  <p:custDataLst>
                    <p:tags r:id="rId2"/>
                  </p:custDataLst>
                </p:nvPr>
              </p:nvSpPr>
              <p:spPr bwMode="auto">
                <a:xfrm>
                  <a:off x="879068" y="5604818"/>
                  <a:ext cx="1070933" cy="685800"/>
                </a:xfrm>
                <a:prstGeom prst="rect">
                  <a:avLst/>
                </a:prstGeom>
                <a:solidFill>
                  <a:schemeClr val="tx2">
                    <a:lumMod val="40000"/>
                    <a:lumOff val="60000"/>
                  </a:schemeClr>
                </a:solidFill>
                <a:ln w="3175">
                  <a:solidFill>
                    <a:schemeClr val="bg1">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428" tIns="34285" rIns="51428" bIns="20571" numCol="1" spcCol="0" rtlCol="0" fromWordArt="0" anchor="b" anchorCtr="0" forceAA="0" compatLnSpc="1">
                  <a:prstTxWarp prst="textNoShape">
                    <a:avLst/>
                  </a:prstTxWarp>
                  <a:noAutofit/>
                </a:bodyPr>
                <a:lstStyle/>
                <a:p>
                  <a:pPr algn="ctr" defTabSz="699291">
                    <a:defRPr/>
                  </a:pPr>
                  <a:r>
                    <a:rPr lang="en-US" sz="750" kern="0" dirty="0">
                      <a:solidFill>
                        <a:schemeClr val="tx1"/>
                      </a:solidFill>
                      <a:latin typeface="+mj-lt"/>
                    </a:rPr>
                    <a:t>Relational</a:t>
                  </a:r>
                </a:p>
              </p:txBody>
            </p:sp>
            <p:sp>
              <p:nvSpPr>
                <p:cNvPr id="144" name="Donut 18"/>
                <p:cNvSpPr/>
                <p:nvPr/>
              </p:nvSpPr>
              <p:spPr>
                <a:xfrm rot="20250901">
                  <a:off x="1177048" y="5680746"/>
                  <a:ext cx="474972" cy="391893"/>
                </a:xfrm>
                <a:custGeom>
                  <a:avLst/>
                  <a:gdLst/>
                  <a:ahLst/>
                  <a:cxnLst/>
                  <a:rect l="l" t="t" r="r" b="b"/>
                  <a:pathLst>
                    <a:path w="1871663" h="1544284">
                      <a:moveTo>
                        <a:pt x="544841" y="1200434"/>
                      </a:moveTo>
                      <a:cubicBezTo>
                        <a:pt x="543042" y="1206654"/>
                        <a:pt x="542601" y="1212993"/>
                        <a:pt x="543107" y="1219347"/>
                      </a:cubicBezTo>
                      <a:close/>
                      <a:moveTo>
                        <a:pt x="275352" y="900100"/>
                      </a:moveTo>
                      <a:lnTo>
                        <a:pt x="261597" y="901547"/>
                      </a:lnTo>
                      <a:cubicBezTo>
                        <a:pt x="266283" y="902015"/>
                        <a:pt x="270885" y="901513"/>
                        <a:pt x="275352" y="900100"/>
                      </a:cubicBezTo>
                      <a:close/>
                      <a:moveTo>
                        <a:pt x="1460612" y="1146325"/>
                      </a:moveTo>
                      <a:cubicBezTo>
                        <a:pt x="1462787" y="1148843"/>
                        <a:pt x="1465229" y="1151093"/>
                        <a:pt x="1468262" y="1152682"/>
                      </a:cubicBezTo>
                      <a:close/>
                      <a:moveTo>
                        <a:pt x="517145" y="294317"/>
                      </a:moveTo>
                      <a:cubicBezTo>
                        <a:pt x="517303" y="296695"/>
                        <a:pt x="518089" y="298856"/>
                        <a:pt x="519165" y="300906"/>
                      </a:cubicBezTo>
                      <a:close/>
                      <a:moveTo>
                        <a:pt x="1670936" y="734747"/>
                      </a:moveTo>
                      <a:cubicBezTo>
                        <a:pt x="1667510" y="733888"/>
                        <a:pt x="1664036" y="733381"/>
                        <a:pt x="1660460" y="733786"/>
                      </a:cubicBezTo>
                      <a:close/>
                      <a:moveTo>
                        <a:pt x="942463" y="179722"/>
                      </a:moveTo>
                      <a:lnTo>
                        <a:pt x="942506" y="180134"/>
                      </a:lnTo>
                      <a:cubicBezTo>
                        <a:pt x="942525" y="179990"/>
                        <a:pt x="942500" y="179855"/>
                        <a:pt x="942463" y="179722"/>
                      </a:cubicBezTo>
                      <a:close/>
                      <a:moveTo>
                        <a:pt x="1564371" y="435391"/>
                      </a:moveTo>
                      <a:cubicBezTo>
                        <a:pt x="1564370" y="435395"/>
                        <a:pt x="1564369" y="435398"/>
                        <a:pt x="1564368" y="435401"/>
                      </a:cubicBezTo>
                      <a:lnTo>
                        <a:pt x="1564365" y="435407"/>
                      </a:lnTo>
                      <a:cubicBezTo>
                        <a:pt x="1564367" y="435405"/>
                        <a:pt x="1564368" y="435403"/>
                        <a:pt x="1564368" y="435401"/>
                      </a:cubicBezTo>
                      <a:close/>
                      <a:moveTo>
                        <a:pt x="1185541" y="268540"/>
                      </a:moveTo>
                      <a:cubicBezTo>
                        <a:pt x="1114425" y="246221"/>
                        <a:pt x="1036961" y="234960"/>
                        <a:pt x="956104" y="234960"/>
                      </a:cubicBezTo>
                      <a:lnTo>
                        <a:pt x="945214" y="235811"/>
                      </a:lnTo>
                      <a:cubicBezTo>
                        <a:pt x="944675" y="259402"/>
                        <a:pt x="939319" y="283081"/>
                        <a:pt x="929802" y="306075"/>
                      </a:cubicBezTo>
                      <a:cubicBezTo>
                        <a:pt x="883047" y="419035"/>
                        <a:pt x="753573" y="472705"/>
                        <a:pt x="640612" y="425950"/>
                      </a:cubicBezTo>
                      <a:cubicBezTo>
                        <a:pt x="600538" y="409363"/>
                        <a:pt x="567925" y="382365"/>
                        <a:pt x="545071" y="349062"/>
                      </a:cubicBezTo>
                      <a:cubicBezTo>
                        <a:pt x="545072" y="349063"/>
                        <a:pt x="545072" y="349064"/>
                        <a:pt x="545072" y="349064"/>
                      </a:cubicBezTo>
                      <a:cubicBezTo>
                        <a:pt x="485701" y="382929"/>
                        <a:pt x="435647" y="426353"/>
                        <a:pt x="397284" y="476398"/>
                      </a:cubicBezTo>
                      <a:cubicBezTo>
                        <a:pt x="476893" y="541622"/>
                        <a:pt x="507560" y="653613"/>
                        <a:pt x="466115" y="753745"/>
                      </a:cubicBezTo>
                      <a:cubicBezTo>
                        <a:pt x="438914" y="819461"/>
                        <a:pt x="386130" y="866839"/>
                        <a:pt x="323795" y="888325"/>
                      </a:cubicBezTo>
                      <a:cubicBezTo>
                        <a:pt x="323803" y="888325"/>
                        <a:pt x="323809" y="888322"/>
                        <a:pt x="323815" y="888320"/>
                      </a:cubicBezTo>
                      <a:cubicBezTo>
                        <a:pt x="360376" y="995422"/>
                        <a:pt x="442737" y="1087363"/>
                        <a:pt x="553687" y="1151157"/>
                      </a:cubicBezTo>
                      <a:cubicBezTo>
                        <a:pt x="555838" y="1137455"/>
                        <a:pt x="560305" y="1124202"/>
                        <a:pt x="565725" y="1111107"/>
                      </a:cubicBezTo>
                      <a:cubicBezTo>
                        <a:pt x="631895" y="951239"/>
                        <a:pt x="815137" y="875282"/>
                        <a:pt x="975006" y="941452"/>
                      </a:cubicBezTo>
                      <a:cubicBezTo>
                        <a:pt x="1095448" y="991304"/>
                        <a:pt x="1168263" y="1107604"/>
                        <a:pt x="1168398" y="1230296"/>
                      </a:cubicBezTo>
                      <a:cubicBezTo>
                        <a:pt x="1267673" y="1206553"/>
                        <a:pt x="1355859" y="1162942"/>
                        <a:pt x="1427062" y="1106198"/>
                      </a:cubicBezTo>
                      <a:cubicBezTo>
                        <a:pt x="1384456" y="1041457"/>
                        <a:pt x="1373677" y="957433"/>
                        <a:pt x="1405552" y="880423"/>
                      </a:cubicBezTo>
                      <a:cubicBezTo>
                        <a:pt x="1442194" y="791895"/>
                        <a:pt x="1525264" y="736646"/>
                        <a:pt x="1614928" y="732108"/>
                      </a:cubicBezTo>
                      <a:cubicBezTo>
                        <a:pt x="1613318" y="644779"/>
                        <a:pt x="1581876" y="562987"/>
                        <a:pt x="1526926" y="493543"/>
                      </a:cubicBezTo>
                      <a:lnTo>
                        <a:pt x="1526931" y="493536"/>
                      </a:lnTo>
                      <a:cubicBezTo>
                        <a:pt x="1470532" y="558140"/>
                        <a:pt x="1377141" y="582359"/>
                        <a:pt x="1293429" y="547710"/>
                      </a:cubicBezTo>
                      <a:cubicBezTo>
                        <a:pt x="1187599" y="503906"/>
                        <a:pt x="1137316" y="382602"/>
                        <a:pt x="1181120" y="276772"/>
                      </a:cubicBezTo>
                      <a:close/>
                      <a:moveTo>
                        <a:pt x="1221415" y="215198"/>
                      </a:moveTo>
                      <a:cubicBezTo>
                        <a:pt x="1220583" y="215820"/>
                        <a:pt x="1219878" y="216565"/>
                        <a:pt x="1219447" y="217566"/>
                      </a:cubicBezTo>
                      <a:close/>
                      <a:moveTo>
                        <a:pt x="1452058" y="164462"/>
                      </a:moveTo>
                      <a:cubicBezTo>
                        <a:pt x="1540327" y="200997"/>
                        <a:pt x="1589954" y="291445"/>
                        <a:pt x="1577690" y="381749"/>
                      </a:cubicBezTo>
                      <a:cubicBezTo>
                        <a:pt x="1577691" y="381748"/>
                        <a:pt x="1577691" y="381747"/>
                        <a:pt x="1577691" y="381746"/>
                      </a:cubicBezTo>
                      <a:cubicBezTo>
                        <a:pt x="1672266" y="483314"/>
                        <a:pt x="1727215" y="610152"/>
                        <a:pt x="1727215" y="747355"/>
                      </a:cubicBezTo>
                      <a:lnTo>
                        <a:pt x="1726932" y="751888"/>
                      </a:lnTo>
                      <a:cubicBezTo>
                        <a:pt x="1847235" y="804348"/>
                        <a:pt x="1903640" y="943811"/>
                        <a:pt x="1853189" y="1065702"/>
                      </a:cubicBezTo>
                      <a:cubicBezTo>
                        <a:pt x="1802026" y="1189313"/>
                        <a:pt x="1660343" y="1248044"/>
                        <a:pt x="1536731" y="1196880"/>
                      </a:cubicBezTo>
                      <a:lnTo>
                        <a:pt x="1507818" y="1181350"/>
                      </a:lnTo>
                      <a:cubicBezTo>
                        <a:pt x="1507818" y="1181350"/>
                        <a:pt x="1507819" y="1181351"/>
                        <a:pt x="1507819" y="1181351"/>
                      </a:cubicBezTo>
                      <a:cubicBezTo>
                        <a:pt x="1410579" y="1262953"/>
                        <a:pt x="1285739" y="1322514"/>
                        <a:pt x="1145194" y="1348960"/>
                      </a:cubicBezTo>
                      <a:lnTo>
                        <a:pt x="1145235" y="1348825"/>
                      </a:lnTo>
                      <a:cubicBezTo>
                        <a:pt x="1145165" y="1349510"/>
                        <a:pt x="1144914" y="1350121"/>
                        <a:pt x="1144661" y="1350732"/>
                      </a:cubicBezTo>
                      <a:cubicBezTo>
                        <a:pt x="1078491" y="1510600"/>
                        <a:pt x="895250" y="1586557"/>
                        <a:pt x="735381" y="1520387"/>
                      </a:cubicBezTo>
                      <a:cubicBezTo>
                        <a:pt x="628649" y="1476210"/>
                        <a:pt x="559318" y="1379852"/>
                        <a:pt x="546018" y="1272927"/>
                      </a:cubicBezTo>
                      <a:cubicBezTo>
                        <a:pt x="546017" y="1272929"/>
                        <a:pt x="546018" y="1272932"/>
                        <a:pt x="546018" y="1272934"/>
                      </a:cubicBezTo>
                      <a:cubicBezTo>
                        <a:pt x="380574" y="1190518"/>
                        <a:pt x="257944" y="1057677"/>
                        <a:pt x="211243" y="900385"/>
                      </a:cubicBezTo>
                      <a:lnTo>
                        <a:pt x="211253" y="900385"/>
                      </a:lnTo>
                      <a:cubicBezTo>
                        <a:pt x="190468" y="898691"/>
                        <a:pt x="169822" y="893269"/>
                        <a:pt x="149657" y="884922"/>
                      </a:cubicBezTo>
                      <a:cubicBezTo>
                        <a:pt x="26045" y="833759"/>
                        <a:pt x="-32686" y="692076"/>
                        <a:pt x="18478" y="568465"/>
                      </a:cubicBezTo>
                      <a:cubicBezTo>
                        <a:pt x="64692" y="456811"/>
                        <a:pt x="184761" y="398093"/>
                        <a:pt x="298454" y="426323"/>
                      </a:cubicBezTo>
                      <a:cubicBezTo>
                        <a:pt x="350193" y="353180"/>
                        <a:pt x="421361" y="291040"/>
                        <a:pt x="506025" y="243624"/>
                      </a:cubicBezTo>
                      <a:lnTo>
                        <a:pt x="506026" y="243626"/>
                      </a:lnTo>
                      <a:cubicBezTo>
                        <a:pt x="501390" y="208461"/>
                        <a:pt x="506228" y="171816"/>
                        <a:pt x="520737" y="136760"/>
                      </a:cubicBezTo>
                      <a:cubicBezTo>
                        <a:pt x="567492" y="23800"/>
                        <a:pt x="696966" y="-29869"/>
                        <a:pt x="809927" y="16885"/>
                      </a:cubicBezTo>
                      <a:cubicBezTo>
                        <a:pt x="862855" y="38793"/>
                        <a:pt x="902766" y="78861"/>
                        <a:pt x="924737" y="127208"/>
                      </a:cubicBezTo>
                      <a:cubicBezTo>
                        <a:pt x="924737" y="127208"/>
                        <a:pt x="924737" y="127208"/>
                        <a:pt x="924737" y="127208"/>
                      </a:cubicBezTo>
                      <a:cubicBezTo>
                        <a:pt x="935097" y="124825"/>
                        <a:pt x="945576" y="124655"/>
                        <a:pt x="956104" y="124655"/>
                      </a:cubicBezTo>
                      <a:cubicBezTo>
                        <a:pt x="1062572" y="124655"/>
                        <a:pt x="1164001" y="142079"/>
                        <a:pt x="1256255" y="173590"/>
                      </a:cubicBezTo>
                      <a:lnTo>
                        <a:pt x="1270314" y="179752"/>
                      </a:lnTo>
                      <a:cubicBezTo>
                        <a:pt x="1322540" y="145450"/>
                        <a:pt x="1389962" y="138760"/>
                        <a:pt x="1452058" y="164462"/>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9">
                    <a:defRPr/>
                  </a:pPr>
                  <a:endParaRPr lang="en-US" sz="900" kern="0" dirty="0">
                    <a:solidFill>
                      <a:schemeClr val="tx1"/>
                    </a:solidFill>
                    <a:latin typeface="+mj-lt"/>
                  </a:endParaRPr>
                </a:p>
              </p:txBody>
            </p:sp>
          </p:grpSp>
          <p:sp>
            <p:nvSpPr>
              <p:cNvPr id="281" name="Rectangle 280"/>
              <p:cNvSpPr/>
              <p:nvPr>
                <p:custDataLst>
                  <p:tags r:id="rId1"/>
                </p:custDataLst>
              </p:nvPr>
            </p:nvSpPr>
            <p:spPr bwMode="auto">
              <a:xfrm>
                <a:off x="879068" y="5240229"/>
                <a:ext cx="1070933" cy="685800"/>
              </a:xfrm>
              <a:prstGeom prst="rect">
                <a:avLst/>
              </a:prstGeom>
              <a:solidFill>
                <a:schemeClr val="tx2">
                  <a:lumMod val="40000"/>
                  <a:lumOff val="60000"/>
                </a:schemeClr>
              </a:solidFill>
              <a:ln w="3175">
                <a:solidFill>
                  <a:schemeClr val="bg1">
                    <a:lumMod val="7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428" tIns="34285" rIns="51428" bIns="20571" numCol="1" spcCol="0" rtlCol="0" fromWordArt="0" anchor="b" anchorCtr="0" forceAA="0" compatLnSpc="1">
                <a:prstTxWarp prst="textNoShape">
                  <a:avLst/>
                </a:prstTxWarp>
                <a:noAutofit/>
              </a:bodyPr>
              <a:lstStyle/>
              <a:p>
                <a:pPr algn="ctr" defTabSz="699291">
                  <a:defRPr/>
                </a:pPr>
                <a:r>
                  <a:rPr lang="en-US" sz="750" kern="0" dirty="0">
                    <a:solidFill>
                      <a:schemeClr val="tx1"/>
                    </a:solidFill>
                    <a:latin typeface="+mj-lt"/>
                  </a:rPr>
                  <a:t>LOB Applications</a:t>
                </a:r>
              </a:p>
            </p:txBody>
          </p:sp>
          <p:sp>
            <p:nvSpPr>
              <p:cNvPr id="282" name="Round Diagonal Corner Rectangle 53"/>
              <p:cNvSpPr/>
              <p:nvPr/>
            </p:nvSpPr>
            <p:spPr bwMode="auto">
              <a:xfrm>
                <a:off x="1288718" y="5303054"/>
                <a:ext cx="251633" cy="286423"/>
              </a:xfrm>
              <a:custGeom>
                <a:avLst/>
                <a:gdLst/>
                <a:ahLst/>
                <a:cxnLst/>
                <a:rect l="l" t="t" r="r" b="b"/>
                <a:pathLst>
                  <a:path w="3235820" h="3683194">
                    <a:moveTo>
                      <a:pt x="595560" y="650095"/>
                    </a:moveTo>
                    <a:lnTo>
                      <a:pt x="1886300" y="650095"/>
                    </a:lnTo>
                    <a:lnTo>
                      <a:pt x="1886300" y="1018395"/>
                    </a:lnTo>
                    <a:lnTo>
                      <a:pt x="595560" y="1018395"/>
                    </a:lnTo>
                    <a:close/>
                    <a:moveTo>
                      <a:pt x="2054321" y="226077"/>
                    </a:moveTo>
                    <a:lnTo>
                      <a:pt x="520579" y="233218"/>
                    </a:lnTo>
                    <a:cubicBezTo>
                      <a:pt x="362905" y="233218"/>
                      <a:pt x="242283" y="270202"/>
                      <a:pt x="235081" y="524949"/>
                    </a:cubicBezTo>
                    <a:lnTo>
                      <a:pt x="235081" y="3449976"/>
                    </a:lnTo>
                    <a:lnTo>
                      <a:pt x="2715242" y="3449976"/>
                    </a:lnTo>
                    <a:cubicBezTo>
                      <a:pt x="2937738" y="3478785"/>
                      <a:pt x="3000739" y="3319364"/>
                      <a:pt x="3000739" y="3158245"/>
                    </a:cubicBezTo>
                    <a:lnTo>
                      <a:pt x="3000739" y="1068756"/>
                    </a:lnTo>
                    <a:lnTo>
                      <a:pt x="2242421" y="1068756"/>
                    </a:lnTo>
                    <a:cubicBezTo>
                      <a:pt x="2138537" y="1068756"/>
                      <a:pt x="2054321" y="984540"/>
                      <a:pt x="2054321" y="880655"/>
                    </a:cubicBezTo>
                    <a:close/>
                    <a:moveTo>
                      <a:pt x="334033" y="0"/>
                    </a:moveTo>
                    <a:lnTo>
                      <a:pt x="2218267" y="0"/>
                    </a:lnTo>
                    <a:lnTo>
                      <a:pt x="3235820" y="939280"/>
                    </a:lnTo>
                    <a:lnTo>
                      <a:pt x="3235820" y="3349162"/>
                    </a:lnTo>
                    <a:cubicBezTo>
                      <a:pt x="3235820" y="3533642"/>
                      <a:pt x="3086268" y="3683194"/>
                      <a:pt x="2901788" y="3683194"/>
                    </a:cubicBezTo>
                    <a:lnTo>
                      <a:pt x="0" y="3683194"/>
                    </a:lnTo>
                    <a:lnTo>
                      <a:pt x="0" y="334033"/>
                    </a:lnTo>
                    <a:cubicBezTo>
                      <a:pt x="0" y="149553"/>
                      <a:pt x="149553" y="0"/>
                      <a:pt x="334033" y="0"/>
                    </a:cubicBez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70" tIns="34285" rIns="34285" bIns="68570" numCol="1" spcCol="0" rtlCol="0" fromWordArt="0" anchor="b" anchorCtr="0" forceAA="0" compatLnSpc="1">
                <a:prstTxWarp prst="textNoShape">
                  <a:avLst/>
                </a:prstTxWarp>
                <a:noAutofit/>
              </a:bodyPr>
              <a:lstStyle/>
              <a:p>
                <a:pPr algn="ctr" defTabSz="685513" fontAlgn="base">
                  <a:spcBef>
                    <a:spcPct val="0"/>
                  </a:spcBef>
                  <a:spcAft>
                    <a:spcPct val="0"/>
                  </a:spcAft>
                  <a:defRPr/>
                </a:pPr>
                <a:endParaRPr lang="en-US" sz="1350" kern="0" spc="-38" dirty="0">
                  <a:solidFill>
                    <a:schemeClr val="tx1"/>
                  </a:solidFill>
                  <a:latin typeface="+mj-lt"/>
                  <a:ea typeface="Segoe UI" pitchFamily="34" charset="0"/>
                  <a:cs typeface="Segoe UI" pitchFamily="34" charset="0"/>
                </a:endParaRPr>
              </a:p>
            </p:txBody>
          </p:sp>
        </p:grpSp>
        <p:grpSp>
          <p:nvGrpSpPr>
            <p:cNvPr id="283" name="Group 282"/>
            <p:cNvGrpSpPr>
              <a:grpSpLocks noChangeAspect="1"/>
            </p:cNvGrpSpPr>
            <p:nvPr/>
          </p:nvGrpSpPr>
          <p:grpSpPr>
            <a:xfrm>
              <a:off x="7271302" y="4673060"/>
              <a:ext cx="644794" cy="837329"/>
              <a:chOff x="377825" y="1184276"/>
              <a:chExt cx="1020763" cy="1325563"/>
            </a:xfrm>
            <a:solidFill>
              <a:schemeClr val="accent1"/>
            </a:solidFill>
          </p:grpSpPr>
          <p:sp>
            <p:nvSpPr>
              <p:cNvPr id="284" name="Oval 122"/>
              <p:cNvSpPr>
                <a:spLocks noChangeArrowheads="1"/>
              </p:cNvSpPr>
              <p:nvPr/>
            </p:nvSpPr>
            <p:spPr bwMode="auto">
              <a:xfrm>
                <a:off x="395288" y="1184276"/>
                <a:ext cx="985838" cy="1873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739">
                  <a:defRPr/>
                </a:pPr>
                <a:endParaRPr lang="en-US" sz="1350" kern="0" dirty="0">
                  <a:latin typeface="+mj-lt"/>
                </a:endParaRPr>
              </a:p>
            </p:txBody>
          </p:sp>
          <p:sp>
            <p:nvSpPr>
              <p:cNvPr id="285" name="Freeform 123"/>
              <p:cNvSpPr>
                <a:spLocks noEditPoints="1"/>
              </p:cNvSpPr>
              <p:nvPr/>
            </p:nvSpPr>
            <p:spPr bwMode="auto">
              <a:xfrm>
                <a:off x="377825" y="1314451"/>
                <a:ext cx="1020763" cy="1195388"/>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739">
                  <a:defRPr/>
                </a:pPr>
                <a:endParaRPr lang="en-US" sz="1350" kern="0" dirty="0">
                  <a:latin typeface="+mj-lt"/>
                </a:endParaRPr>
              </a:p>
            </p:txBody>
          </p:sp>
        </p:grpSp>
      </p:grpSp>
      <p:sp>
        <p:nvSpPr>
          <p:cNvPr id="2" name="Title 1"/>
          <p:cNvSpPr>
            <a:spLocks noGrp="1"/>
          </p:cNvSpPr>
          <p:nvPr>
            <p:ph type="title"/>
          </p:nvPr>
        </p:nvSpPr>
        <p:spPr/>
        <p:txBody>
          <a:bodyPr/>
          <a:lstStyle/>
          <a:p>
            <a:r>
              <a:rPr lang="en-US" noProof="0" dirty="0"/>
              <a:t>Traditional business analytics process</a:t>
            </a:r>
          </a:p>
        </p:txBody>
      </p:sp>
      <p:sp>
        <p:nvSpPr>
          <p:cNvPr id="3" name="Slide Number Placeholder 2"/>
          <p:cNvSpPr>
            <a:spLocks noGrp="1"/>
          </p:cNvSpPr>
          <p:nvPr>
            <p:ph type="sldNum" sz="quarter" idx="4294967295"/>
          </p:nvPr>
        </p:nvSpPr>
        <p:spPr>
          <a:xfrm>
            <a:off x="8727304" y="5828805"/>
            <a:ext cx="416697" cy="100381"/>
          </a:xfrm>
          <a:prstGeom prst="rect">
            <a:avLst/>
          </a:prstGeom>
        </p:spPr>
        <p:txBody>
          <a:bodyPr/>
          <a:lstStyle/>
          <a:p>
            <a:pPr defTabSz="685739">
              <a:defRPr/>
            </a:pPr>
            <a:fld id="{75FAD755-3BD0-2447-A9DF-109DAABEFD99}" type="slidenum">
              <a:rPr lang="en-US" sz="1350" kern="0">
                <a:solidFill>
                  <a:sysClr val="windowText" lastClr="000000"/>
                </a:solidFill>
                <a:latin typeface="+mj-lt"/>
              </a:rPr>
              <a:pPr defTabSz="685739">
                <a:defRPr/>
              </a:pPr>
              <a:t>66</a:t>
            </a:fld>
            <a:endParaRPr lang="en-US" sz="1350" kern="0" dirty="0">
              <a:solidFill>
                <a:sysClr val="windowText" lastClr="000000"/>
              </a:solidFill>
              <a:latin typeface="+mj-lt"/>
            </a:endParaRPr>
          </a:p>
        </p:txBody>
      </p:sp>
      <p:grpSp>
        <p:nvGrpSpPr>
          <p:cNvPr id="9" name="Group 8"/>
          <p:cNvGrpSpPr/>
          <p:nvPr/>
        </p:nvGrpSpPr>
        <p:grpSpPr>
          <a:xfrm>
            <a:off x="6622919" y="1806123"/>
            <a:ext cx="2194248" cy="2194248"/>
            <a:chOff x="5362071" y="1172650"/>
            <a:chExt cx="2926079" cy="2926078"/>
          </a:xfrm>
        </p:grpSpPr>
        <p:sp>
          <p:nvSpPr>
            <p:cNvPr id="90" name="Block Arc 89"/>
            <p:cNvSpPr/>
            <p:nvPr/>
          </p:nvSpPr>
          <p:spPr bwMode="auto">
            <a:xfrm rot="20944188">
              <a:off x="5362071" y="1172650"/>
              <a:ext cx="2926079" cy="2926078"/>
            </a:xfrm>
            <a:prstGeom prst="blockArc">
              <a:avLst>
                <a:gd name="adj1" fmla="val 19073288"/>
                <a:gd name="adj2" fmla="val 1708824"/>
                <a:gd name="adj3" fmla="val 18480"/>
              </a:avLst>
            </a:prstGeom>
            <a:solidFill>
              <a:schemeClr val="accent1"/>
            </a:solidFill>
            <a:ln w="9525" cap="flat" cmpd="sng" algn="ctr">
              <a:noFill/>
              <a:prstDash val="solid"/>
              <a:headEnd type="none" w="med" len="med"/>
              <a:tailEnd type="none" w="med" len="med"/>
            </a:ln>
            <a:effectLst/>
          </p:spPr>
          <p:txBody>
            <a:bodyPr vert="horz" wrap="square" lIns="68567" tIns="34284" rIns="68567" bIns="34284" numCol="1" rtlCol="0" anchor="ctr"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85513" fontAlgn="base">
                <a:spcBef>
                  <a:spcPct val="0"/>
                </a:spcBef>
                <a:spcAft>
                  <a:spcPct val="0"/>
                </a:spcAft>
                <a:defRPr/>
              </a:pPr>
              <a:endParaRPr lang="en-US" sz="1500" kern="0" dirty="0">
                <a:gradFill>
                  <a:gsLst>
                    <a:gs pos="0">
                      <a:srgbClr val="FFFFFF"/>
                    </a:gs>
                    <a:gs pos="100000">
                      <a:srgbClr val="FFFFFF"/>
                    </a:gs>
                  </a:gsLst>
                  <a:lin ang="5400000" scaled="0"/>
                </a:gradFill>
                <a:latin typeface="+mj-lt"/>
              </a:endParaRPr>
            </a:p>
          </p:txBody>
        </p:sp>
        <p:sp>
          <p:nvSpPr>
            <p:cNvPr id="89" name="Block Arc 32"/>
            <p:cNvSpPr/>
            <p:nvPr/>
          </p:nvSpPr>
          <p:spPr bwMode="auto">
            <a:xfrm rot="20943300">
              <a:off x="7336019" y="1888721"/>
              <a:ext cx="372793" cy="1059698"/>
            </a:xfrm>
            <a:custGeom>
              <a:avLst/>
              <a:gdLst/>
              <a:ahLst/>
              <a:cxnLst/>
              <a:rect l="l" t="t" r="r" b="b"/>
              <a:pathLst>
                <a:path w="511332" h="1453507">
                  <a:moveTo>
                    <a:pt x="0" y="170835"/>
                  </a:moveTo>
                  <a:lnTo>
                    <a:pt x="154655" y="139657"/>
                  </a:lnTo>
                  <a:lnTo>
                    <a:pt x="188611" y="0"/>
                  </a:lnTo>
                  <a:cubicBezTo>
                    <a:pt x="531911" y="379928"/>
                    <a:pt x="607985" y="928949"/>
                    <a:pt x="384728" y="1385725"/>
                  </a:cubicBezTo>
                  <a:lnTo>
                    <a:pt x="475475" y="1435021"/>
                  </a:lnTo>
                  <a:lnTo>
                    <a:pt x="208187" y="1453507"/>
                  </a:lnTo>
                  <a:lnTo>
                    <a:pt x="78212" y="1219218"/>
                  </a:lnTo>
                  <a:lnTo>
                    <a:pt x="159218" y="1263222"/>
                  </a:lnTo>
                  <a:cubicBezTo>
                    <a:pt x="332687" y="902393"/>
                    <a:pt x="270721" y="470594"/>
                    <a:pt x="0" y="170835"/>
                  </a:cubicBezTo>
                  <a:close/>
                </a:path>
              </a:pathLst>
            </a:custGeom>
            <a:solidFill>
              <a:srgbClr val="00BCF2"/>
            </a:solidFill>
            <a:ln w="9525" cap="flat" cmpd="sng" algn="ctr">
              <a:noFill/>
              <a:prstDash val="solid"/>
              <a:headEnd type="none" w="med" len="med"/>
              <a:tailEnd type="none" w="med" len="med"/>
            </a:ln>
            <a:effectLst/>
            <a:scene3d>
              <a:camera prst="orthographicFront"/>
              <a:lightRig rig="glow" dir="t"/>
            </a:scene3d>
            <a:sp3d/>
          </p:spPr>
          <p:txBody>
            <a:bodyPr vert="horz" wrap="square" lIns="65828" tIns="32914" rIns="65828" bIns="32914" numCol="1" rtlCol="0" anchor="ctr"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58119" fontAlgn="base">
                <a:spcBef>
                  <a:spcPct val="0"/>
                </a:spcBef>
                <a:spcAft>
                  <a:spcPct val="0"/>
                </a:spcAft>
                <a:defRPr/>
              </a:pPr>
              <a:endParaRPr lang="en-US" kern="0" dirty="0">
                <a:solidFill>
                  <a:srgbClr val="FFFFFF"/>
                </a:solidFill>
                <a:latin typeface="+mj-lt"/>
              </a:endParaRPr>
            </a:p>
          </p:txBody>
        </p:sp>
        <p:sp>
          <p:nvSpPr>
            <p:cNvPr id="73" name="Rectangle 72"/>
            <p:cNvSpPr/>
            <p:nvPr/>
          </p:nvSpPr>
          <p:spPr>
            <a:xfrm rot="4247000">
              <a:off x="5754906" y="1656933"/>
              <a:ext cx="2120354" cy="2066631"/>
            </a:xfrm>
            <a:prstGeom prst="rect">
              <a:avLst/>
            </a:prstGeom>
            <a:noFill/>
          </p:spPr>
          <p:txBody>
            <a:bodyPr spcFirstLastPara="1" wrap="none" lIns="73129" tIns="36564" rIns="73129" bIns="36564" numCol="1">
              <a:prstTxWarp prst="textArchUp">
                <a:avLst>
                  <a:gd name="adj" fmla="val 10204252"/>
                </a:avLst>
              </a:prstTxWarp>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85739">
                <a:defRPr/>
              </a:pPr>
              <a:r>
                <a:rPr lang="en-US" sz="825" b="1" kern="0" dirty="0">
                  <a:gradFill>
                    <a:gsLst>
                      <a:gs pos="0">
                        <a:srgbClr val="FFFFFF"/>
                      </a:gs>
                      <a:gs pos="100000">
                        <a:srgbClr val="FFFFFF"/>
                      </a:gs>
                    </a:gsLst>
                    <a:lin ang="5400000" scaled="0"/>
                  </a:gradFill>
                  <a:latin typeface="+mj-lt"/>
                </a:rPr>
                <a:t>Identify </a:t>
              </a:r>
              <a:br>
                <a:rPr lang="en-US" sz="825" b="1" kern="0" dirty="0">
                  <a:gradFill>
                    <a:gsLst>
                      <a:gs pos="0">
                        <a:srgbClr val="FFFFFF"/>
                      </a:gs>
                      <a:gs pos="100000">
                        <a:srgbClr val="FFFFFF"/>
                      </a:gs>
                    </a:gsLst>
                    <a:lin ang="5400000" scaled="0"/>
                  </a:gradFill>
                  <a:latin typeface="+mj-lt"/>
                </a:rPr>
              </a:br>
              <a:r>
                <a:rPr lang="en-US" sz="825" b="1" kern="0" dirty="0">
                  <a:gradFill>
                    <a:gsLst>
                      <a:gs pos="0">
                        <a:srgbClr val="FFFFFF"/>
                      </a:gs>
                      <a:gs pos="100000">
                        <a:srgbClr val="FFFFFF"/>
                      </a:gs>
                    </a:gsLst>
                    <a:lin ang="5400000" scaled="0"/>
                  </a:gradFill>
                  <a:latin typeface="+mj-lt"/>
                </a:rPr>
                <a:t>data schema</a:t>
              </a:r>
              <a:br>
                <a:rPr lang="en-US" sz="825" b="1" kern="0" dirty="0">
                  <a:gradFill>
                    <a:gsLst>
                      <a:gs pos="0">
                        <a:srgbClr val="FFFFFF"/>
                      </a:gs>
                      <a:gs pos="100000">
                        <a:srgbClr val="FFFFFF"/>
                      </a:gs>
                    </a:gsLst>
                    <a:lin ang="5400000" scaled="0"/>
                  </a:gradFill>
                  <a:latin typeface="+mj-lt"/>
                </a:rPr>
              </a:br>
              <a:r>
                <a:rPr lang="en-US" sz="825" b="1" kern="0" dirty="0">
                  <a:gradFill>
                    <a:gsLst>
                      <a:gs pos="0">
                        <a:srgbClr val="FFFFFF"/>
                      </a:gs>
                      <a:gs pos="100000">
                        <a:srgbClr val="FFFFFF"/>
                      </a:gs>
                    </a:gsLst>
                    <a:lin ang="5400000" scaled="0"/>
                  </a:gradFill>
                  <a:latin typeface="+mj-lt"/>
                </a:rPr>
                <a:t>and queries</a:t>
              </a:r>
            </a:p>
          </p:txBody>
        </p:sp>
      </p:grpSp>
      <p:grpSp>
        <p:nvGrpSpPr>
          <p:cNvPr id="10" name="Group 9"/>
          <p:cNvGrpSpPr/>
          <p:nvPr/>
        </p:nvGrpSpPr>
        <p:grpSpPr>
          <a:xfrm>
            <a:off x="6622918" y="1806123"/>
            <a:ext cx="2194248" cy="2194248"/>
            <a:chOff x="5362070" y="1172651"/>
            <a:chExt cx="2926079" cy="2926078"/>
          </a:xfrm>
        </p:grpSpPr>
        <p:sp>
          <p:nvSpPr>
            <p:cNvPr id="91" name="Block Arc 90"/>
            <p:cNvSpPr/>
            <p:nvPr/>
          </p:nvSpPr>
          <p:spPr bwMode="auto">
            <a:xfrm rot="3673455">
              <a:off x="5362071" y="1172650"/>
              <a:ext cx="2926078" cy="2926079"/>
            </a:xfrm>
            <a:prstGeom prst="blockArc">
              <a:avLst>
                <a:gd name="adj1" fmla="val 19073288"/>
                <a:gd name="adj2" fmla="val 1708824"/>
                <a:gd name="adj3" fmla="val 18480"/>
              </a:avLst>
            </a:prstGeom>
            <a:solidFill>
              <a:schemeClr val="accent1"/>
            </a:solidFill>
            <a:ln w="9525" cap="flat" cmpd="sng" algn="ctr">
              <a:noFill/>
              <a:prstDash val="solid"/>
              <a:headEnd type="none" w="med" len="med"/>
              <a:tailEnd type="none" w="med" len="med"/>
            </a:ln>
            <a:effectLst/>
          </p:spPr>
          <p:txBody>
            <a:bodyPr vert="horz" wrap="square" lIns="68567" tIns="34284" rIns="68567" bIns="34284" numCol="1" rtlCol="0" anchor="ctr"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85513" fontAlgn="base">
                <a:spcBef>
                  <a:spcPct val="0"/>
                </a:spcBef>
                <a:spcAft>
                  <a:spcPct val="0"/>
                </a:spcAft>
                <a:defRPr/>
              </a:pPr>
              <a:endParaRPr lang="en-US" sz="1500" kern="0" dirty="0">
                <a:gradFill>
                  <a:gsLst>
                    <a:gs pos="0">
                      <a:srgbClr val="FFFFFF"/>
                    </a:gs>
                    <a:gs pos="100000">
                      <a:srgbClr val="FFFFFF"/>
                    </a:gs>
                  </a:gsLst>
                  <a:lin ang="5400000" scaled="0"/>
                </a:gradFill>
                <a:latin typeface="+mj-lt"/>
              </a:endParaRPr>
            </a:p>
          </p:txBody>
        </p:sp>
        <p:sp>
          <p:nvSpPr>
            <p:cNvPr id="85" name="Block Arc 32"/>
            <p:cNvSpPr/>
            <p:nvPr/>
          </p:nvSpPr>
          <p:spPr bwMode="auto">
            <a:xfrm rot="3684843">
              <a:off x="7057358" y="2700843"/>
              <a:ext cx="372793" cy="1059698"/>
            </a:xfrm>
            <a:custGeom>
              <a:avLst/>
              <a:gdLst/>
              <a:ahLst/>
              <a:cxnLst/>
              <a:rect l="l" t="t" r="r" b="b"/>
              <a:pathLst>
                <a:path w="511332" h="1453507">
                  <a:moveTo>
                    <a:pt x="0" y="170835"/>
                  </a:moveTo>
                  <a:lnTo>
                    <a:pt x="154655" y="139657"/>
                  </a:lnTo>
                  <a:lnTo>
                    <a:pt x="188611" y="0"/>
                  </a:lnTo>
                  <a:cubicBezTo>
                    <a:pt x="531911" y="379928"/>
                    <a:pt x="607985" y="928949"/>
                    <a:pt x="384728" y="1385725"/>
                  </a:cubicBezTo>
                  <a:lnTo>
                    <a:pt x="475475" y="1435021"/>
                  </a:lnTo>
                  <a:lnTo>
                    <a:pt x="208187" y="1453507"/>
                  </a:lnTo>
                  <a:lnTo>
                    <a:pt x="78212" y="1219218"/>
                  </a:lnTo>
                  <a:lnTo>
                    <a:pt x="159218" y="1263222"/>
                  </a:lnTo>
                  <a:cubicBezTo>
                    <a:pt x="332687" y="902393"/>
                    <a:pt x="270721" y="470594"/>
                    <a:pt x="0" y="170835"/>
                  </a:cubicBezTo>
                  <a:close/>
                </a:path>
              </a:pathLst>
            </a:custGeom>
            <a:solidFill>
              <a:srgbClr val="00BCF2"/>
            </a:solidFill>
            <a:ln w="9525" cap="flat" cmpd="sng" algn="ctr">
              <a:noFill/>
              <a:prstDash val="solid"/>
              <a:headEnd type="none" w="med" len="med"/>
              <a:tailEnd type="none" w="med" len="med"/>
            </a:ln>
            <a:effectLst/>
            <a:scene3d>
              <a:camera prst="orthographicFront"/>
              <a:lightRig rig="glow" dir="t"/>
            </a:scene3d>
            <a:sp3d/>
          </p:spPr>
          <p:txBody>
            <a:bodyPr vert="horz" wrap="square" lIns="65828" tIns="32914" rIns="65828" bIns="32914" numCol="1" rtlCol="0" anchor="ctr"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58119" fontAlgn="base">
                <a:spcBef>
                  <a:spcPct val="0"/>
                </a:spcBef>
                <a:spcAft>
                  <a:spcPct val="0"/>
                </a:spcAft>
                <a:defRPr/>
              </a:pPr>
              <a:endParaRPr lang="en-US" kern="0" dirty="0">
                <a:solidFill>
                  <a:srgbClr val="FFFFFF"/>
                </a:solidFill>
                <a:latin typeface="+mj-lt"/>
              </a:endParaRPr>
            </a:p>
          </p:txBody>
        </p:sp>
        <p:sp>
          <p:nvSpPr>
            <p:cNvPr id="79" name="Rectangle 78"/>
            <p:cNvSpPr/>
            <p:nvPr/>
          </p:nvSpPr>
          <p:spPr>
            <a:xfrm rot="19351157">
              <a:off x="5729496" y="1621330"/>
              <a:ext cx="2262520" cy="2133296"/>
            </a:xfrm>
            <a:prstGeom prst="rect">
              <a:avLst/>
            </a:prstGeom>
            <a:noFill/>
          </p:spPr>
          <p:txBody>
            <a:bodyPr spcFirstLastPara="1" wrap="none" lIns="73129" tIns="36564" rIns="73129" bIns="36564" numCol="1">
              <a:prstTxWarp prst="textArchDown">
                <a:avLst/>
              </a:prstTxWarp>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85739">
                <a:defRPr/>
              </a:pPr>
              <a:r>
                <a:rPr lang="en-US" sz="825" b="1" kern="0" dirty="0">
                  <a:gradFill>
                    <a:gsLst>
                      <a:gs pos="0">
                        <a:srgbClr val="FFFFFF"/>
                      </a:gs>
                      <a:gs pos="86000">
                        <a:srgbClr val="FFFFFF"/>
                      </a:gs>
                    </a:gsLst>
                    <a:lin ang="5400000" scaled="0"/>
                  </a:gradFill>
                  <a:latin typeface="+mj-lt"/>
                </a:rPr>
                <a:t>Identify </a:t>
              </a:r>
              <a:br>
                <a:rPr lang="en-US" sz="825" b="1" kern="0" dirty="0">
                  <a:gradFill>
                    <a:gsLst>
                      <a:gs pos="0">
                        <a:srgbClr val="FFFFFF"/>
                      </a:gs>
                      <a:gs pos="86000">
                        <a:srgbClr val="FFFFFF"/>
                      </a:gs>
                    </a:gsLst>
                    <a:lin ang="5400000" scaled="0"/>
                  </a:gradFill>
                  <a:latin typeface="+mj-lt"/>
                </a:rPr>
              </a:br>
              <a:r>
                <a:rPr lang="en-US" sz="825" b="1" kern="0" dirty="0">
                  <a:gradFill>
                    <a:gsLst>
                      <a:gs pos="0">
                        <a:srgbClr val="FFFFFF"/>
                      </a:gs>
                      <a:gs pos="86000">
                        <a:srgbClr val="FFFFFF"/>
                      </a:gs>
                    </a:gsLst>
                    <a:lin ang="5400000" scaled="0"/>
                  </a:gradFill>
                  <a:latin typeface="+mj-lt"/>
                </a:rPr>
                <a:t>data sources</a:t>
              </a:r>
            </a:p>
          </p:txBody>
        </p:sp>
      </p:grpSp>
      <p:grpSp>
        <p:nvGrpSpPr>
          <p:cNvPr id="17" name="Group 16"/>
          <p:cNvGrpSpPr/>
          <p:nvPr/>
        </p:nvGrpSpPr>
        <p:grpSpPr>
          <a:xfrm>
            <a:off x="6622919" y="1806123"/>
            <a:ext cx="2194248" cy="2194248"/>
            <a:chOff x="5362071" y="1172650"/>
            <a:chExt cx="2926079" cy="2926078"/>
          </a:xfrm>
        </p:grpSpPr>
        <p:sp>
          <p:nvSpPr>
            <p:cNvPr id="93" name="Block Arc 92"/>
            <p:cNvSpPr/>
            <p:nvPr/>
          </p:nvSpPr>
          <p:spPr bwMode="auto">
            <a:xfrm rot="12332130">
              <a:off x="5362071" y="1172650"/>
              <a:ext cx="2926079" cy="2926078"/>
            </a:xfrm>
            <a:prstGeom prst="blockArc">
              <a:avLst>
                <a:gd name="adj1" fmla="val 19073288"/>
                <a:gd name="adj2" fmla="val 1708824"/>
                <a:gd name="adj3" fmla="val 18480"/>
              </a:avLst>
            </a:prstGeom>
            <a:solidFill>
              <a:schemeClr val="accent1"/>
            </a:solidFill>
            <a:ln w="9525" cap="flat" cmpd="sng" algn="ctr">
              <a:noFill/>
              <a:prstDash val="solid"/>
              <a:headEnd type="none" w="med" len="med"/>
              <a:tailEnd type="none" w="med" len="med"/>
            </a:ln>
            <a:effectLst/>
          </p:spPr>
          <p:txBody>
            <a:bodyPr vert="horz" wrap="square" lIns="68567" tIns="34284" rIns="68567" bIns="34284" numCol="1" rtlCol="0" anchor="ctr"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85513" fontAlgn="base">
                <a:spcBef>
                  <a:spcPct val="0"/>
                </a:spcBef>
                <a:spcAft>
                  <a:spcPct val="0"/>
                </a:spcAft>
                <a:defRPr/>
              </a:pPr>
              <a:endParaRPr lang="en-US" sz="1500" kern="0" dirty="0">
                <a:latin typeface="+mj-lt"/>
              </a:endParaRPr>
            </a:p>
          </p:txBody>
        </p:sp>
        <p:sp>
          <p:nvSpPr>
            <p:cNvPr id="87" name="Block Arc 32"/>
            <p:cNvSpPr/>
            <p:nvPr/>
          </p:nvSpPr>
          <p:spPr bwMode="auto">
            <a:xfrm rot="12350672">
              <a:off x="5952048" y="1861100"/>
              <a:ext cx="372793" cy="1059698"/>
            </a:xfrm>
            <a:custGeom>
              <a:avLst/>
              <a:gdLst/>
              <a:ahLst/>
              <a:cxnLst/>
              <a:rect l="l" t="t" r="r" b="b"/>
              <a:pathLst>
                <a:path w="511332" h="1453507">
                  <a:moveTo>
                    <a:pt x="0" y="170835"/>
                  </a:moveTo>
                  <a:lnTo>
                    <a:pt x="154655" y="139657"/>
                  </a:lnTo>
                  <a:lnTo>
                    <a:pt x="188611" y="0"/>
                  </a:lnTo>
                  <a:cubicBezTo>
                    <a:pt x="531911" y="379928"/>
                    <a:pt x="607985" y="928949"/>
                    <a:pt x="384728" y="1385725"/>
                  </a:cubicBezTo>
                  <a:lnTo>
                    <a:pt x="475475" y="1435021"/>
                  </a:lnTo>
                  <a:lnTo>
                    <a:pt x="208187" y="1453507"/>
                  </a:lnTo>
                  <a:lnTo>
                    <a:pt x="78212" y="1219218"/>
                  </a:lnTo>
                  <a:lnTo>
                    <a:pt x="159218" y="1263222"/>
                  </a:lnTo>
                  <a:cubicBezTo>
                    <a:pt x="332687" y="902393"/>
                    <a:pt x="270721" y="470594"/>
                    <a:pt x="0" y="170835"/>
                  </a:cubicBezTo>
                  <a:close/>
                </a:path>
              </a:pathLst>
            </a:custGeom>
            <a:solidFill>
              <a:srgbClr val="00BCF2"/>
            </a:solidFill>
            <a:ln w="9525" cap="flat" cmpd="sng" algn="ctr">
              <a:noFill/>
              <a:prstDash val="solid"/>
              <a:headEnd type="none" w="med" len="med"/>
              <a:tailEnd type="none" w="med" len="med"/>
            </a:ln>
            <a:effectLst/>
            <a:scene3d>
              <a:camera prst="orthographicFront"/>
              <a:lightRig rig="glow" dir="t"/>
            </a:scene3d>
            <a:sp3d/>
          </p:spPr>
          <p:txBody>
            <a:bodyPr vert="horz" wrap="square" lIns="65828" tIns="32914" rIns="65828" bIns="32914" numCol="1" rtlCol="0" anchor="ctr"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58119" fontAlgn="base">
                <a:spcBef>
                  <a:spcPct val="0"/>
                </a:spcBef>
                <a:spcAft>
                  <a:spcPct val="0"/>
                </a:spcAft>
                <a:defRPr/>
              </a:pPr>
              <a:endParaRPr lang="en-US" kern="0" dirty="0">
                <a:latin typeface="+mj-lt"/>
              </a:endParaRPr>
            </a:p>
          </p:txBody>
        </p:sp>
        <p:sp>
          <p:nvSpPr>
            <p:cNvPr id="83" name="Rectangle 82"/>
            <p:cNvSpPr/>
            <p:nvPr/>
          </p:nvSpPr>
          <p:spPr>
            <a:xfrm rot="17428600">
              <a:off x="5659039" y="1633301"/>
              <a:ext cx="2147006" cy="1979430"/>
            </a:xfrm>
            <a:prstGeom prst="rect">
              <a:avLst/>
            </a:prstGeom>
            <a:noFill/>
          </p:spPr>
          <p:txBody>
            <a:bodyPr spcFirstLastPara="1" wrap="none" lIns="73129" tIns="36564" rIns="73129" bIns="36564" numCol="1">
              <a:prstTxWarp prst="textArchUp">
                <a:avLst>
                  <a:gd name="adj" fmla="val 10204252"/>
                </a:avLst>
              </a:prstTxWarp>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85739">
                <a:defRPr/>
              </a:pPr>
              <a:r>
                <a:rPr lang="en-US" sz="825" b="1" kern="0" dirty="0">
                  <a:latin typeface="+mj-lt"/>
                </a:rPr>
                <a:t>Create reports</a:t>
              </a:r>
              <a:br>
                <a:rPr lang="en-US" sz="825" b="1" kern="0" dirty="0">
                  <a:latin typeface="+mj-lt"/>
                </a:rPr>
              </a:br>
              <a:r>
                <a:rPr lang="en-US" sz="825" b="1" kern="0" dirty="0">
                  <a:latin typeface="+mj-lt"/>
                </a:rPr>
                <a:t>Do analytics</a:t>
              </a:r>
            </a:p>
          </p:txBody>
        </p:sp>
      </p:grpSp>
      <p:grpSp>
        <p:nvGrpSpPr>
          <p:cNvPr id="16" name="Group 15"/>
          <p:cNvGrpSpPr/>
          <p:nvPr/>
        </p:nvGrpSpPr>
        <p:grpSpPr>
          <a:xfrm>
            <a:off x="6622919" y="1806123"/>
            <a:ext cx="2194248" cy="2194248"/>
            <a:chOff x="5362071" y="1172651"/>
            <a:chExt cx="2926079" cy="2926078"/>
          </a:xfrm>
        </p:grpSpPr>
        <p:sp>
          <p:nvSpPr>
            <p:cNvPr id="92" name="Block Arc 91"/>
            <p:cNvSpPr/>
            <p:nvPr/>
          </p:nvSpPr>
          <p:spPr bwMode="auto">
            <a:xfrm rot="8002982">
              <a:off x="5362072" y="1172650"/>
              <a:ext cx="2926078" cy="2926079"/>
            </a:xfrm>
            <a:prstGeom prst="blockArc">
              <a:avLst>
                <a:gd name="adj1" fmla="val 19073288"/>
                <a:gd name="adj2" fmla="val 1708824"/>
                <a:gd name="adj3" fmla="val 18480"/>
              </a:avLst>
            </a:prstGeom>
            <a:solidFill>
              <a:schemeClr val="accent1"/>
            </a:solidFill>
            <a:ln w="9525" cap="flat" cmpd="sng" algn="ctr">
              <a:noFill/>
              <a:prstDash val="solid"/>
              <a:headEnd type="none" w="med" len="med"/>
              <a:tailEnd type="none" w="med" len="med"/>
            </a:ln>
            <a:effectLst/>
          </p:spPr>
          <p:txBody>
            <a:bodyPr vert="horz" wrap="square" lIns="68567" tIns="34284" rIns="68567" bIns="34284" numCol="1" rtlCol="0" anchor="ctr"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85513" fontAlgn="base">
                <a:spcBef>
                  <a:spcPct val="0"/>
                </a:spcBef>
                <a:spcAft>
                  <a:spcPct val="0"/>
                </a:spcAft>
                <a:defRPr/>
              </a:pPr>
              <a:endParaRPr lang="en-US" sz="1500" kern="0" dirty="0">
                <a:latin typeface="+mj-lt"/>
              </a:endParaRPr>
            </a:p>
          </p:txBody>
        </p:sp>
        <p:sp>
          <p:nvSpPr>
            <p:cNvPr id="86" name="Block Arc 32"/>
            <p:cNvSpPr/>
            <p:nvPr/>
          </p:nvSpPr>
          <p:spPr bwMode="auto">
            <a:xfrm rot="8009585">
              <a:off x="6198420" y="2685554"/>
              <a:ext cx="372793" cy="1059698"/>
            </a:xfrm>
            <a:custGeom>
              <a:avLst/>
              <a:gdLst/>
              <a:ahLst/>
              <a:cxnLst/>
              <a:rect l="l" t="t" r="r" b="b"/>
              <a:pathLst>
                <a:path w="511332" h="1453507">
                  <a:moveTo>
                    <a:pt x="0" y="170835"/>
                  </a:moveTo>
                  <a:lnTo>
                    <a:pt x="154655" y="139657"/>
                  </a:lnTo>
                  <a:lnTo>
                    <a:pt x="188611" y="0"/>
                  </a:lnTo>
                  <a:cubicBezTo>
                    <a:pt x="531911" y="379928"/>
                    <a:pt x="607985" y="928949"/>
                    <a:pt x="384728" y="1385725"/>
                  </a:cubicBezTo>
                  <a:lnTo>
                    <a:pt x="475475" y="1435021"/>
                  </a:lnTo>
                  <a:lnTo>
                    <a:pt x="208187" y="1453507"/>
                  </a:lnTo>
                  <a:lnTo>
                    <a:pt x="78212" y="1219218"/>
                  </a:lnTo>
                  <a:lnTo>
                    <a:pt x="159218" y="1263222"/>
                  </a:lnTo>
                  <a:cubicBezTo>
                    <a:pt x="332687" y="902393"/>
                    <a:pt x="270721" y="470594"/>
                    <a:pt x="0" y="170835"/>
                  </a:cubicBezTo>
                  <a:close/>
                </a:path>
              </a:pathLst>
            </a:custGeom>
            <a:solidFill>
              <a:srgbClr val="00BCF2"/>
            </a:solidFill>
            <a:ln w="9525" cap="flat" cmpd="sng" algn="ctr">
              <a:noFill/>
              <a:prstDash val="solid"/>
              <a:headEnd type="none" w="med" len="med"/>
              <a:tailEnd type="none" w="med" len="med"/>
            </a:ln>
            <a:effectLst/>
            <a:scene3d>
              <a:camera prst="orthographicFront"/>
              <a:lightRig rig="glow" dir="t"/>
            </a:scene3d>
            <a:sp3d/>
          </p:spPr>
          <p:txBody>
            <a:bodyPr vert="horz" wrap="square" lIns="65828" tIns="32914" rIns="65828" bIns="32914" numCol="1" rtlCol="0" anchor="ctr"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58119" fontAlgn="base">
                <a:spcBef>
                  <a:spcPct val="0"/>
                </a:spcBef>
                <a:spcAft>
                  <a:spcPct val="0"/>
                </a:spcAft>
                <a:defRPr/>
              </a:pPr>
              <a:endParaRPr lang="en-US" kern="0" dirty="0">
                <a:latin typeface="+mj-lt"/>
              </a:endParaRPr>
            </a:p>
          </p:txBody>
        </p:sp>
        <p:sp>
          <p:nvSpPr>
            <p:cNvPr id="84" name="Rectangle 83"/>
            <p:cNvSpPr/>
            <p:nvPr/>
          </p:nvSpPr>
          <p:spPr>
            <a:xfrm rot="2101838">
              <a:off x="5621656" y="1616578"/>
              <a:ext cx="2262520" cy="2133296"/>
            </a:xfrm>
            <a:prstGeom prst="rect">
              <a:avLst/>
            </a:prstGeom>
            <a:noFill/>
          </p:spPr>
          <p:txBody>
            <a:bodyPr spcFirstLastPara="1" wrap="none" lIns="73129" tIns="36564" rIns="73129" bIns="36564" numCol="1">
              <a:prstTxWarp prst="textArchDown">
                <a:avLst/>
              </a:prstTxWarp>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85739">
                <a:defRPr/>
              </a:pPr>
              <a:r>
                <a:rPr lang="en-US" sz="825" b="1" kern="0" dirty="0">
                  <a:latin typeface="+mj-lt"/>
                </a:rPr>
                <a:t>Create ETL </a:t>
              </a:r>
              <a:br>
                <a:rPr lang="en-US" sz="825" b="1" kern="0" dirty="0">
                  <a:latin typeface="+mj-lt"/>
                </a:rPr>
              </a:br>
              <a:r>
                <a:rPr lang="en-US" sz="825" b="1" kern="0" dirty="0">
                  <a:latin typeface="+mj-lt"/>
                </a:rPr>
                <a:t>pipeline </a:t>
              </a:r>
            </a:p>
          </p:txBody>
        </p:sp>
      </p:grpSp>
      <p:grpSp>
        <p:nvGrpSpPr>
          <p:cNvPr id="8" name="Group 7"/>
          <p:cNvGrpSpPr/>
          <p:nvPr/>
        </p:nvGrpSpPr>
        <p:grpSpPr>
          <a:xfrm>
            <a:off x="6622918" y="1806123"/>
            <a:ext cx="2194248" cy="2194248"/>
            <a:chOff x="5362070" y="1172651"/>
            <a:chExt cx="2926079" cy="2926078"/>
          </a:xfrm>
        </p:grpSpPr>
        <p:sp>
          <p:nvSpPr>
            <p:cNvPr id="95" name="Block Arc 94"/>
            <p:cNvSpPr/>
            <p:nvPr/>
          </p:nvSpPr>
          <p:spPr bwMode="auto">
            <a:xfrm rot="16573667">
              <a:off x="5362071" y="1172650"/>
              <a:ext cx="2926078" cy="2926079"/>
            </a:xfrm>
            <a:prstGeom prst="blockArc">
              <a:avLst>
                <a:gd name="adj1" fmla="val 19174529"/>
                <a:gd name="adj2" fmla="val 1738992"/>
                <a:gd name="adj3" fmla="val 18359"/>
              </a:avLst>
            </a:prstGeom>
            <a:solidFill>
              <a:schemeClr val="accent1"/>
            </a:solidFill>
            <a:ln w="9525" cap="flat" cmpd="sng" algn="ctr">
              <a:noFill/>
              <a:prstDash val="solid"/>
              <a:headEnd type="none" w="med" len="med"/>
              <a:tailEnd type="none" w="med" len="med"/>
            </a:ln>
            <a:effectLst/>
          </p:spPr>
          <p:txBody>
            <a:bodyPr vert="horz" wrap="square" lIns="68567" tIns="34284" rIns="68567" bIns="34284" numCol="1" rtlCol="0" anchor="ctr"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85513" fontAlgn="base">
                <a:spcBef>
                  <a:spcPct val="0"/>
                </a:spcBef>
                <a:spcAft>
                  <a:spcPct val="0"/>
                </a:spcAft>
                <a:defRPr/>
              </a:pPr>
              <a:endParaRPr lang="en-US" sz="1500" kern="0" dirty="0">
                <a:gradFill>
                  <a:gsLst>
                    <a:gs pos="0">
                      <a:srgbClr val="FFFFFF"/>
                    </a:gs>
                    <a:gs pos="100000">
                      <a:srgbClr val="FFFFFF"/>
                    </a:gs>
                  </a:gsLst>
                  <a:lin ang="5400000" scaled="0"/>
                </a:gradFill>
                <a:latin typeface="+mj-lt"/>
              </a:endParaRPr>
            </a:p>
          </p:txBody>
        </p:sp>
        <p:sp>
          <p:nvSpPr>
            <p:cNvPr id="88" name="Block Arc 32"/>
            <p:cNvSpPr/>
            <p:nvPr/>
          </p:nvSpPr>
          <p:spPr bwMode="auto">
            <a:xfrm rot="16624349">
              <a:off x="6657616" y="1376805"/>
              <a:ext cx="362840" cy="1047066"/>
            </a:xfrm>
            <a:custGeom>
              <a:avLst/>
              <a:gdLst/>
              <a:ahLst/>
              <a:cxnLst/>
              <a:rect l="l" t="t" r="r" b="b"/>
              <a:pathLst>
                <a:path w="497679" h="1436180">
                  <a:moveTo>
                    <a:pt x="485475" y="646717"/>
                  </a:moveTo>
                  <a:cubicBezTo>
                    <a:pt x="519499" y="888561"/>
                    <a:pt x="482703" y="1140010"/>
                    <a:pt x="371075" y="1368398"/>
                  </a:cubicBezTo>
                  <a:lnTo>
                    <a:pt x="461822" y="1417694"/>
                  </a:lnTo>
                  <a:lnTo>
                    <a:pt x="194534" y="1436180"/>
                  </a:lnTo>
                  <a:lnTo>
                    <a:pt x="64559" y="1201891"/>
                  </a:lnTo>
                  <a:lnTo>
                    <a:pt x="145565" y="1245895"/>
                  </a:lnTo>
                  <a:cubicBezTo>
                    <a:pt x="315843" y="891703"/>
                    <a:pt x="259268" y="469128"/>
                    <a:pt x="0" y="171110"/>
                  </a:cubicBezTo>
                  <a:lnTo>
                    <a:pt x="150635" y="140254"/>
                  </a:lnTo>
                  <a:lnTo>
                    <a:pt x="188385" y="0"/>
                  </a:lnTo>
                  <a:cubicBezTo>
                    <a:pt x="352534" y="185898"/>
                    <a:pt x="452422" y="411775"/>
                    <a:pt x="485475" y="646717"/>
                  </a:cubicBezTo>
                  <a:close/>
                </a:path>
              </a:pathLst>
            </a:custGeom>
            <a:solidFill>
              <a:srgbClr val="00BCF2"/>
            </a:solidFill>
            <a:ln w="9525" cap="flat" cmpd="sng" algn="ctr">
              <a:noFill/>
              <a:prstDash val="solid"/>
              <a:headEnd type="none" w="med" len="med"/>
              <a:tailEnd type="none" w="med" len="med"/>
            </a:ln>
            <a:effectLst/>
            <a:scene3d>
              <a:camera prst="orthographicFront"/>
              <a:lightRig rig="glow" dir="t"/>
            </a:scene3d>
            <a:sp3d/>
          </p:spPr>
          <p:txBody>
            <a:bodyPr vert="horz" wrap="square" lIns="65828" tIns="32914" rIns="65828" bIns="32914" numCol="1" rtlCol="0" anchor="ctr"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58119" fontAlgn="base">
                <a:spcBef>
                  <a:spcPct val="0"/>
                </a:spcBef>
                <a:spcAft>
                  <a:spcPct val="0"/>
                </a:spcAft>
                <a:defRPr/>
              </a:pPr>
              <a:endParaRPr lang="en-US" kern="0" dirty="0">
                <a:solidFill>
                  <a:srgbClr val="FFFFFF"/>
                </a:solidFill>
                <a:latin typeface="+mj-lt"/>
              </a:endParaRPr>
            </a:p>
          </p:txBody>
        </p:sp>
        <p:sp>
          <p:nvSpPr>
            <p:cNvPr id="97" name="Rectangle 96"/>
            <p:cNvSpPr/>
            <p:nvPr/>
          </p:nvSpPr>
          <p:spPr>
            <a:xfrm>
              <a:off x="5792706" y="1536832"/>
              <a:ext cx="2120354" cy="2066631"/>
            </a:xfrm>
            <a:prstGeom prst="rect">
              <a:avLst/>
            </a:prstGeom>
            <a:noFill/>
          </p:spPr>
          <p:txBody>
            <a:bodyPr spcFirstLastPara="1" wrap="none" lIns="73129" tIns="36564" rIns="73129" bIns="36564" numCol="1">
              <a:prstTxWarp prst="textArchUp">
                <a:avLst>
                  <a:gd name="adj" fmla="val 10204252"/>
                </a:avLst>
              </a:prstTxWarp>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685739">
                <a:defRPr/>
              </a:pPr>
              <a:r>
                <a:rPr lang="en-US" sz="825" b="1" kern="0" dirty="0">
                  <a:gradFill>
                    <a:gsLst>
                      <a:gs pos="0">
                        <a:srgbClr val="FFFFFF"/>
                      </a:gs>
                      <a:gs pos="100000">
                        <a:srgbClr val="FFFFFF"/>
                      </a:gs>
                    </a:gsLst>
                    <a:lin ang="5400000" scaled="0"/>
                  </a:gradFill>
                  <a:latin typeface="+mj-lt"/>
                </a:rPr>
                <a:t>New </a:t>
              </a:r>
            </a:p>
            <a:p>
              <a:pPr algn="ctr" defTabSz="685739">
                <a:defRPr/>
              </a:pPr>
              <a:r>
                <a:rPr lang="en-US" sz="825" b="1" kern="0" dirty="0">
                  <a:gradFill>
                    <a:gsLst>
                      <a:gs pos="0">
                        <a:srgbClr val="FFFFFF"/>
                      </a:gs>
                      <a:gs pos="100000">
                        <a:srgbClr val="FFFFFF"/>
                      </a:gs>
                    </a:gsLst>
                    <a:lin ang="5400000" scaled="0"/>
                  </a:gradFill>
                  <a:latin typeface="+mj-lt"/>
                </a:rPr>
                <a:t>requirements</a:t>
              </a:r>
            </a:p>
          </p:txBody>
        </p:sp>
      </p:grpSp>
      <p:sp>
        <p:nvSpPr>
          <p:cNvPr id="141" name="Rectangle 140"/>
          <p:cNvSpPr/>
          <p:nvPr/>
        </p:nvSpPr>
        <p:spPr>
          <a:xfrm>
            <a:off x="331184" y="1425844"/>
            <a:ext cx="5985477" cy="2205732"/>
          </a:xfrm>
          <a:prstGeom prst="rect">
            <a:avLst/>
          </a:prstGeom>
        </p:spPr>
        <p:txBody>
          <a:bodyPr wrap="square" lIns="0" tIns="0" rIns="0" bIns="0">
            <a:spAutoFit/>
          </a:bodyPr>
          <a:lstStyle/>
          <a:p>
            <a:pPr marL="300010" lvl="1" indent="-260723" defTabSz="698903" fontAlgn="base">
              <a:spcBef>
                <a:spcPts val="150"/>
              </a:spcBef>
              <a:spcAft>
                <a:spcPts val="450"/>
              </a:spcAft>
              <a:buFont typeface="+mj-lt"/>
              <a:buAutoNum type="arabicPeriod"/>
              <a:tabLst>
                <a:tab pos="493732" algn="l"/>
              </a:tabLst>
              <a:defRPr/>
            </a:pPr>
            <a:r>
              <a:rPr lang="en-IN" sz="1500" kern="0" dirty="0">
                <a:latin typeface="+mj-lt"/>
                <a:ea typeface="Segoe UI" pitchFamily="34" charset="0"/>
                <a:cs typeface="Segoe UI" pitchFamily="34" charset="0"/>
              </a:rPr>
              <a:t>Start with end-user requirements to identify desired reports</a:t>
            </a:r>
            <a:br>
              <a:rPr lang="en-IN" sz="1500" kern="0" dirty="0">
                <a:latin typeface="+mj-lt"/>
                <a:ea typeface="Segoe UI" pitchFamily="34" charset="0"/>
                <a:cs typeface="Segoe UI" pitchFamily="34" charset="0"/>
              </a:rPr>
            </a:br>
            <a:r>
              <a:rPr lang="en-IN" sz="1500" kern="0" dirty="0">
                <a:latin typeface="+mj-lt"/>
                <a:ea typeface="Segoe UI" pitchFamily="34" charset="0"/>
                <a:cs typeface="Segoe UI" pitchFamily="34" charset="0"/>
              </a:rPr>
              <a:t>and analysis</a:t>
            </a:r>
          </a:p>
          <a:p>
            <a:pPr marL="300010" lvl="1" indent="-260723" defTabSz="698903" fontAlgn="base">
              <a:spcBef>
                <a:spcPts val="150"/>
              </a:spcBef>
              <a:spcAft>
                <a:spcPts val="450"/>
              </a:spcAft>
              <a:buFont typeface="+mj-lt"/>
              <a:buAutoNum type="arabicPeriod"/>
              <a:tabLst>
                <a:tab pos="493732" algn="l"/>
              </a:tabLst>
              <a:defRPr/>
            </a:pPr>
            <a:r>
              <a:rPr lang="en-IN" sz="1500" kern="0" dirty="0">
                <a:latin typeface="+mj-lt"/>
                <a:ea typeface="Segoe UI" pitchFamily="34" charset="0"/>
                <a:cs typeface="Segoe UI" pitchFamily="34" charset="0"/>
              </a:rPr>
              <a:t>Define corresponding database schema and queries</a:t>
            </a:r>
          </a:p>
          <a:p>
            <a:pPr marL="300010" lvl="1" indent="-260723" defTabSz="698903" fontAlgn="base">
              <a:spcBef>
                <a:spcPts val="150"/>
              </a:spcBef>
              <a:spcAft>
                <a:spcPts val="450"/>
              </a:spcAft>
              <a:buFont typeface="+mj-lt"/>
              <a:buAutoNum type="arabicPeriod"/>
              <a:tabLst>
                <a:tab pos="493732" algn="l"/>
              </a:tabLst>
              <a:defRPr/>
            </a:pPr>
            <a:r>
              <a:rPr lang="en-IN" sz="1500" kern="0" dirty="0">
                <a:latin typeface="+mj-lt"/>
                <a:ea typeface="Segoe UI" pitchFamily="34" charset="0"/>
                <a:cs typeface="Segoe UI" pitchFamily="34" charset="0"/>
              </a:rPr>
              <a:t>Identify the required data sources</a:t>
            </a:r>
          </a:p>
          <a:p>
            <a:pPr marL="300010" lvl="1" indent="-260723" defTabSz="698903" fontAlgn="base">
              <a:spcBef>
                <a:spcPts val="150"/>
              </a:spcBef>
              <a:spcAft>
                <a:spcPts val="450"/>
              </a:spcAft>
              <a:buFont typeface="+mj-lt"/>
              <a:buAutoNum type="arabicPeriod"/>
              <a:tabLst>
                <a:tab pos="493732" algn="l"/>
              </a:tabLst>
              <a:defRPr/>
            </a:pPr>
            <a:r>
              <a:rPr lang="en-IN" sz="1500" kern="0" dirty="0">
                <a:latin typeface="+mj-lt"/>
                <a:ea typeface="Segoe UI" pitchFamily="34" charset="0"/>
                <a:cs typeface="Segoe UI" pitchFamily="34" charset="0"/>
              </a:rPr>
              <a:t>Create a Extract-Transform-Load (ETL) pipeline to extract</a:t>
            </a:r>
            <a:br>
              <a:rPr lang="en-IN" sz="1500" kern="0" dirty="0">
                <a:latin typeface="+mj-lt"/>
                <a:ea typeface="Segoe UI" pitchFamily="34" charset="0"/>
                <a:cs typeface="Segoe UI" pitchFamily="34" charset="0"/>
              </a:rPr>
            </a:br>
            <a:r>
              <a:rPr lang="en-IN" sz="1500" kern="0" dirty="0">
                <a:latin typeface="+mj-lt"/>
                <a:ea typeface="Segoe UI" pitchFamily="34" charset="0"/>
                <a:cs typeface="Segoe UI" pitchFamily="34" charset="0"/>
              </a:rPr>
              <a:t>required data (curation) and transform it to target schema (‘</a:t>
            </a:r>
            <a:r>
              <a:rPr lang="en-IN" sz="1500" i="1" kern="0" dirty="0">
                <a:latin typeface="+mj-lt"/>
                <a:ea typeface="Segoe UI" pitchFamily="34" charset="0"/>
                <a:cs typeface="Segoe UI" pitchFamily="34" charset="0"/>
              </a:rPr>
              <a:t>schema-on-write’</a:t>
            </a:r>
            <a:r>
              <a:rPr lang="en-IN" sz="1500" kern="0" dirty="0">
                <a:latin typeface="+mj-lt"/>
                <a:ea typeface="Segoe UI" pitchFamily="34" charset="0"/>
                <a:cs typeface="Segoe UI" pitchFamily="34" charset="0"/>
              </a:rPr>
              <a:t>)</a:t>
            </a:r>
          </a:p>
          <a:p>
            <a:pPr marL="300010" lvl="1" indent="-260723" defTabSz="698903" fontAlgn="base">
              <a:spcBef>
                <a:spcPts val="150"/>
              </a:spcBef>
              <a:spcAft>
                <a:spcPts val="450"/>
              </a:spcAft>
              <a:buFont typeface="+mj-lt"/>
              <a:buAutoNum type="arabicPeriod"/>
              <a:tabLst>
                <a:tab pos="493732" algn="l"/>
              </a:tabLst>
              <a:defRPr/>
            </a:pPr>
            <a:r>
              <a:rPr lang="en-IN" sz="1500" kern="0" dirty="0">
                <a:latin typeface="+mj-lt"/>
                <a:ea typeface="Segoe UI" pitchFamily="34" charset="0"/>
                <a:cs typeface="Segoe UI" pitchFamily="34" charset="0"/>
              </a:rPr>
              <a:t>Create reports, </a:t>
            </a:r>
            <a:r>
              <a:rPr lang="en-IN" sz="1500" kern="0" dirty="0" err="1">
                <a:latin typeface="+mj-lt"/>
                <a:ea typeface="Segoe UI" pitchFamily="34" charset="0"/>
                <a:cs typeface="Segoe UI" pitchFamily="34" charset="0"/>
              </a:rPr>
              <a:t>analyze</a:t>
            </a:r>
            <a:r>
              <a:rPr lang="en-IN" sz="1500" kern="0" dirty="0">
                <a:latin typeface="+mj-lt"/>
                <a:ea typeface="Segoe UI" pitchFamily="34" charset="0"/>
                <a:cs typeface="Segoe UI" pitchFamily="34" charset="0"/>
              </a:rPr>
              <a:t> data</a:t>
            </a:r>
          </a:p>
        </p:txBody>
      </p:sp>
      <p:sp>
        <p:nvSpPr>
          <p:cNvPr id="78" name="TextBox 77"/>
          <p:cNvSpPr txBox="1"/>
          <p:nvPr/>
        </p:nvSpPr>
        <p:spPr>
          <a:xfrm>
            <a:off x="326833" y="5345119"/>
            <a:ext cx="8490333" cy="346239"/>
          </a:xfrm>
          <a:prstGeom prst="rect">
            <a:avLst/>
          </a:prstGeom>
          <a:solidFill>
            <a:schemeClr val="tx2">
              <a:lumMod val="40000"/>
              <a:lumOff val="60000"/>
            </a:schemeClr>
          </a:solidFill>
          <a:ln w="3175">
            <a:noFill/>
            <a:miter lim="800000"/>
          </a:ln>
        </p:spPr>
        <p:txBody>
          <a:bodyPr wrap="square" lIns="685702" tIns="34285" rIns="685702" bIns="34285" rtlCol="0" anchor="ctr">
            <a:spAutoFit/>
          </a:bodyPr>
          <a:lstStyle/>
          <a:p>
            <a:pPr algn="ctr" defTabSz="685739">
              <a:defRPr/>
            </a:pPr>
            <a:r>
              <a:rPr lang="en-US" kern="0" dirty="0">
                <a:solidFill>
                  <a:sysClr val="windowText" lastClr="000000"/>
                </a:solidFill>
                <a:latin typeface="+mj-lt"/>
              </a:rPr>
              <a:t>All data not immediately required is discarded or archived</a:t>
            </a:r>
          </a:p>
        </p:txBody>
      </p:sp>
      <p:sp>
        <p:nvSpPr>
          <p:cNvPr id="4" name="Date Placeholder 3">
            <a:extLst>
              <a:ext uri="{FF2B5EF4-FFF2-40B4-BE49-F238E27FC236}">
                <a16:creationId xmlns:a16="http://schemas.microsoft.com/office/drawing/2014/main" id="{179AD9C9-C03E-4971-9F5B-99D60A4B2BC4}"/>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E5BB0CF5-0C3E-4ED6-A90C-EE808B58D529}"/>
              </a:ext>
            </a:extLst>
          </p:cNvPr>
          <p:cNvSpPr>
            <a:spLocks noGrp="1"/>
          </p:cNvSpPr>
          <p:nvPr>
            <p:ph type="ftr" sz="quarter" idx="11"/>
          </p:nvPr>
        </p:nvSpPr>
        <p:spPr/>
        <p:txBody>
          <a:bodyPr/>
          <a:lstStyle/>
          <a:p>
            <a:r>
              <a:rPr lang="en-US"/>
              <a:t>Cloud and Big Data for Data Analytics</a:t>
            </a:r>
            <a:endParaRPr lang="en-GB"/>
          </a:p>
        </p:txBody>
      </p:sp>
    </p:spTree>
    <p:extLst>
      <p:ext uri="{BB962C8B-B14F-4D97-AF65-F5344CB8AC3E}">
        <p14:creationId xmlns:p14="http://schemas.microsoft.com/office/powerpoint/2010/main" val="4149283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41">
                                            <p:txEl>
                                              <p:pRg st="0" end="0"/>
                                            </p:txEl>
                                          </p:spTgt>
                                        </p:tgtEl>
                                        <p:attrNameLst>
                                          <p:attrName>style.visibility</p:attrName>
                                        </p:attrNameLst>
                                      </p:cBhvr>
                                      <p:to>
                                        <p:strVal val="visible"/>
                                      </p:to>
                                    </p:set>
                                    <p:animEffect transition="in" filter="wipe(left)">
                                      <p:cBhvr>
                                        <p:cTn id="7" dur="750"/>
                                        <p:tgtEl>
                                          <p:spTgt spid="141">
                                            <p:txEl>
                                              <p:pRg st="0" end="0"/>
                                            </p:txEl>
                                          </p:spTgt>
                                        </p:tgtEl>
                                      </p:cBhvr>
                                    </p:animEffect>
                                  </p:childTnLst>
                                </p:cTn>
                              </p:par>
                            </p:childTnLst>
                          </p:cTn>
                        </p:par>
                        <p:par>
                          <p:cTn id="8" fill="hold">
                            <p:stCondLst>
                              <p:cond delay="750"/>
                            </p:stCondLst>
                            <p:childTnLst>
                              <p:par>
                                <p:cTn id="9" presetID="22" presetClass="entr" presetSubtype="8" fill="hold" nodeType="afterEffect">
                                  <p:stCondLst>
                                    <p:cond delay="0"/>
                                  </p:stCondLst>
                                  <p:childTnLst>
                                    <p:set>
                                      <p:cBhvr>
                                        <p:cTn id="10" dur="1" fill="hold">
                                          <p:stCondLst>
                                            <p:cond delay="0"/>
                                          </p:stCondLst>
                                        </p:cTn>
                                        <p:tgtEl>
                                          <p:spTgt spid="141">
                                            <p:txEl>
                                              <p:pRg st="1" end="1"/>
                                            </p:txEl>
                                          </p:spTgt>
                                        </p:tgtEl>
                                        <p:attrNameLst>
                                          <p:attrName>style.visibility</p:attrName>
                                        </p:attrNameLst>
                                      </p:cBhvr>
                                      <p:to>
                                        <p:strVal val="visible"/>
                                      </p:to>
                                    </p:set>
                                    <p:animEffect transition="in" filter="wipe(left)">
                                      <p:cBhvr>
                                        <p:cTn id="11" dur="750"/>
                                        <p:tgtEl>
                                          <p:spTgt spid="141">
                                            <p:txEl>
                                              <p:pRg st="1" end="1"/>
                                            </p:txEl>
                                          </p:spTgt>
                                        </p:tgtEl>
                                      </p:cBhvr>
                                    </p:animEffect>
                                  </p:childTnLst>
                                </p:cTn>
                              </p:par>
                            </p:childTnLst>
                          </p:cTn>
                        </p:par>
                        <p:par>
                          <p:cTn id="12" fill="hold">
                            <p:stCondLst>
                              <p:cond delay="1500"/>
                            </p:stCondLst>
                            <p:childTnLst>
                              <p:par>
                                <p:cTn id="13" presetID="22" presetClass="entr" presetSubtype="8" fill="hold" nodeType="afterEffect">
                                  <p:stCondLst>
                                    <p:cond delay="0"/>
                                  </p:stCondLst>
                                  <p:childTnLst>
                                    <p:set>
                                      <p:cBhvr>
                                        <p:cTn id="14" dur="1" fill="hold">
                                          <p:stCondLst>
                                            <p:cond delay="0"/>
                                          </p:stCondLst>
                                        </p:cTn>
                                        <p:tgtEl>
                                          <p:spTgt spid="141">
                                            <p:txEl>
                                              <p:pRg st="2" end="2"/>
                                            </p:txEl>
                                          </p:spTgt>
                                        </p:tgtEl>
                                        <p:attrNameLst>
                                          <p:attrName>style.visibility</p:attrName>
                                        </p:attrNameLst>
                                      </p:cBhvr>
                                      <p:to>
                                        <p:strVal val="visible"/>
                                      </p:to>
                                    </p:set>
                                    <p:animEffect transition="in" filter="wipe(left)">
                                      <p:cBhvr>
                                        <p:cTn id="15" dur="500"/>
                                        <p:tgtEl>
                                          <p:spTgt spid="141">
                                            <p:txEl>
                                              <p:pRg st="2" end="2"/>
                                            </p:txEl>
                                          </p:spTgt>
                                        </p:tgtEl>
                                      </p:cBhvr>
                                    </p:animEffect>
                                  </p:childTnLst>
                                </p:cTn>
                              </p:par>
                            </p:childTnLst>
                          </p:cTn>
                        </p:par>
                        <p:par>
                          <p:cTn id="16" fill="hold">
                            <p:stCondLst>
                              <p:cond delay="2000"/>
                            </p:stCondLst>
                            <p:childTnLst>
                              <p:par>
                                <p:cTn id="17" presetID="22" presetClass="entr" presetSubtype="8" fill="hold" nodeType="afterEffect">
                                  <p:stCondLst>
                                    <p:cond delay="0"/>
                                  </p:stCondLst>
                                  <p:childTnLst>
                                    <p:set>
                                      <p:cBhvr>
                                        <p:cTn id="18" dur="1" fill="hold">
                                          <p:stCondLst>
                                            <p:cond delay="0"/>
                                          </p:stCondLst>
                                        </p:cTn>
                                        <p:tgtEl>
                                          <p:spTgt spid="141">
                                            <p:txEl>
                                              <p:pRg st="3" end="3"/>
                                            </p:txEl>
                                          </p:spTgt>
                                        </p:tgtEl>
                                        <p:attrNameLst>
                                          <p:attrName>style.visibility</p:attrName>
                                        </p:attrNameLst>
                                      </p:cBhvr>
                                      <p:to>
                                        <p:strVal val="visible"/>
                                      </p:to>
                                    </p:set>
                                    <p:animEffect transition="in" filter="wipe(left)">
                                      <p:cBhvr>
                                        <p:cTn id="19" dur="1000"/>
                                        <p:tgtEl>
                                          <p:spTgt spid="141">
                                            <p:txEl>
                                              <p:pRg st="3" end="3"/>
                                            </p:txEl>
                                          </p:spTgt>
                                        </p:tgtEl>
                                      </p:cBhvr>
                                    </p:animEffect>
                                  </p:childTnLst>
                                </p:cTn>
                              </p:par>
                            </p:childTnLst>
                          </p:cTn>
                        </p:par>
                        <p:par>
                          <p:cTn id="20" fill="hold">
                            <p:stCondLst>
                              <p:cond delay="3000"/>
                            </p:stCondLst>
                            <p:childTnLst>
                              <p:par>
                                <p:cTn id="21" presetID="22" presetClass="entr" presetSubtype="8" fill="hold" nodeType="afterEffect">
                                  <p:stCondLst>
                                    <p:cond delay="0"/>
                                  </p:stCondLst>
                                  <p:childTnLst>
                                    <p:set>
                                      <p:cBhvr>
                                        <p:cTn id="22" dur="1" fill="hold">
                                          <p:stCondLst>
                                            <p:cond delay="0"/>
                                          </p:stCondLst>
                                        </p:cTn>
                                        <p:tgtEl>
                                          <p:spTgt spid="141">
                                            <p:txEl>
                                              <p:pRg st="4" end="4"/>
                                            </p:txEl>
                                          </p:spTgt>
                                        </p:tgtEl>
                                        <p:attrNameLst>
                                          <p:attrName>style.visibility</p:attrName>
                                        </p:attrNameLst>
                                      </p:cBhvr>
                                      <p:to>
                                        <p:strVal val="visible"/>
                                      </p:to>
                                    </p:set>
                                    <p:animEffect transition="in" filter="wipe(left)">
                                      <p:cBhvr>
                                        <p:cTn id="23" dur="500"/>
                                        <p:tgtEl>
                                          <p:spTgt spid="141">
                                            <p:txEl>
                                              <p:pRg st="4" end="4"/>
                                            </p:txEl>
                                          </p:spTgt>
                                        </p:tgtEl>
                                      </p:cBhvr>
                                    </p:animEffect>
                                  </p:childTnLst>
                                </p:cTn>
                              </p:par>
                            </p:childTnLst>
                          </p:cTn>
                        </p:par>
                        <p:par>
                          <p:cTn id="24" fill="hold">
                            <p:stCondLst>
                              <p:cond delay="3500"/>
                            </p:stCondLst>
                            <p:childTnLst>
                              <p:par>
                                <p:cTn id="25" presetID="22" presetClass="entr" presetSubtype="8"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par>
                                <p:cTn id="28" presetID="21" presetClass="entr" presetSubtype="1" fill="hold" nodeType="withEffect">
                                  <p:stCondLst>
                                    <p:cond delay="250"/>
                                  </p:stCondLst>
                                  <p:childTnLst>
                                    <p:set>
                                      <p:cBhvr>
                                        <p:cTn id="29" dur="1" fill="hold">
                                          <p:stCondLst>
                                            <p:cond delay="0"/>
                                          </p:stCondLst>
                                        </p:cTn>
                                        <p:tgtEl>
                                          <p:spTgt spid="9"/>
                                        </p:tgtEl>
                                        <p:attrNameLst>
                                          <p:attrName>style.visibility</p:attrName>
                                        </p:attrNameLst>
                                      </p:cBhvr>
                                      <p:to>
                                        <p:strVal val="visible"/>
                                      </p:to>
                                    </p:set>
                                    <p:animEffect transition="in" filter="wheel(1)">
                                      <p:cBhvr>
                                        <p:cTn id="30" dur="2000"/>
                                        <p:tgtEl>
                                          <p:spTgt spid="9"/>
                                        </p:tgtEl>
                                      </p:cBhvr>
                                    </p:animEffect>
                                  </p:childTnLst>
                                </p:cTn>
                              </p:par>
                              <p:par>
                                <p:cTn id="31" presetID="21" presetClass="entr" presetSubtype="1" fill="hold" nodeType="withEffect">
                                  <p:stCondLst>
                                    <p:cond delay="300"/>
                                  </p:stCondLst>
                                  <p:childTnLst>
                                    <p:set>
                                      <p:cBhvr>
                                        <p:cTn id="32" dur="1" fill="hold">
                                          <p:stCondLst>
                                            <p:cond delay="0"/>
                                          </p:stCondLst>
                                        </p:cTn>
                                        <p:tgtEl>
                                          <p:spTgt spid="10"/>
                                        </p:tgtEl>
                                        <p:attrNameLst>
                                          <p:attrName>style.visibility</p:attrName>
                                        </p:attrNameLst>
                                      </p:cBhvr>
                                      <p:to>
                                        <p:strVal val="visible"/>
                                      </p:to>
                                    </p:set>
                                    <p:animEffect transition="in" filter="wheel(1)">
                                      <p:cBhvr>
                                        <p:cTn id="33" dur="2000"/>
                                        <p:tgtEl>
                                          <p:spTgt spid="10"/>
                                        </p:tgtEl>
                                      </p:cBhvr>
                                    </p:animEffect>
                                  </p:childTnLst>
                                </p:cTn>
                              </p:par>
                              <p:par>
                                <p:cTn id="34" presetID="21" presetClass="entr" presetSubtype="1" fill="hold" nodeType="withEffect">
                                  <p:stCondLst>
                                    <p:cond delay="300"/>
                                  </p:stCondLst>
                                  <p:childTnLst>
                                    <p:set>
                                      <p:cBhvr>
                                        <p:cTn id="35" dur="1" fill="hold">
                                          <p:stCondLst>
                                            <p:cond delay="0"/>
                                          </p:stCondLst>
                                        </p:cTn>
                                        <p:tgtEl>
                                          <p:spTgt spid="16"/>
                                        </p:tgtEl>
                                        <p:attrNameLst>
                                          <p:attrName>style.visibility</p:attrName>
                                        </p:attrNameLst>
                                      </p:cBhvr>
                                      <p:to>
                                        <p:strVal val="visible"/>
                                      </p:to>
                                    </p:set>
                                    <p:animEffect transition="in" filter="wheel(1)">
                                      <p:cBhvr>
                                        <p:cTn id="36" dur="2000"/>
                                        <p:tgtEl>
                                          <p:spTgt spid="16"/>
                                        </p:tgtEl>
                                      </p:cBhvr>
                                    </p:animEffect>
                                  </p:childTnLst>
                                </p:cTn>
                              </p:par>
                              <p:par>
                                <p:cTn id="37" presetID="21" presetClass="entr" presetSubtype="1" fill="hold" nodeType="withEffect">
                                  <p:stCondLst>
                                    <p:cond delay="300"/>
                                  </p:stCondLst>
                                  <p:childTnLst>
                                    <p:set>
                                      <p:cBhvr>
                                        <p:cTn id="38" dur="1" fill="hold">
                                          <p:stCondLst>
                                            <p:cond delay="0"/>
                                          </p:stCondLst>
                                        </p:cTn>
                                        <p:tgtEl>
                                          <p:spTgt spid="17"/>
                                        </p:tgtEl>
                                        <p:attrNameLst>
                                          <p:attrName>style.visibility</p:attrName>
                                        </p:attrNameLst>
                                      </p:cBhvr>
                                      <p:to>
                                        <p:strVal val="visible"/>
                                      </p:to>
                                    </p:set>
                                    <p:animEffect transition="in" filter="wheel(1)">
                                      <p:cBhvr>
                                        <p:cTn id="39" dur="2000"/>
                                        <p:tgtEl>
                                          <p:spTgt spid="17"/>
                                        </p:tgtEl>
                                      </p:cBhvr>
                                    </p:animEffect>
                                  </p:childTnLst>
                                </p:cTn>
                              </p:par>
                            </p:childTnLst>
                          </p:cTn>
                        </p:par>
                        <p:par>
                          <p:cTn id="40" fill="hold">
                            <p:stCondLst>
                              <p:cond delay="5800"/>
                            </p:stCondLst>
                            <p:childTnLst>
                              <p:par>
                                <p:cTn id="41" presetID="22" presetClass="entr" presetSubtype="8" fill="hold" nodeType="afterEffect">
                                  <p:stCondLst>
                                    <p:cond delay="0"/>
                                  </p:stCondLst>
                                  <p:childTnLst>
                                    <p:set>
                                      <p:cBhvr>
                                        <p:cTn id="42" dur="1" fill="hold">
                                          <p:stCondLst>
                                            <p:cond delay="0"/>
                                          </p:stCondLst>
                                        </p:cTn>
                                        <p:tgtEl>
                                          <p:spTgt spid="291"/>
                                        </p:tgtEl>
                                        <p:attrNameLst>
                                          <p:attrName>style.visibility</p:attrName>
                                        </p:attrNameLst>
                                      </p:cBhvr>
                                      <p:to>
                                        <p:strVal val="visible"/>
                                      </p:to>
                                    </p:set>
                                    <p:animEffect transition="in" filter="wipe(left)">
                                      <p:cBhvr>
                                        <p:cTn id="43" dur="1250"/>
                                        <p:tgtEl>
                                          <p:spTgt spid="291"/>
                                        </p:tgtEl>
                                      </p:cBhvr>
                                    </p:animEffect>
                                  </p:childTnLst>
                                </p:cTn>
                              </p:par>
                            </p:childTnLst>
                          </p:cTn>
                        </p:par>
                        <p:par>
                          <p:cTn id="44" fill="hold">
                            <p:stCondLst>
                              <p:cond delay="7050"/>
                            </p:stCondLst>
                            <p:childTnLst>
                              <p:par>
                                <p:cTn id="45" presetID="10" presetClass="entr" presetSubtype="0" fill="hold" grpId="0" nodeType="afterEffect">
                                  <p:stCondLst>
                                    <p:cond delay="0"/>
                                  </p:stCondLst>
                                  <p:childTnLst>
                                    <p:set>
                                      <p:cBhvr>
                                        <p:cTn id="46" dur="1" fill="hold">
                                          <p:stCondLst>
                                            <p:cond delay="0"/>
                                          </p:stCondLst>
                                        </p:cTn>
                                        <p:tgtEl>
                                          <p:spTgt spid="78"/>
                                        </p:tgtEl>
                                        <p:attrNameLst>
                                          <p:attrName>style.visibility</p:attrName>
                                        </p:attrNameLst>
                                      </p:cBhvr>
                                      <p:to>
                                        <p:strVal val="visible"/>
                                      </p:to>
                                    </p:set>
                                    <p:animEffect transition="in" filter="fade">
                                      <p:cBhvr>
                                        <p:cTn id="47" dur="75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CF7374F-8F64-4E9C-BBC5-855FD67C55B5}"/>
              </a:ext>
            </a:extLst>
          </p:cNvPr>
          <p:cNvGrpSpPr/>
          <p:nvPr/>
        </p:nvGrpSpPr>
        <p:grpSpPr>
          <a:xfrm>
            <a:off x="108082" y="3768832"/>
            <a:ext cx="8927836" cy="1416734"/>
            <a:chOff x="649" y="3668450"/>
            <a:chExt cx="9142703" cy="1423791"/>
          </a:xfrm>
        </p:grpSpPr>
        <p:sp>
          <p:nvSpPr>
            <p:cNvPr id="61" name="TextBox 60"/>
            <p:cNvSpPr txBox="1"/>
            <p:nvPr/>
          </p:nvSpPr>
          <p:spPr>
            <a:xfrm>
              <a:off x="2431085" y="4264445"/>
              <a:ext cx="1851397" cy="822843"/>
            </a:xfrm>
            <a:prstGeom prst="rect">
              <a:avLst/>
            </a:prstGeom>
            <a:solidFill>
              <a:srgbClr val="92D050"/>
            </a:solidFill>
          </p:spPr>
          <p:txBody>
            <a:bodyPr wrap="square" lIns="68570" tIns="68570" rIns="68570" bIns="68570" rtlCol="0" anchor="ctr">
              <a:noAutofit/>
            </a:bodyPr>
            <a:lstStyle/>
            <a:p>
              <a:pPr algn="ctr" defTabSz="685739">
                <a:defRPr/>
              </a:pPr>
              <a:r>
                <a:rPr lang="en-US" sz="1350" kern="0" dirty="0">
                  <a:solidFill>
                    <a:schemeClr val="bg1"/>
                  </a:solidFill>
                  <a:latin typeface="+mj-lt"/>
                  <a:cs typeface="Segoe UI Semibold" panose="020B0702040204020203" pitchFamily="34" charset="0"/>
                </a:rPr>
                <a:t>Store indefinitely</a:t>
              </a:r>
            </a:p>
          </p:txBody>
        </p:sp>
        <p:sp>
          <p:nvSpPr>
            <p:cNvPr id="62" name="TextBox 61"/>
            <p:cNvSpPr txBox="1"/>
            <p:nvPr/>
          </p:nvSpPr>
          <p:spPr>
            <a:xfrm>
              <a:off x="4861520" y="4269398"/>
              <a:ext cx="1851397" cy="822843"/>
            </a:xfrm>
            <a:prstGeom prst="rect">
              <a:avLst/>
            </a:prstGeom>
            <a:solidFill>
              <a:srgbClr val="FFC000"/>
            </a:solidFill>
          </p:spPr>
          <p:txBody>
            <a:bodyPr wrap="square" lIns="68570" tIns="68570" rIns="68570" bIns="68570" rtlCol="0" anchor="ctr">
              <a:noAutofit/>
            </a:bodyPr>
            <a:lstStyle/>
            <a:p>
              <a:pPr algn="ctr" defTabSz="685739">
                <a:defRPr/>
              </a:pPr>
              <a:r>
                <a:rPr lang="en-US" sz="1350" kern="0" dirty="0">
                  <a:solidFill>
                    <a:schemeClr val="bg1"/>
                  </a:solidFill>
                  <a:latin typeface="+mj-lt"/>
                  <a:cs typeface="Segoe UI Semibold" panose="020B0702040204020203" pitchFamily="34" charset="0"/>
                </a:rPr>
                <a:t>Analyze</a:t>
              </a:r>
            </a:p>
          </p:txBody>
        </p:sp>
        <p:sp>
          <p:nvSpPr>
            <p:cNvPr id="63" name="TextBox 62"/>
            <p:cNvSpPr txBox="1"/>
            <p:nvPr/>
          </p:nvSpPr>
          <p:spPr>
            <a:xfrm>
              <a:off x="7291955" y="4264445"/>
              <a:ext cx="1851397" cy="822843"/>
            </a:xfrm>
            <a:prstGeom prst="rect">
              <a:avLst/>
            </a:prstGeom>
            <a:solidFill>
              <a:srgbClr val="00BCF2"/>
            </a:solidFill>
          </p:spPr>
          <p:txBody>
            <a:bodyPr wrap="square" lIns="68570" tIns="68570" rIns="68570" bIns="68570" rtlCol="0" anchor="ctr">
              <a:noAutofit/>
            </a:bodyPr>
            <a:lstStyle/>
            <a:p>
              <a:pPr algn="ctr" defTabSz="685739">
                <a:defRPr/>
              </a:pPr>
              <a:r>
                <a:rPr lang="en-US" sz="1350" kern="0" dirty="0">
                  <a:solidFill>
                    <a:schemeClr val="bg1"/>
                  </a:solidFill>
                  <a:latin typeface="+mj-lt"/>
                  <a:cs typeface="Segoe UI Semibold" panose="020B0702040204020203" pitchFamily="34" charset="0"/>
                </a:rPr>
                <a:t>See results</a:t>
              </a:r>
            </a:p>
          </p:txBody>
        </p:sp>
        <p:sp>
          <p:nvSpPr>
            <p:cNvPr id="60" name="TextBox 59"/>
            <p:cNvSpPr txBox="1"/>
            <p:nvPr/>
          </p:nvSpPr>
          <p:spPr>
            <a:xfrm>
              <a:off x="649" y="4264445"/>
              <a:ext cx="1851397" cy="822843"/>
            </a:xfrm>
            <a:prstGeom prst="rect">
              <a:avLst/>
            </a:prstGeom>
            <a:solidFill>
              <a:schemeClr val="accent1">
                <a:lumMod val="75000"/>
              </a:schemeClr>
            </a:solidFill>
          </p:spPr>
          <p:txBody>
            <a:bodyPr wrap="square" lIns="68570" tIns="68570" rIns="68570" bIns="68570" rtlCol="0" anchor="ctr">
              <a:noAutofit/>
            </a:bodyPr>
            <a:lstStyle/>
            <a:p>
              <a:pPr algn="ctr" defTabSz="685739">
                <a:defRPr/>
              </a:pPr>
              <a:r>
                <a:rPr lang="en-US" sz="1350" kern="0" dirty="0">
                  <a:solidFill>
                    <a:schemeClr val="bg1"/>
                  </a:solidFill>
                  <a:latin typeface="+mj-lt"/>
                  <a:cs typeface="Segoe UI Semibold" panose="020B0702040204020203" pitchFamily="34" charset="0"/>
                </a:rPr>
                <a:t>Gather data </a:t>
              </a:r>
              <a:br>
                <a:rPr lang="en-US" sz="1350" kern="0" dirty="0">
                  <a:solidFill>
                    <a:schemeClr val="bg1"/>
                  </a:solidFill>
                  <a:latin typeface="+mj-lt"/>
                  <a:cs typeface="Segoe UI Semibold" panose="020B0702040204020203" pitchFamily="34" charset="0"/>
                </a:rPr>
              </a:br>
              <a:r>
                <a:rPr lang="en-US" sz="1350" kern="0" dirty="0">
                  <a:solidFill>
                    <a:schemeClr val="bg1"/>
                  </a:solidFill>
                  <a:latin typeface="+mj-lt"/>
                  <a:cs typeface="Segoe UI Semibold" panose="020B0702040204020203" pitchFamily="34" charset="0"/>
                </a:rPr>
                <a:t>from all sources</a:t>
              </a:r>
            </a:p>
          </p:txBody>
        </p:sp>
        <p:grpSp>
          <p:nvGrpSpPr>
            <p:cNvPr id="6" name="Group 5"/>
            <p:cNvGrpSpPr/>
            <p:nvPr/>
          </p:nvGrpSpPr>
          <p:grpSpPr>
            <a:xfrm>
              <a:off x="5787219" y="3668450"/>
              <a:ext cx="2430435" cy="600950"/>
              <a:chOff x="7722871" y="4333990"/>
              <a:chExt cx="3241039" cy="206835"/>
            </a:xfrm>
          </p:grpSpPr>
          <p:sp>
            <p:nvSpPr>
              <p:cNvPr id="66" name="TextBox 65"/>
              <p:cNvSpPr txBox="1"/>
              <p:nvPr/>
            </p:nvSpPr>
            <p:spPr>
              <a:xfrm>
                <a:off x="9078318" y="4333990"/>
                <a:ext cx="508759" cy="55614"/>
              </a:xfrm>
              <a:prstGeom prst="rect">
                <a:avLst/>
              </a:prstGeom>
              <a:noFill/>
              <a:ln>
                <a:noFill/>
              </a:ln>
            </p:spPr>
            <p:txBody>
              <a:bodyPr wrap="none" lIns="0" tIns="0" rIns="0" bIns="0" rtlCol="0">
                <a:spAutoFit/>
              </a:bodyPr>
              <a:lstStyle/>
              <a:p>
                <a:pPr defTabSz="685739">
                  <a:defRPr/>
                </a:pPr>
                <a:r>
                  <a:rPr lang="en-US" sz="1050" kern="0" dirty="0">
                    <a:solidFill>
                      <a:schemeClr val="tx1">
                        <a:lumMod val="50000"/>
                        <a:lumOff val="50000"/>
                      </a:schemeClr>
                    </a:solidFill>
                    <a:latin typeface="+mj-lt"/>
                    <a:cs typeface="Segoe UI Semibold" panose="020B0702040204020203" pitchFamily="34" charset="0"/>
                  </a:rPr>
                  <a:t>Iterate</a:t>
                </a:r>
              </a:p>
            </p:txBody>
          </p:sp>
          <p:cxnSp>
            <p:nvCxnSpPr>
              <p:cNvPr id="11" name="Elbow Connector 10"/>
              <p:cNvCxnSpPr>
                <a:stCxn id="63" idx="0"/>
                <a:endCxn id="62" idx="0"/>
              </p:cNvCxnSpPr>
              <p:nvPr/>
            </p:nvCxnSpPr>
            <p:spPr>
              <a:xfrm rot="16200000" flipH="1" flipV="1">
                <a:off x="9341848" y="2918763"/>
                <a:ext cx="3085" cy="3241039"/>
              </a:xfrm>
              <a:prstGeom prst="bentConnector3">
                <a:avLst>
                  <a:gd name="adj1" fmla="val -3393202"/>
                </a:avLst>
              </a:prstGeom>
              <a:ln w="76200">
                <a:solidFill>
                  <a:schemeClr val="bg1">
                    <a:lumMod val="50000"/>
                  </a:schemeClr>
                </a:solidFill>
                <a:prstDash val="sysDot"/>
                <a:miter lim="800000"/>
                <a:headEnd type="none"/>
                <a:tailEnd type="triangle" w="lg" len="med"/>
              </a:ln>
            </p:spPr>
            <p:style>
              <a:lnRef idx="1">
                <a:schemeClr val="accent1"/>
              </a:lnRef>
              <a:fillRef idx="0">
                <a:schemeClr val="accent1"/>
              </a:fillRef>
              <a:effectRef idx="0">
                <a:schemeClr val="accent1"/>
              </a:effectRef>
              <a:fontRef idx="minor">
                <a:schemeClr val="tx1"/>
              </a:fontRef>
            </p:style>
          </p:cxnSp>
        </p:grpSp>
        <p:cxnSp>
          <p:nvCxnSpPr>
            <p:cNvPr id="14" name="Straight Arrow Connector 13"/>
            <p:cNvCxnSpPr>
              <a:stCxn id="60" idx="3"/>
              <a:endCxn id="61" idx="1"/>
            </p:cNvCxnSpPr>
            <p:nvPr/>
          </p:nvCxnSpPr>
          <p:spPr>
            <a:xfrm>
              <a:off x="1852046" y="4675866"/>
              <a:ext cx="579038" cy="0"/>
            </a:xfrm>
            <a:prstGeom prst="straightConnector1">
              <a:avLst/>
            </a:prstGeom>
            <a:ln w="76200">
              <a:solidFill>
                <a:schemeClr val="bg1">
                  <a:lumMod val="50000"/>
                </a:schemeClr>
              </a:solidFill>
              <a:prstDash val="sysDot"/>
              <a:miter lim="800000"/>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61" idx="3"/>
              <a:endCxn id="62" idx="1"/>
            </p:cNvCxnSpPr>
            <p:nvPr/>
          </p:nvCxnSpPr>
          <p:spPr>
            <a:xfrm>
              <a:off x="4282482" y="4675867"/>
              <a:ext cx="579038" cy="4953"/>
            </a:xfrm>
            <a:prstGeom prst="straightConnector1">
              <a:avLst/>
            </a:prstGeom>
            <a:ln w="76200">
              <a:solidFill>
                <a:schemeClr val="bg1">
                  <a:lumMod val="50000"/>
                </a:schemeClr>
              </a:solidFill>
              <a:prstDash val="sysDot"/>
              <a:miter lim="800000"/>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62" idx="3"/>
              <a:endCxn id="63" idx="1"/>
            </p:cNvCxnSpPr>
            <p:nvPr/>
          </p:nvCxnSpPr>
          <p:spPr>
            <a:xfrm flipV="1">
              <a:off x="6712918" y="4675867"/>
              <a:ext cx="579037" cy="4953"/>
            </a:xfrm>
            <a:prstGeom prst="straightConnector1">
              <a:avLst/>
            </a:prstGeom>
            <a:ln w="76200">
              <a:solidFill>
                <a:schemeClr val="bg1">
                  <a:lumMod val="50000"/>
                </a:schemeClr>
              </a:solidFill>
              <a:prstDash val="sysDot"/>
              <a:miter lim="800000"/>
              <a:headEnd type="none"/>
              <a:tailEnd type="triangle" w="lg" len="med"/>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p:txBody>
          <a:bodyPr/>
          <a:lstStyle/>
          <a:p>
            <a:r>
              <a:rPr lang="en-US" noProof="0" dirty="0"/>
              <a:t>New Big Data thinking: All data has value</a:t>
            </a:r>
          </a:p>
        </p:txBody>
      </p:sp>
      <p:sp>
        <p:nvSpPr>
          <p:cNvPr id="3" name="Slide Number Placeholder 2"/>
          <p:cNvSpPr>
            <a:spLocks noGrp="1"/>
          </p:cNvSpPr>
          <p:nvPr>
            <p:ph type="sldNum" sz="quarter" idx="4294967295"/>
          </p:nvPr>
        </p:nvSpPr>
        <p:spPr>
          <a:xfrm>
            <a:off x="8727304" y="5828805"/>
            <a:ext cx="416697" cy="100381"/>
          </a:xfrm>
          <a:prstGeom prst="rect">
            <a:avLst/>
          </a:prstGeom>
        </p:spPr>
        <p:txBody>
          <a:bodyPr/>
          <a:lstStyle/>
          <a:p>
            <a:pPr defTabSz="685739">
              <a:defRPr/>
            </a:pPr>
            <a:fld id="{75FAD755-3BD0-2447-A9DF-109DAABEFD99}" type="slidenum">
              <a:rPr lang="en-US" sz="1350" kern="0">
                <a:solidFill>
                  <a:sysClr val="windowText" lastClr="000000"/>
                </a:solidFill>
                <a:latin typeface="+mj-lt"/>
              </a:rPr>
              <a:pPr defTabSz="685739">
                <a:defRPr/>
              </a:pPr>
              <a:t>67</a:t>
            </a:fld>
            <a:endParaRPr lang="en-US" sz="1350" kern="0" dirty="0">
              <a:solidFill>
                <a:sysClr val="windowText" lastClr="000000"/>
              </a:solidFill>
              <a:latin typeface="+mj-lt"/>
            </a:endParaRPr>
          </a:p>
        </p:txBody>
      </p:sp>
      <p:sp>
        <p:nvSpPr>
          <p:cNvPr id="141" name="Rectangle 140"/>
          <p:cNvSpPr/>
          <p:nvPr/>
        </p:nvSpPr>
        <p:spPr>
          <a:xfrm>
            <a:off x="251520" y="1376938"/>
            <a:ext cx="8501903" cy="2021066"/>
          </a:xfrm>
          <a:prstGeom prst="rect">
            <a:avLst/>
          </a:prstGeom>
        </p:spPr>
        <p:txBody>
          <a:bodyPr wrap="square" lIns="0" tIns="0" rIns="0" bIns="0">
            <a:spAutoFit/>
          </a:bodyPr>
          <a:lstStyle/>
          <a:p>
            <a:pPr marL="294994" indent="-252134" defTabSz="685739" fontAlgn="base">
              <a:spcBef>
                <a:spcPts val="150"/>
              </a:spcBef>
              <a:spcAft>
                <a:spcPts val="450"/>
              </a:spcAft>
              <a:buSzPct val="100000"/>
              <a:buFont typeface="Arial" panose="020B0604020202020204" pitchFamily="34" charset="0"/>
              <a:buChar char="•"/>
              <a:tabLst>
                <a:tab pos="493732" algn="l"/>
              </a:tabLst>
              <a:defRPr/>
            </a:pPr>
            <a:r>
              <a:rPr lang="en-US" kern="0" dirty="0">
                <a:solidFill>
                  <a:srgbClr val="505050"/>
                </a:solidFill>
                <a:latin typeface="+mj-lt"/>
                <a:ea typeface="Segoe UI" pitchFamily="34" charset="0"/>
                <a:cs typeface="Segoe UI" pitchFamily="34" charset="0"/>
              </a:rPr>
              <a:t>All data has potential value</a:t>
            </a:r>
          </a:p>
          <a:p>
            <a:pPr marL="294994" indent="-252134" defTabSz="685739" fontAlgn="base">
              <a:spcBef>
                <a:spcPts val="150"/>
              </a:spcBef>
              <a:spcAft>
                <a:spcPts val="450"/>
              </a:spcAft>
              <a:buSzPct val="100000"/>
              <a:buFont typeface="Arial" panose="020B0604020202020204" pitchFamily="34" charset="0"/>
              <a:buChar char="•"/>
              <a:tabLst>
                <a:tab pos="493732" algn="l"/>
              </a:tabLst>
              <a:defRPr/>
            </a:pPr>
            <a:r>
              <a:rPr lang="en-US" kern="0" dirty="0">
                <a:solidFill>
                  <a:srgbClr val="505050"/>
                </a:solidFill>
                <a:latin typeface="+mj-lt"/>
                <a:ea typeface="Segoe UI" pitchFamily="34" charset="0"/>
                <a:cs typeface="Segoe UI" pitchFamily="34" charset="0"/>
              </a:rPr>
              <a:t>Data hoarding</a:t>
            </a:r>
          </a:p>
          <a:p>
            <a:pPr marL="294994" indent="-252134" defTabSz="685739" fontAlgn="base">
              <a:spcBef>
                <a:spcPts val="150"/>
              </a:spcBef>
              <a:spcAft>
                <a:spcPts val="450"/>
              </a:spcAft>
              <a:buSzPct val="100000"/>
              <a:buFont typeface="Arial" panose="020B0604020202020204" pitchFamily="34" charset="0"/>
              <a:buChar char="•"/>
              <a:tabLst>
                <a:tab pos="493732" algn="l"/>
              </a:tabLst>
              <a:defRPr/>
            </a:pPr>
            <a:r>
              <a:rPr lang="en-US" kern="0" dirty="0">
                <a:solidFill>
                  <a:srgbClr val="505050"/>
                </a:solidFill>
                <a:latin typeface="+mj-lt"/>
                <a:ea typeface="Segoe UI" pitchFamily="34" charset="0"/>
                <a:cs typeface="Segoe UI" pitchFamily="34" charset="0"/>
              </a:rPr>
              <a:t>No defined schema—stored in native format</a:t>
            </a:r>
          </a:p>
          <a:p>
            <a:pPr marL="294994" indent="-252134" defTabSz="685739" fontAlgn="base">
              <a:spcBef>
                <a:spcPts val="150"/>
              </a:spcBef>
              <a:spcAft>
                <a:spcPts val="450"/>
              </a:spcAft>
              <a:buSzPct val="100000"/>
              <a:buFont typeface="Arial" panose="020B0604020202020204" pitchFamily="34" charset="0"/>
              <a:buChar char="•"/>
              <a:tabLst>
                <a:tab pos="493732" algn="l"/>
              </a:tabLst>
              <a:defRPr/>
            </a:pPr>
            <a:r>
              <a:rPr lang="en-US" kern="0" dirty="0">
                <a:solidFill>
                  <a:srgbClr val="505050"/>
                </a:solidFill>
                <a:latin typeface="+mj-lt"/>
                <a:ea typeface="Segoe UI" pitchFamily="34" charset="0"/>
                <a:cs typeface="Segoe UI" pitchFamily="34" charset="0"/>
              </a:rPr>
              <a:t>Schema is imposed and transformations are done at query time </a:t>
            </a:r>
            <a:r>
              <a:rPr lang="en-US" i="1" kern="0" dirty="0">
                <a:solidFill>
                  <a:srgbClr val="505050"/>
                </a:solidFill>
                <a:latin typeface="+mj-lt"/>
                <a:ea typeface="Segoe UI" pitchFamily="34" charset="0"/>
                <a:cs typeface="Segoe UI" pitchFamily="34" charset="0"/>
              </a:rPr>
              <a:t>(schema-on-read). </a:t>
            </a:r>
          </a:p>
          <a:p>
            <a:pPr marL="294994" indent="-252134" defTabSz="685739" fontAlgn="base">
              <a:spcBef>
                <a:spcPts val="150"/>
              </a:spcBef>
              <a:spcAft>
                <a:spcPts val="450"/>
              </a:spcAft>
              <a:buSzPct val="100000"/>
              <a:buFont typeface="Arial" panose="020B0604020202020204" pitchFamily="34" charset="0"/>
              <a:buChar char="•"/>
              <a:tabLst>
                <a:tab pos="493732" algn="l"/>
              </a:tabLst>
              <a:defRPr/>
            </a:pPr>
            <a:r>
              <a:rPr lang="en-US" kern="0" dirty="0">
                <a:solidFill>
                  <a:srgbClr val="505050"/>
                </a:solidFill>
                <a:latin typeface="+mj-lt"/>
                <a:ea typeface="Segoe UI" pitchFamily="34" charset="0"/>
                <a:cs typeface="Segoe UI" pitchFamily="34" charset="0"/>
              </a:rPr>
              <a:t>Apps and users interpret the data as they see fit</a:t>
            </a:r>
          </a:p>
        </p:txBody>
      </p:sp>
      <p:sp>
        <p:nvSpPr>
          <p:cNvPr id="5" name="Date Placeholder 4">
            <a:extLst>
              <a:ext uri="{FF2B5EF4-FFF2-40B4-BE49-F238E27FC236}">
                <a16:creationId xmlns:a16="http://schemas.microsoft.com/office/drawing/2014/main" id="{D34DFB3E-5942-4872-9749-A2B72B862EAA}"/>
              </a:ext>
            </a:extLst>
          </p:cNvPr>
          <p:cNvSpPr>
            <a:spLocks noGrp="1"/>
          </p:cNvSpPr>
          <p:nvPr>
            <p:ph type="dt" sz="half" idx="10"/>
          </p:nvPr>
        </p:nvSpPr>
        <p:spPr/>
        <p:txBody>
          <a:bodyPr/>
          <a:lstStyle/>
          <a:p>
            <a:r>
              <a:rPr lang="en-US"/>
              <a:t>BD Wsh 2018, Windhoek</a:t>
            </a:r>
            <a:endParaRPr lang="en-GB"/>
          </a:p>
        </p:txBody>
      </p:sp>
      <p:sp>
        <p:nvSpPr>
          <p:cNvPr id="7" name="Footer Placeholder 6">
            <a:extLst>
              <a:ext uri="{FF2B5EF4-FFF2-40B4-BE49-F238E27FC236}">
                <a16:creationId xmlns:a16="http://schemas.microsoft.com/office/drawing/2014/main" id="{2E1AE2D3-E668-4AA2-80D5-86CC4AD27554}"/>
              </a:ext>
            </a:extLst>
          </p:cNvPr>
          <p:cNvSpPr>
            <a:spLocks noGrp="1"/>
          </p:cNvSpPr>
          <p:nvPr>
            <p:ph type="ftr" sz="quarter" idx="11"/>
          </p:nvPr>
        </p:nvSpPr>
        <p:spPr/>
        <p:txBody>
          <a:bodyPr/>
          <a:lstStyle/>
          <a:p>
            <a:r>
              <a:rPr lang="en-US"/>
              <a:t>Cloud and Big Data for Data Analytics</a:t>
            </a:r>
            <a:endParaRPr lang="en-GB"/>
          </a:p>
        </p:txBody>
      </p:sp>
    </p:spTree>
    <p:extLst>
      <p:ext uri="{BB962C8B-B14F-4D97-AF65-F5344CB8AC3E}">
        <p14:creationId xmlns:p14="http://schemas.microsoft.com/office/powerpoint/2010/main" val="3242748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41">
                                            <p:txEl>
                                              <p:pRg st="0" end="0"/>
                                            </p:txEl>
                                          </p:spTgt>
                                        </p:tgtEl>
                                        <p:attrNameLst>
                                          <p:attrName>style.visibility</p:attrName>
                                        </p:attrNameLst>
                                      </p:cBhvr>
                                      <p:to>
                                        <p:strVal val="visible"/>
                                      </p:to>
                                    </p:set>
                                    <p:animEffect transition="in" filter="wipe(left)">
                                      <p:cBhvr>
                                        <p:cTn id="7" dur="1250"/>
                                        <p:tgtEl>
                                          <p:spTgt spid="141">
                                            <p:txEl>
                                              <p:pRg st="0" end="0"/>
                                            </p:txEl>
                                          </p:spTgt>
                                        </p:tgtEl>
                                      </p:cBhvr>
                                    </p:animEffect>
                                  </p:childTnLst>
                                </p:cTn>
                              </p:par>
                            </p:childTnLst>
                          </p:cTn>
                        </p:par>
                        <p:par>
                          <p:cTn id="8" fill="hold">
                            <p:stCondLst>
                              <p:cond delay="1250"/>
                            </p:stCondLst>
                            <p:childTnLst>
                              <p:par>
                                <p:cTn id="9" presetID="22" presetClass="entr" presetSubtype="8" fill="hold" nodeType="afterEffect">
                                  <p:stCondLst>
                                    <p:cond delay="0"/>
                                  </p:stCondLst>
                                  <p:childTnLst>
                                    <p:set>
                                      <p:cBhvr>
                                        <p:cTn id="10" dur="1" fill="hold">
                                          <p:stCondLst>
                                            <p:cond delay="0"/>
                                          </p:stCondLst>
                                        </p:cTn>
                                        <p:tgtEl>
                                          <p:spTgt spid="141">
                                            <p:txEl>
                                              <p:pRg st="1" end="1"/>
                                            </p:txEl>
                                          </p:spTgt>
                                        </p:tgtEl>
                                        <p:attrNameLst>
                                          <p:attrName>style.visibility</p:attrName>
                                        </p:attrNameLst>
                                      </p:cBhvr>
                                      <p:to>
                                        <p:strVal val="visible"/>
                                      </p:to>
                                    </p:set>
                                    <p:animEffect transition="in" filter="wipe(left)">
                                      <p:cBhvr>
                                        <p:cTn id="11" dur="1000"/>
                                        <p:tgtEl>
                                          <p:spTgt spid="141">
                                            <p:txEl>
                                              <p:pRg st="1" end="1"/>
                                            </p:txEl>
                                          </p:spTgt>
                                        </p:tgtEl>
                                      </p:cBhvr>
                                    </p:animEffect>
                                  </p:childTnLst>
                                </p:cTn>
                              </p:par>
                            </p:childTnLst>
                          </p:cTn>
                        </p:par>
                        <p:par>
                          <p:cTn id="12" fill="hold">
                            <p:stCondLst>
                              <p:cond delay="2250"/>
                            </p:stCondLst>
                            <p:childTnLst>
                              <p:par>
                                <p:cTn id="13" presetID="22" presetClass="entr" presetSubtype="8" fill="hold" nodeType="afterEffect">
                                  <p:stCondLst>
                                    <p:cond delay="0"/>
                                  </p:stCondLst>
                                  <p:childTnLst>
                                    <p:set>
                                      <p:cBhvr>
                                        <p:cTn id="14" dur="1" fill="hold">
                                          <p:stCondLst>
                                            <p:cond delay="0"/>
                                          </p:stCondLst>
                                        </p:cTn>
                                        <p:tgtEl>
                                          <p:spTgt spid="141">
                                            <p:txEl>
                                              <p:pRg st="2" end="2"/>
                                            </p:txEl>
                                          </p:spTgt>
                                        </p:tgtEl>
                                        <p:attrNameLst>
                                          <p:attrName>style.visibility</p:attrName>
                                        </p:attrNameLst>
                                      </p:cBhvr>
                                      <p:to>
                                        <p:strVal val="visible"/>
                                      </p:to>
                                    </p:set>
                                    <p:animEffect transition="in" filter="wipe(left)">
                                      <p:cBhvr>
                                        <p:cTn id="15" dur="1000"/>
                                        <p:tgtEl>
                                          <p:spTgt spid="141">
                                            <p:txEl>
                                              <p:pRg st="2" end="2"/>
                                            </p:txEl>
                                          </p:spTgt>
                                        </p:tgtEl>
                                      </p:cBhvr>
                                    </p:animEffect>
                                  </p:childTnLst>
                                </p:cTn>
                              </p:par>
                            </p:childTnLst>
                          </p:cTn>
                        </p:par>
                        <p:par>
                          <p:cTn id="16" fill="hold">
                            <p:stCondLst>
                              <p:cond delay="3250"/>
                            </p:stCondLst>
                            <p:childTnLst>
                              <p:par>
                                <p:cTn id="17" presetID="22" presetClass="entr" presetSubtype="8" fill="hold" nodeType="afterEffect">
                                  <p:stCondLst>
                                    <p:cond delay="0"/>
                                  </p:stCondLst>
                                  <p:childTnLst>
                                    <p:set>
                                      <p:cBhvr>
                                        <p:cTn id="18" dur="1" fill="hold">
                                          <p:stCondLst>
                                            <p:cond delay="0"/>
                                          </p:stCondLst>
                                        </p:cTn>
                                        <p:tgtEl>
                                          <p:spTgt spid="141">
                                            <p:txEl>
                                              <p:pRg st="3" end="3"/>
                                            </p:txEl>
                                          </p:spTgt>
                                        </p:tgtEl>
                                        <p:attrNameLst>
                                          <p:attrName>style.visibility</p:attrName>
                                        </p:attrNameLst>
                                      </p:cBhvr>
                                      <p:to>
                                        <p:strVal val="visible"/>
                                      </p:to>
                                    </p:set>
                                    <p:animEffect transition="in" filter="wipe(left)">
                                      <p:cBhvr>
                                        <p:cTn id="19" dur="1000"/>
                                        <p:tgtEl>
                                          <p:spTgt spid="141">
                                            <p:txEl>
                                              <p:pRg st="3" end="3"/>
                                            </p:txEl>
                                          </p:spTgt>
                                        </p:tgtEl>
                                      </p:cBhvr>
                                    </p:animEffect>
                                  </p:childTnLst>
                                </p:cTn>
                              </p:par>
                            </p:childTnLst>
                          </p:cTn>
                        </p:par>
                        <p:par>
                          <p:cTn id="20" fill="hold">
                            <p:stCondLst>
                              <p:cond delay="4250"/>
                            </p:stCondLst>
                            <p:childTnLst>
                              <p:par>
                                <p:cTn id="21" presetID="22" presetClass="entr" presetSubtype="8" fill="hold" nodeType="afterEffect">
                                  <p:stCondLst>
                                    <p:cond delay="0"/>
                                  </p:stCondLst>
                                  <p:childTnLst>
                                    <p:set>
                                      <p:cBhvr>
                                        <p:cTn id="22" dur="1" fill="hold">
                                          <p:stCondLst>
                                            <p:cond delay="0"/>
                                          </p:stCondLst>
                                        </p:cTn>
                                        <p:tgtEl>
                                          <p:spTgt spid="141">
                                            <p:txEl>
                                              <p:pRg st="4" end="4"/>
                                            </p:txEl>
                                          </p:spTgt>
                                        </p:tgtEl>
                                        <p:attrNameLst>
                                          <p:attrName>style.visibility</p:attrName>
                                        </p:attrNameLst>
                                      </p:cBhvr>
                                      <p:to>
                                        <p:strVal val="visible"/>
                                      </p:to>
                                    </p:set>
                                    <p:animEffect transition="in" filter="wipe(left)">
                                      <p:cBhvr>
                                        <p:cTn id="23" dur="1000"/>
                                        <p:tgtEl>
                                          <p:spTgt spid="14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5742EBD-21D0-4496-ADBA-9BAE0FFF628B}"/>
              </a:ext>
            </a:extLst>
          </p:cNvPr>
          <p:cNvGrpSpPr/>
          <p:nvPr/>
        </p:nvGrpSpPr>
        <p:grpSpPr>
          <a:xfrm>
            <a:off x="685233" y="1988840"/>
            <a:ext cx="7773533" cy="3231221"/>
            <a:chOff x="674913" y="2402196"/>
            <a:chExt cx="7773533" cy="3231221"/>
          </a:xfrm>
        </p:grpSpPr>
        <p:sp>
          <p:nvSpPr>
            <p:cNvPr id="52" name="Rectangle 51"/>
            <p:cNvSpPr/>
            <p:nvPr/>
          </p:nvSpPr>
          <p:spPr bwMode="auto">
            <a:xfrm>
              <a:off x="4583671" y="2403130"/>
              <a:ext cx="1769289" cy="2879555"/>
            </a:xfrm>
            <a:prstGeom prst="rect">
              <a:avLst/>
            </a:prstGeom>
            <a:solidFill>
              <a:srgbClr val="AA380A"/>
            </a:solidFill>
            <a:ln w="10795" cap="flat" cmpd="sng" algn="ctr">
              <a:noFill/>
              <a:prstDash val="solid"/>
              <a:headEnd type="none" w="med" len="med"/>
              <a:tailEnd type="none" w="med" len="med"/>
            </a:ln>
            <a:effectLst/>
          </p:spPr>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defRPr/>
              </a:pPr>
              <a:endParaRPr lang="en-US" sz="1500" kern="0" dirty="0">
                <a:gradFill>
                  <a:gsLst>
                    <a:gs pos="0">
                      <a:srgbClr val="FFFFFF"/>
                    </a:gs>
                    <a:gs pos="100000">
                      <a:srgbClr val="FFFFFF"/>
                    </a:gs>
                  </a:gsLst>
                  <a:lin ang="5400000" scaled="0"/>
                </a:gradFill>
                <a:latin typeface="Segoe UI"/>
              </a:endParaRPr>
            </a:p>
          </p:txBody>
        </p:sp>
        <p:sp>
          <p:nvSpPr>
            <p:cNvPr id="46" name="Freeform 45"/>
            <p:cNvSpPr/>
            <p:nvPr/>
          </p:nvSpPr>
          <p:spPr bwMode="auto">
            <a:xfrm>
              <a:off x="6308750" y="2403130"/>
              <a:ext cx="2139696" cy="2879555"/>
            </a:xfrm>
            <a:custGeom>
              <a:avLst/>
              <a:gdLst>
                <a:gd name="connsiteX0" fmla="*/ 535365 w 3699775"/>
                <a:gd name="connsiteY0" fmla="*/ 0 h 3393205"/>
                <a:gd name="connsiteX1" fmla="*/ 3699775 w 3699775"/>
                <a:gd name="connsiteY1" fmla="*/ 0 h 3393205"/>
                <a:gd name="connsiteX2" fmla="*/ 3699775 w 3699775"/>
                <a:gd name="connsiteY2" fmla="*/ 3393205 h 3393205"/>
                <a:gd name="connsiteX3" fmla="*/ 535365 w 3699775"/>
                <a:gd name="connsiteY3" fmla="*/ 3393205 h 3393205"/>
                <a:gd name="connsiteX4" fmla="*/ 535365 w 3699775"/>
                <a:gd name="connsiteY4" fmla="*/ 1845013 h 3393205"/>
                <a:gd name="connsiteX5" fmla="*/ 383143 w 3699775"/>
                <a:gd name="connsiteY5" fmla="*/ 1845013 h 3393205"/>
                <a:gd name="connsiteX6" fmla="*/ 383143 w 3699775"/>
                <a:gd name="connsiteY6" fmla="*/ 2085087 h 3393205"/>
                <a:gd name="connsiteX7" fmla="*/ 0 w 3699775"/>
                <a:gd name="connsiteY7" fmla="*/ 1604938 h 3393205"/>
                <a:gd name="connsiteX8" fmla="*/ 383143 w 3699775"/>
                <a:gd name="connsiteY8" fmla="*/ 1124790 h 3393205"/>
                <a:gd name="connsiteX9" fmla="*/ 383143 w 3699775"/>
                <a:gd name="connsiteY9" fmla="*/ 1364864 h 3393205"/>
                <a:gd name="connsiteX10" fmla="*/ 535365 w 3699775"/>
                <a:gd name="connsiteY10" fmla="*/ 1364864 h 3393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99775" h="3393205">
                  <a:moveTo>
                    <a:pt x="535365" y="0"/>
                  </a:moveTo>
                  <a:lnTo>
                    <a:pt x="3699775" y="0"/>
                  </a:lnTo>
                  <a:lnTo>
                    <a:pt x="3699775" y="3393205"/>
                  </a:lnTo>
                  <a:lnTo>
                    <a:pt x="535365" y="3393205"/>
                  </a:lnTo>
                  <a:lnTo>
                    <a:pt x="535365" y="1845013"/>
                  </a:lnTo>
                  <a:lnTo>
                    <a:pt x="383143" y="1845013"/>
                  </a:lnTo>
                  <a:lnTo>
                    <a:pt x="383143" y="2085087"/>
                  </a:lnTo>
                  <a:lnTo>
                    <a:pt x="0" y="1604938"/>
                  </a:lnTo>
                  <a:lnTo>
                    <a:pt x="383143" y="1124790"/>
                  </a:lnTo>
                  <a:lnTo>
                    <a:pt x="383143" y="1364864"/>
                  </a:lnTo>
                  <a:lnTo>
                    <a:pt x="535365" y="1364864"/>
                  </a:lnTo>
                  <a:close/>
                </a:path>
              </a:pathLst>
            </a:custGeom>
            <a:solidFill>
              <a:schemeClr val="bg1">
                <a:lumMod val="85000"/>
              </a:schemeClr>
            </a:solidFill>
            <a:ln w="25400" cap="flat" cmpd="sng" algn="ctr">
              <a:noFill/>
              <a:prstDash val="solid"/>
              <a:headEnd type="none" w="med" len="med"/>
              <a:tailEnd type="none" w="med" len="med"/>
            </a:ln>
            <a:effectLst/>
          </p:spPr>
          <p:txBody>
            <a:bodyPr rot="0" spcFirstLastPara="0" vertOverflow="overflow" horzOverflow="overflow" vert="horz" wrap="square" lIns="34290" tIns="68580" rIns="68580" bIns="68580" numCol="1" spcCol="0" rtlCol="0" fromWordArt="0" anchor="b" anchorCtr="0" forceAA="0" compatLnSpc="1">
              <a:prstTxWarp prst="textNoShape">
                <a:avLst/>
              </a:prstTxWarp>
              <a:noAutofit/>
            </a:bodyPr>
            <a:lstStyle/>
            <a:p>
              <a:pPr marL="469106" defTabSz="699354" fontAlgn="base">
                <a:lnSpc>
                  <a:spcPct val="90000"/>
                </a:lnSpc>
                <a:spcBef>
                  <a:spcPct val="0"/>
                </a:spcBef>
                <a:spcAft>
                  <a:spcPct val="0"/>
                </a:spcAft>
                <a:defRPr/>
              </a:pPr>
              <a:r>
                <a:rPr lang="en-US" sz="2400" kern="0" dirty="0">
                  <a:latin typeface="Segoe UI"/>
                  <a:ea typeface="Segoe UI" pitchFamily="34" charset="0"/>
                  <a:cs typeface="Segoe UI" pitchFamily="34" charset="0"/>
                </a:rPr>
                <a:t>Bottom-up</a:t>
              </a:r>
            </a:p>
            <a:p>
              <a:pPr marL="469106" defTabSz="699354" fontAlgn="base">
                <a:lnSpc>
                  <a:spcPct val="90000"/>
                </a:lnSpc>
                <a:spcBef>
                  <a:spcPct val="0"/>
                </a:spcBef>
                <a:spcAft>
                  <a:spcPct val="0"/>
                </a:spcAft>
                <a:defRPr/>
              </a:pPr>
              <a:r>
                <a:rPr lang="en-US" sz="1500" kern="0" dirty="0">
                  <a:latin typeface="Segoe UI"/>
                  <a:ea typeface="Segoe UI" pitchFamily="34" charset="0"/>
                  <a:cs typeface="Segoe UI" pitchFamily="34" charset="0"/>
                </a:rPr>
                <a:t>(inductive)</a:t>
              </a:r>
            </a:p>
          </p:txBody>
        </p:sp>
        <p:sp>
          <p:nvSpPr>
            <p:cNvPr id="47" name="Up Arrow 46"/>
            <p:cNvSpPr/>
            <p:nvPr/>
          </p:nvSpPr>
          <p:spPr bwMode="auto">
            <a:xfrm>
              <a:off x="6835576" y="2413032"/>
              <a:ext cx="1405890" cy="2064566"/>
            </a:xfrm>
            <a:prstGeom prst="upArrow">
              <a:avLst/>
            </a:prstGeom>
            <a:solidFill>
              <a:srgbClr val="632109"/>
            </a:solid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defRPr/>
              </a:pPr>
              <a:endParaRPr lang="en-US"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8" name="Rectangle 47"/>
            <p:cNvSpPr/>
            <p:nvPr/>
          </p:nvSpPr>
          <p:spPr bwMode="auto">
            <a:xfrm>
              <a:off x="7273004" y="4113937"/>
              <a:ext cx="966978" cy="287015"/>
            </a:xfrm>
            <a:prstGeom prst="rect">
              <a:avLst/>
            </a:prstGeom>
            <a:solidFill>
              <a:srgbClr val="4C1904"/>
            </a:solidFill>
            <a:ln w="9525" cap="flat" cmpd="sng" algn="ctr">
              <a:noFill/>
              <a:prstDash val="solid"/>
              <a:headEnd type="none" w="med" len="med"/>
              <a:tailEnd type="none" w="med" len="med"/>
            </a:ln>
            <a:effectLst/>
          </p:spPr>
          <p:txBody>
            <a:bodyPr rot="0" spcFirstLastPara="0" vertOverflow="overflow" horzOverflow="overflow" vert="horz" wrap="square" lIns="68580" tIns="109728" rIns="34290" bIns="109728"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defRPr/>
              </a:pPr>
              <a:r>
                <a:rPr lang="en-US" sz="1163" kern="0" dirty="0">
                  <a:solidFill>
                    <a:prstClr val="white"/>
                  </a:solidFill>
                  <a:latin typeface="Segoe UI Semibold" panose="020B0702040204020203" pitchFamily="34" charset="0"/>
                  <a:ea typeface="Segoe UI" pitchFamily="34" charset="0"/>
                  <a:cs typeface="Segoe UI" pitchFamily="34" charset="0"/>
                </a:rPr>
                <a:t>Observation</a:t>
              </a:r>
            </a:p>
          </p:txBody>
        </p:sp>
        <p:sp>
          <p:nvSpPr>
            <p:cNvPr id="49" name="Rectangle 48"/>
            <p:cNvSpPr/>
            <p:nvPr/>
          </p:nvSpPr>
          <p:spPr bwMode="auto">
            <a:xfrm>
              <a:off x="7273004" y="3800671"/>
              <a:ext cx="966978" cy="287015"/>
            </a:xfrm>
            <a:prstGeom prst="rect">
              <a:avLst/>
            </a:prstGeom>
            <a:solidFill>
              <a:srgbClr val="7F2907"/>
            </a:solidFill>
            <a:ln w="9525" cap="flat" cmpd="sng" algn="ctr">
              <a:noFill/>
              <a:prstDash val="solid"/>
              <a:headEnd type="none" w="med" len="med"/>
              <a:tailEnd type="none" w="med" len="med"/>
            </a:ln>
            <a:effectLst/>
          </p:spPr>
          <p:txBody>
            <a:bodyPr rot="0" spcFirstLastPara="0" vertOverflow="overflow" horzOverflow="overflow" vert="horz" wrap="square" lIns="68580" tIns="109728" rIns="34290" bIns="109728"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defRPr/>
              </a:pPr>
              <a:r>
                <a:rPr lang="en-US" sz="1163" kern="0" dirty="0">
                  <a:solidFill>
                    <a:prstClr val="white"/>
                  </a:solidFill>
                  <a:latin typeface="Segoe UI Semibold" panose="020B0702040204020203" pitchFamily="34" charset="0"/>
                  <a:ea typeface="Segoe UI" pitchFamily="34" charset="0"/>
                  <a:cs typeface="Segoe UI" pitchFamily="34" charset="0"/>
                </a:rPr>
                <a:t>Pattern</a:t>
              </a:r>
            </a:p>
          </p:txBody>
        </p:sp>
        <p:sp>
          <p:nvSpPr>
            <p:cNvPr id="50" name="Rectangle 49"/>
            <p:cNvSpPr/>
            <p:nvPr/>
          </p:nvSpPr>
          <p:spPr bwMode="auto">
            <a:xfrm>
              <a:off x="7273004" y="3174141"/>
              <a:ext cx="966978" cy="287015"/>
            </a:xfrm>
            <a:prstGeom prst="rect">
              <a:avLst/>
            </a:prstGeom>
            <a:solidFill>
              <a:srgbClr val="D9460C"/>
            </a:solidFill>
            <a:ln w="9525" cap="flat" cmpd="sng" algn="ctr">
              <a:noFill/>
              <a:prstDash val="solid"/>
              <a:headEnd type="none" w="med" len="med"/>
              <a:tailEnd type="none" w="med" len="med"/>
            </a:ln>
            <a:effectLst/>
          </p:spPr>
          <p:txBody>
            <a:bodyPr rot="0" spcFirstLastPara="0" vertOverflow="overflow" horzOverflow="overflow" vert="horz" wrap="square" lIns="68580" tIns="109728" rIns="34290" bIns="109728"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defRPr/>
              </a:pPr>
              <a:r>
                <a:rPr lang="en-US" sz="1163" kern="0" dirty="0">
                  <a:solidFill>
                    <a:prstClr val="white"/>
                  </a:solidFill>
                  <a:latin typeface="Segoe UI Semibold" panose="020B0702040204020203" pitchFamily="34" charset="0"/>
                  <a:ea typeface="Segoe UI" pitchFamily="34" charset="0"/>
                  <a:cs typeface="Segoe UI" pitchFamily="34" charset="0"/>
                </a:rPr>
                <a:t>Theory</a:t>
              </a:r>
            </a:p>
          </p:txBody>
        </p:sp>
        <p:sp>
          <p:nvSpPr>
            <p:cNvPr id="51" name="Rectangle 50"/>
            <p:cNvSpPr/>
            <p:nvPr/>
          </p:nvSpPr>
          <p:spPr bwMode="auto">
            <a:xfrm>
              <a:off x="7273004" y="3487406"/>
              <a:ext cx="966978" cy="287015"/>
            </a:xfrm>
            <a:prstGeom prst="rect">
              <a:avLst/>
            </a:prstGeom>
            <a:solidFill>
              <a:srgbClr val="AA380A"/>
            </a:solidFill>
            <a:ln w="9525" cap="flat" cmpd="sng" algn="ctr">
              <a:noFill/>
              <a:prstDash val="solid"/>
              <a:headEnd type="none" w="med" len="med"/>
              <a:tailEnd type="none" w="med" len="med"/>
            </a:ln>
            <a:effectLst/>
          </p:spPr>
          <p:txBody>
            <a:bodyPr rot="0" spcFirstLastPara="0" vertOverflow="overflow" horzOverflow="overflow" vert="horz" wrap="square" lIns="68580" tIns="109728" rIns="34290" bIns="109728"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defRPr/>
              </a:pPr>
              <a:r>
                <a:rPr lang="en-US" sz="1163" kern="0" dirty="0">
                  <a:solidFill>
                    <a:prstClr val="white"/>
                  </a:solidFill>
                  <a:latin typeface="Segoe UI Semibold" panose="020B0702040204020203" pitchFamily="34" charset="0"/>
                  <a:ea typeface="Segoe UI" pitchFamily="34" charset="0"/>
                  <a:cs typeface="Segoe UI" pitchFamily="34" charset="0"/>
                </a:rPr>
                <a:t>Hypothesis</a:t>
              </a:r>
            </a:p>
          </p:txBody>
        </p:sp>
        <p:sp>
          <p:nvSpPr>
            <p:cNvPr id="53" name="TextBox 52"/>
            <p:cNvSpPr txBox="1"/>
            <p:nvPr/>
          </p:nvSpPr>
          <p:spPr>
            <a:xfrm>
              <a:off x="4618858" y="3054361"/>
              <a:ext cx="487313" cy="249299"/>
            </a:xfrm>
            <a:prstGeom prst="rect">
              <a:avLst/>
            </a:prstGeom>
            <a:noFill/>
          </p:spPr>
          <p:txBody>
            <a:bodyPr wrap="none" lIns="0" tIns="0" rIns="0" bIns="0" rtlCol="0">
              <a:spAutoFit/>
            </a:bodyPr>
            <a:lstStyle/>
            <a:p>
              <a:pPr defTabSz="698897" fontAlgn="base">
                <a:lnSpc>
                  <a:spcPct val="90000"/>
                </a:lnSpc>
                <a:spcBef>
                  <a:spcPct val="0"/>
                </a:spcBef>
                <a:spcAft>
                  <a:spcPts val="450"/>
                </a:spcAft>
                <a:defRPr/>
              </a:pPr>
              <a:r>
                <a:rPr lang="en-US" sz="900" kern="0" dirty="0">
                  <a:solidFill>
                    <a:prstClr val="white"/>
                  </a:solidFill>
                </a:rPr>
                <a:t>What will </a:t>
              </a:r>
              <a:br>
                <a:rPr lang="en-US" sz="900" kern="0" dirty="0">
                  <a:solidFill>
                    <a:prstClr val="white"/>
                  </a:solidFill>
                </a:rPr>
              </a:br>
              <a:r>
                <a:rPr lang="en-US" sz="900" kern="0" dirty="0">
                  <a:solidFill>
                    <a:prstClr val="white"/>
                  </a:solidFill>
                </a:rPr>
                <a:t>happen?</a:t>
              </a:r>
            </a:p>
          </p:txBody>
        </p:sp>
        <p:sp>
          <p:nvSpPr>
            <p:cNvPr id="54" name="TextBox 53"/>
            <p:cNvSpPr txBox="1"/>
            <p:nvPr/>
          </p:nvSpPr>
          <p:spPr>
            <a:xfrm>
              <a:off x="5415583" y="2596246"/>
              <a:ext cx="756617" cy="249299"/>
            </a:xfrm>
            <a:prstGeom prst="rect">
              <a:avLst/>
            </a:prstGeom>
            <a:noFill/>
          </p:spPr>
          <p:txBody>
            <a:bodyPr wrap="none" lIns="0" tIns="0" rIns="0" bIns="0" rtlCol="0">
              <a:spAutoFit/>
            </a:bodyPr>
            <a:lstStyle/>
            <a:p>
              <a:pPr defTabSz="698897" fontAlgn="base">
                <a:lnSpc>
                  <a:spcPct val="90000"/>
                </a:lnSpc>
                <a:spcBef>
                  <a:spcPct val="0"/>
                </a:spcBef>
                <a:spcAft>
                  <a:spcPts val="450"/>
                </a:spcAft>
                <a:defRPr/>
              </a:pPr>
              <a:r>
                <a:rPr lang="en-US" sz="900" kern="0" dirty="0">
                  <a:solidFill>
                    <a:prstClr val="white"/>
                  </a:solidFill>
                </a:rPr>
                <a:t>How can we </a:t>
              </a:r>
              <a:br>
                <a:rPr lang="en-US" sz="900" kern="0" dirty="0">
                  <a:solidFill>
                    <a:prstClr val="white"/>
                  </a:solidFill>
                </a:rPr>
              </a:br>
              <a:r>
                <a:rPr lang="en-US" sz="900" kern="0" dirty="0">
                  <a:solidFill>
                    <a:prstClr val="white"/>
                  </a:solidFill>
                </a:rPr>
                <a:t>make it happen?</a:t>
              </a:r>
            </a:p>
          </p:txBody>
        </p:sp>
        <p:grpSp>
          <p:nvGrpSpPr>
            <p:cNvPr id="55" name="Group 54"/>
            <p:cNvGrpSpPr/>
            <p:nvPr/>
          </p:nvGrpSpPr>
          <p:grpSpPr>
            <a:xfrm>
              <a:off x="4629525" y="3338502"/>
              <a:ext cx="816100" cy="434847"/>
              <a:chOff x="3990797" y="1375118"/>
              <a:chExt cx="1088133" cy="579796"/>
            </a:xfrm>
            <a:solidFill>
              <a:srgbClr val="632109"/>
            </a:solidFill>
          </p:grpSpPr>
          <p:sp>
            <p:nvSpPr>
              <p:cNvPr id="56" name="Rectangle 55"/>
              <p:cNvSpPr/>
              <p:nvPr/>
            </p:nvSpPr>
            <p:spPr bwMode="auto">
              <a:xfrm rot="10800000" flipV="1">
                <a:off x="3990797" y="1375118"/>
                <a:ext cx="1088133" cy="457200"/>
              </a:xfrm>
              <a:prstGeom prst="rect">
                <a:avLst/>
              </a:prstGeom>
              <a:grpFill/>
              <a:ln w="10795" cap="flat" cmpd="sng" algn="ctr">
                <a:noFill/>
                <a:prstDash val="solid"/>
                <a:headEnd type="none" w="med" len="med"/>
                <a:tailEnd type="none" w="med" len="med"/>
              </a:ln>
              <a:effectLst/>
            </p:spPr>
            <p:txBody>
              <a:bodyPr vert="horz" wrap="square" lIns="68580" tIns="0" rIns="0" bIns="0" numCol="1" rtlCol="0" anchor="ctr" anchorCtr="0" compatLnSpc="1">
                <a:prstTxWarp prst="textNoShape">
                  <a:avLst/>
                </a:prstTxWarp>
              </a:bodyPr>
              <a:lstStyle/>
              <a:p>
                <a:pPr defTabSz="699354" fontAlgn="base">
                  <a:spcBef>
                    <a:spcPct val="0"/>
                  </a:spcBef>
                  <a:spcAft>
                    <a:spcPct val="0"/>
                  </a:spcAft>
                  <a:defRPr/>
                </a:pPr>
                <a:r>
                  <a:rPr lang="en-US" sz="900" kern="0" dirty="0">
                    <a:solidFill>
                      <a:schemeClr val="bg1"/>
                    </a:solidFill>
                    <a:latin typeface="Segoe UI"/>
                  </a:rPr>
                  <a:t>Predictive a</a:t>
                </a:r>
                <a:r>
                  <a:rPr lang="en-US" sz="900" kern="0" dirty="0" err="1">
                    <a:solidFill>
                      <a:schemeClr val="bg1"/>
                    </a:solidFill>
                    <a:latin typeface="Segoe UI"/>
                  </a:rPr>
                  <a:t>nalytics</a:t>
                </a:r>
                <a:endParaRPr lang="en-US" sz="900" kern="0" dirty="0">
                  <a:solidFill>
                    <a:schemeClr val="bg1"/>
                  </a:solidFill>
                  <a:latin typeface="Segoe UI"/>
                </a:endParaRPr>
              </a:p>
            </p:txBody>
          </p:sp>
          <p:sp>
            <p:nvSpPr>
              <p:cNvPr id="57" name="Right Triangle 56"/>
              <p:cNvSpPr/>
              <p:nvPr/>
            </p:nvSpPr>
            <p:spPr bwMode="auto">
              <a:xfrm flipV="1">
                <a:off x="4733510" y="1827140"/>
                <a:ext cx="82742" cy="127774"/>
              </a:xfrm>
              <a:prstGeom prst="rtTriangle">
                <a:avLst/>
              </a:prstGeom>
              <a:grpFill/>
              <a:ln w="10795" cap="flat" cmpd="sng" algn="ctr">
                <a:noFill/>
                <a:prstDash val="solid"/>
                <a:headEnd type="none" w="med" len="med"/>
                <a:tailEnd type="none" w="med" len="med"/>
              </a:ln>
              <a:effectLst/>
            </p:spPr>
            <p:txBody>
              <a:bodyPr vert="horz" wrap="square" lIns="68580" tIns="34978" rIns="0" bIns="34978" numCol="1" rtlCol="0" anchor="ctr" anchorCtr="0" compatLnSpc="1">
                <a:prstTxWarp prst="textNoShape">
                  <a:avLst/>
                </a:prstTxWarp>
              </a:bodyPr>
              <a:lstStyle/>
              <a:p>
                <a:pPr defTabSz="699354" fontAlgn="base">
                  <a:spcBef>
                    <a:spcPct val="0"/>
                  </a:spcBef>
                  <a:spcAft>
                    <a:spcPct val="0"/>
                  </a:spcAft>
                  <a:defRPr/>
                </a:pPr>
                <a:endParaRPr lang="en-US" sz="900" kern="0" dirty="0">
                  <a:solidFill>
                    <a:schemeClr val="bg1"/>
                  </a:solidFill>
                  <a:latin typeface="Segoe UI"/>
                </a:endParaRPr>
              </a:p>
            </p:txBody>
          </p:sp>
        </p:grpSp>
        <p:grpSp>
          <p:nvGrpSpPr>
            <p:cNvPr id="58" name="Group 57"/>
            <p:cNvGrpSpPr/>
            <p:nvPr/>
          </p:nvGrpSpPr>
          <p:grpSpPr>
            <a:xfrm>
              <a:off x="5400969" y="2870134"/>
              <a:ext cx="816100" cy="434405"/>
              <a:chOff x="3892086" y="1375707"/>
              <a:chExt cx="1088133" cy="579207"/>
            </a:xfrm>
            <a:solidFill>
              <a:srgbClr val="632109"/>
            </a:solidFill>
          </p:grpSpPr>
          <p:sp>
            <p:nvSpPr>
              <p:cNvPr id="59" name="Rectangle 58"/>
              <p:cNvSpPr/>
              <p:nvPr/>
            </p:nvSpPr>
            <p:spPr bwMode="auto">
              <a:xfrm rot="10800000" flipV="1">
                <a:off x="3892086" y="1375707"/>
                <a:ext cx="1088133" cy="457200"/>
              </a:xfrm>
              <a:prstGeom prst="rect">
                <a:avLst/>
              </a:prstGeom>
              <a:grpFill/>
              <a:ln w="10795" cap="flat" cmpd="sng" algn="ctr">
                <a:noFill/>
                <a:prstDash val="solid"/>
                <a:headEnd type="none" w="med" len="med"/>
                <a:tailEnd type="none" w="med" len="med"/>
              </a:ln>
              <a:effectLst/>
            </p:spPr>
            <p:txBody>
              <a:bodyPr vert="horz" wrap="square" lIns="68580" tIns="0" rIns="0" bIns="0" numCol="1" rtlCol="0" anchor="ctr" anchorCtr="0" compatLnSpc="1">
                <a:prstTxWarp prst="textNoShape">
                  <a:avLst/>
                </a:prstTxWarp>
              </a:bodyPr>
              <a:lstStyle/>
              <a:p>
                <a:pPr defTabSz="699354" fontAlgn="base">
                  <a:spcBef>
                    <a:spcPct val="0"/>
                  </a:spcBef>
                  <a:spcAft>
                    <a:spcPct val="0"/>
                  </a:spcAft>
                  <a:defRPr/>
                </a:pPr>
                <a:r>
                  <a:rPr lang="en-US" sz="900" kern="0" dirty="0">
                    <a:solidFill>
                      <a:schemeClr val="bg1"/>
                    </a:solidFill>
                    <a:latin typeface="Segoe UI"/>
                  </a:rPr>
                  <a:t>Prescriptive a</a:t>
                </a:r>
                <a:r>
                  <a:rPr lang="en-US" sz="900" kern="0" dirty="0" err="1">
                    <a:solidFill>
                      <a:schemeClr val="bg1"/>
                    </a:solidFill>
                    <a:latin typeface="Segoe UI"/>
                  </a:rPr>
                  <a:t>nalytics</a:t>
                </a:r>
                <a:endParaRPr lang="en-US" sz="900" kern="0" dirty="0">
                  <a:solidFill>
                    <a:schemeClr val="bg1"/>
                  </a:solidFill>
                  <a:latin typeface="Segoe UI"/>
                </a:endParaRPr>
              </a:p>
            </p:txBody>
          </p:sp>
          <p:sp>
            <p:nvSpPr>
              <p:cNvPr id="60" name="Right Triangle 59"/>
              <p:cNvSpPr/>
              <p:nvPr/>
            </p:nvSpPr>
            <p:spPr bwMode="auto">
              <a:xfrm flipV="1">
                <a:off x="4723210" y="1827140"/>
                <a:ext cx="82742" cy="127774"/>
              </a:xfrm>
              <a:prstGeom prst="rtTriangle">
                <a:avLst/>
              </a:prstGeom>
              <a:grpFill/>
              <a:ln w="10795" cap="flat" cmpd="sng" algn="ctr">
                <a:noFill/>
                <a:prstDash val="solid"/>
                <a:headEnd type="none" w="med" len="med"/>
                <a:tailEnd type="none" w="med" len="med"/>
              </a:ln>
              <a:effectLst/>
            </p:spPr>
            <p:txBody>
              <a:bodyPr vert="horz" wrap="square" lIns="68580" tIns="34978" rIns="0" bIns="34978" numCol="1" rtlCol="0" anchor="ctr" anchorCtr="0" compatLnSpc="1">
                <a:prstTxWarp prst="textNoShape">
                  <a:avLst/>
                </a:prstTxWarp>
              </a:bodyPr>
              <a:lstStyle/>
              <a:p>
                <a:pPr defTabSz="699354" fontAlgn="base">
                  <a:spcBef>
                    <a:spcPct val="0"/>
                  </a:spcBef>
                  <a:spcAft>
                    <a:spcPct val="0"/>
                  </a:spcAft>
                  <a:defRPr/>
                </a:pPr>
                <a:endParaRPr lang="en-US" sz="900" kern="0" dirty="0">
                  <a:solidFill>
                    <a:schemeClr val="bg1"/>
                  </a:solidFill>
                  <a:latin typeface="Segoe UI"/>
                </a:endParaRPr>
              </a:p>
            </p:txBody>
          </p:sp>
        </p:grpSp>
        <p:sp>
          <p:nvSpPr>
            <p:cNvPr id="61" name="Rectangle 60"/>
            <p:cNvSpPr/>
            <p:nvPr/>
          </p:nvSpPr>
          <p:spPr bwMode="auto">
            <a:xfrm>
              <a:off x="2804416" y="2403130"/>
              <a:ext cx="1769510" cy="2879555"/>
            </a:xfrm>
            <a:prstGeom prst="rect">
              <a:avLst/>
            </a:prstGeom>
            <a:solidFill>
              <a:srgbClr val="D9460C"/>
            </a:solidFill>
            <a:ln w="10795" cap="flat" cmpd="sng" algn="ctr">
              <a:solidFill>
                <a:srgbClr val="D9460C"/>
              </a:solidFill>
              <a:prstDash val="solid"/>
              <a:headEnd type="none" w="med" len="med"/>
              <a:tailEnd type="none" w="med" len="med"/>
            </a:ln>
            <a:effectLst/>
          </p:spPr>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defRPr/>
              </a:pPr>
              <a:endParaRPr lang="en-US" sz="1500" kern="0" dirty="0">
                <a:gradFill>
                  <a:gsLst>
                    <a:gs pos="0">
                      <a:srgbClr val="FFFFFF"/>
                    </a:gs>
                    <a:gs pos="100000">
                      <a:srgbClr val="FFFFFF"/>
                    </a:gs>
                  </a:gsLst>
                  <a:lin ang="5400000" scaled="0"/>
                </a:gradFill>
                <a:latin typeface="Segoe UI"/>
              </a:endParaRPr>
            </a:p>
          </p:txBody>
        </p:sp>
        <p:sp>
          <p:nvSpPr>
            <p:cNvPr id="62" name="Freeform 61"/>
            <p:cNvSpPr/>
            <p:nvPr/>
          </p:nvSpPr>
          <p:spPr bwMode="auto">
            <a:xfrm>
              <a:off x="4573132" y="2402196"/>
              <a:ext cx="58979" cy="2880489"/>
            </a:xfrm>
            <a:custGeom>
              <a:avLst/>
              <a:gdLst>
                <a:gd name="connsiteX0" fmla="*/ 0 w 0"/>
                <a:gd name="connsiteY0" fmla="*/ 4366260 h 4366260"/>
                <a:gd name="connsiteX1" fmla="*/ 0 w 0"/>
                <a:gd name="connsiteY1" fmla="*/ 0 h 4366260"/>
              </a:gdLst>
              <a:ahLst/>
              <a:cxnLst>
                <a:cxn ang="0">
                  <a:pos x="connsiteX0" y="connsiteY0"/>
                </a:cxn>
                <a:cxn ang="0">
                  <a:pos x="connsiteX1" y="connsiteY1"/>
                </a:cxn>
              </a:cxnLst>
              <a:rect l="l" t="t" r="r" b="b"/>
              <a:pathLst>
                <a:path h="4366260">
                  <a:moveTo>
                    <a:pt x="0" y="4366260"/>
                  </a:moveTo>
                  <a:lnTo>
                    <a:pt x="0" y="0"/>
                  </a:lnTo>
                </a:path>
              </a:pathLst>
            </a:custGeom>
            <a:noFill/>
            <a:ln w="31750" cap="flat" cmpd="sng" algn="ctr">
              <a:solidFill>
                <a:sysClr val="windowText" lastClr="000000"/>
              </a:solidFill>
              <a:prstDash val="solid"/>
              <a:headEnd type="none" w="med" len="med"/>
              <a:tailEnd type="none" w="med" len="med"/>
            </a:ln>
            <a:effectLst/>
          </p:spPr>
          <p:txBody>
            <a:bodyPr rtlCol="0" anchor="ctr"/>
            <a:lstStyle/>
            <a:p>
              <a:pPr algn="ctr" defTabSz="698897" fontAlgn="base">
                <a:spcBef>
                  <a:spcPct val="0"/>
                </a:spcBef>
                <a:spcAft>
                  <a:spcPct val="0"/>
                </a:spcAft>
                <a:defRPr/>
              </a:pPr>
              <a:endParaRPr lang="en-US" kern="0">
                <a:solidFill>
                  <a:prstClr val="white"/>
                </a:solidFill>
                <a:latin typeface="Segoe UI"/>
              </a:endParaRPr>
            </a:p>
          </p:txBody>
        </p:sp>
        <p:sp>
          <p:nvSpPr>
            <p:cNvPr id="63" name="TextBox 62"/>
            <p:cNvSpPr txBox="1"/>
            <p:nvPr/>
          </p:nvSpPr>
          <p:spPr>
            <a:xfrm>
              <a:off x="2665607" y="5224844"/>
              <a:ext cx="1354217" cy="408573"/>
            </a:xfrm>
            <a:prstGeom prst="rect">
              <a:avLst/>
            </a:prstGeom>
            <a:noFill/>
          </p:spPr>
          <p:txBody>
            <a:bodyPr wrap="none" lIns="137160" tIns="109728" rIns="137160" bIns="109728" rtlCol="0">
              <a:spAutoFit/>
            </a:bodyPr>
            <a:lstStyle/>
            <a:p>
              <a:pPr defTabSz="698897" fontAlgn="base">
                <a:lnSpc>
                  <a:spcPct val="90000"/>
                </a:lnSpc>
                <a:spcBef>
                  <a:spcPct val="0"/>
                </a:spcBef>
                <a:spcAft>
                  <a:spcPts val="450"/>
                </a:spcAft>
                <a:defRPr/>
              </a:pPr>
              <a:r>
                <a:rPr lang="en-US" sz="1350" b="1" kern="0" dirty="0">
                  <a:gradFill>
                    <a:gsLst>
                      <a:gs pos="2917">
                        <a:prstClr val="black"/>
                      </a:gs>
                      <a:gs pos="30000">
                        <a:prstClr val="black"/>
                      </a:gs>
                    </a:gsLst>
                    <a:lin ang="5400000" scaled="0"/>
                  </a:gradFill>
                </a:rPr>
                <a:t>DIFFICULTY</a:t>
              </a:r>
            </a:p>
          </p:txBody>
        </p:sp>
        <p:sp>
          <p:nvSpPr>
            <p:cNvPr id="64" name="TextBox 63"/>
            <p:cNvSpPr txBox="1"/>
            <p:nvPr/>
          </p:nvSpPr>
          <p:spPr>
            <a:xfrm>
              <a:off x="2944800" y="4041700"/>
              <a:ext cx="662521" cy="249299"/>
            </a:xfrm>
            <a:prstGeom prst="rect">
              <a:avLst/>
            </a:prstGeom>
            <a:noFill/>
          </p:spPr>
          <p:txBody>
            <a:bodyPr wrap="square" lIns="0" tIns="0" rIns="0" bIns="0" rtlCol="0">
              <a:spAutoFit/>
            </a:bodyPr>
            <a:lstStyle/>
            <a:p>
              <a:pPr defTabSz="698897" fontAlgn="base">
                <a:lnSpc>
                  <a:spcPct val="90000"/>
                </a:lnSpc>
                <a:spcBef>
                  <a:spcPct val="0"/>
                </a:spcBef>
                <a:spcAft>
                  <a:spcPts val="450"/>
                </a:spcAft>
                <a:defRPr/>
              </a:pPr>
              <a:r>
                <a:rPr lang="en-US" sz="900" kern="0" dirty="0">
                  <a:solidFill>
                    <a:prstClr val="white"/>
                  </a:solidFill>
                </a:rPr>
                <a:t>What </a:t>
              </a:r>
              <a:br>
                <a:rPr lang="en-US" sz="900" kern="0" dirty="0">
                  <a:solidFill>
                    <a:prstClr val="white"/>
                  </a:solidFill>
                </a:rPr>
              </a:br>
              <a:r>
                <a:rPr lang="en-US" sz="900" kern="0" dirty="0">
                  <a:solidFill>
                    <a:prstClr val="white"/>
                  </a:solidFill>
                </a:rPr>
                <a:t>happened?</a:t>
              </a:r>
            </a:p>
          </p:txBody>
        </p:sp>
        <p:sp>
          <p:nvSpPr>
            <p:cNvPr id="65" name="TextBox 64"/>
            <p:cNvSpPr txBox="1"/>
            <p:nvPr/>
          </p:nvSpPr>
          <p:spPr>
            <a:xfrm>
              <a:off x="3677268" y="3623848"/>
              <a:ext cx="477695" cy="249299"/>
            </a:xfrm>
            <a:prstGeom prst="rect">
              <a:avLst/>
            </a:prstGeom>
            <a:noFill/>
          </p:spPr>
          <p:txBody>
            <a:bodyPr wrap="none" lIns="0" tIns="0" rIns="0" bIns="0" rtlCol="0">
              <a:spAutoFit/>
            </a:bodyPr>
            <a:lstStyle/>
            <a:p>
              <a:pPr defTabSz="698897" fontAlgn="base">
                <a:lnSpc>
                  <a:spcPct val="90000"/>
                </a:lnSpc>
                <a:spcBef>
                  <a:spcPct val="0"/>
                </a:spcBef>
                <a:spcAft>
                  <a:spcPts val="450"/>
                </a:spcAft>
                <a:defRPr/>
              </a:pPr>
              <a:r>
                <a:rPr lang="en-US" sz="900" kern="0" dirty="0">
                  <a:solidFill>
                    <a:prstClr val="white"/>
                  </a:solidFill>
                </a:rPr>
                <a:t>Why did </a:t>
              </a:r>
              <a:br>
                <a:rPr lang="en-US" sz="900" kern="0" dirty="0">
                  <a:solidFill>
                    <a:prstClr val="white"/>
                  </a:solidFill>
                </a:rPr>
              </a:br>
              <a:r>
                <a:rPr lang="en-US" sz="900" kern="0" dirty="0">
                  <a:solidFill>
                    <a:prstClr val="white"/>
                  </a:solidFill>
                </a:rPr>
                <a:t>it happen?</a:t>
              </a:r>
            </a:p>
          </p:txBody>
        </p:sp>
        <p:grpSp>
          <p:nvGrpSpPr>
            <p:cNvPr id="66" name="Group 65"/>
            <p:cNvGrpSpPr/>
            <p:nvPr/>
          </p:nvGrpSpPr>
          <p:grpSpPr>
            <a:xfrm>
              <a:off x="2927748" y="4295674"/>
              <a:ext cx="816100" cy="434405"/>
              <a:chOff x="3914506" y="1375707"/>
              <a:chExt cx="1088133" cy="579207"/>
            </a:xfrm>
            <a:solidFill>
              <a:srgbClr val="632109"/>
            </a:solidFill>
          </p:grpSpPr>
          <p:sp>
            <p:nvSpPr>
              <p:cNvPr id="67" name="Rectangle 66"/>
              <p:cNvSpPr/>
              <p:nvPr/>
            </p:nvSpPr>
            <p:spPr bwMode="auto">
              <a:xfrm rot="10800000" flipV="1">
                <a:off x="3914506" y="1375707"/>
                <a:ext cx="1088133" cy="457200"/>
              </a:xfrm>
              <a:prstGeom prst="rect">
                <a:avLst/>
              </a:prstGeom>
              <a:grpFill/>
              <a:ln w="10795" cap="flat" cmpd="sng" algn="ctr">
                <a:noFill/>
                <a:prstDash val="solid"/>
                <a:headEnd type="none" w="med" len="med"/>
                <a:tailEnd type="none" w="med" len="med"/>
              </a:ln>
              <a:effectLst/>
            </p:spPr>
            <p:txBody>
              <a:bodyPr vert="horz" wrap="square" lIns="68580" tIns="0" rIns="0" bIns="0" numCol="1" rtlCol="0" anchor="ctr" anchorCtr="0" compatLnSpc="1">
                <a:prstTxWarp prst="textNoShape">
                  <a:avLst/>
                </a:prstTxWarp>
              </a:bodyPr>
              <a:lstStyle/>
              <a:p>
                <a:pPr defTabSz="699354" fontAlgn="base">
                  <a:spcBef>
                    <a:spcPct val="0"/>
                  </a:spcBef>
                  <a:spcAft>
                    <a:spcPct val="0"/>
                  </a:spcAft>
                  <a:defRPr/>
                </a:pPr>
                <a:r>
                  <a:rPr lang="en-US" sz="900" kern="0" dirty="0">
                    <a:solidFill>
                      <a:schemeClr val="bg1"/>
                    </a:solidFill>
                    <a:latin typeface="Segoe UI"/>
                  </a:rPr>
                  <a:t>Descriptive a</a:t>
                </a:r>
                <a:r>
                  <a:rPr lang="en-US" sz="900" kern="0" dirty="0" err="1">
                    <a:solidFill>
                      <a:schemeClr val="bg1"/>
                    </a:solidFill>
                    <a:latin typeface="Segoe UI"/>
                  </a:rPr>
                  <a:t>nalytics</a:t>
                </a:r>
                <a:endParaRPr lang="en-US" sz="900" kern="0" dirty="0">
                  <a:solidFill>
                    <a:schemeClr val="bg1"/>
                  </a:solidFill>
                  <a:latin typeface="Segoe UI"/>
                </a:endParaRPr>
              </a:p>
            </p:txBody>
          </p:sp>
          <p:sp>
            <p:nvSpPr>
              <p:cNvPr id="68" name="Right Triangle 67"/>
              <p:cNvSpPr/>
              <p:nvPr/>
            </p:nvSpPr>
            <p:spPr bwMode="auto">
              <a:xfrm flipV="1">
                <a:off x="4745630" y="1827140"/>
                <a:ext cx="82742" cy="127774"/>
              </a:xfrm>
              <a:prstGeom prst="rtTriangle">
                <a:avLst/>
              </a:prstGeom>
              <a:grpFill/>
              <a:ln w="10795" cap="flat" cmpd="sng" algn="ctr">
                <a:noFill/>
                <a:prstDash val="solid"/>
                <a:headEnd type="none" w="med" len="med"/>
                <a:tailEnd type="none" w="med" len="med"/>
              </a:ln>
              <a:effectLst/>
            </p:spPr>
            <p:txBody>
              <a:bodyPr vert="horz" wrap="square" lIns="68580" tIns="34978" rIns="0" bIns="34978" numCol="1" rtlCol="0" anchor="ctr" anchorCtr="0" compatLnSpc="1">
                <a:prstTxWarp prst="textNoShape">
                  <a:avLst/>
                </a:prstTxWarp>
              </a:bodyPr>
              <a:lstStyle/>
              <a:p>
                <a:pPr defTabSz="699354" fontAlgn="base">
                  <a:spcBef>
                    <a:spcPct val="0"/>
                  </a:spcBef>
                  <a:spcAft>
                    <a:spcPct val="0"/>
                  </a:spcAft>
                  <a:defRPr/>
                </a:pPr>
                <a:endParaRPr lang="en-US" sz="900" kern="0" dirty="0">
                  <a:solidFill>
                    <a:schemeClr val="bg1"/>
                  </a:solidFill>
                  <a:latin typeface="Segoe UI"/>
                </a:endParaRPr>
              </a:p>
            </p:txBody>
          </p:sp>
        </p:grpSp>
        <p:sp>
          <p:nvSpPr>
            <p:cNvPr id="69" name="Freeform 68"/>
            <p:cNvSpPr/>
            <p:nvPr/>
          </p:nvSpPr>
          <p:spPr bwMode="auto">
            <a:xfrm>
              <a:off x="2800398" y="3318027"/>
              <a:ext cx="3550498" cy="1948450"/>
            </a:xfrm>
            <a:custGeom>
              <a:avLst/>
              <a:gdLst>
                <a:gd name="connsiteX0" fmla="*/ 0 w 9843911"/>
                <a:gd name="connsiteY0" fmla="*/ 3375378 h 3375378"/>
                <a:gd name="connsiteX1" fmla="*/ 9843911 w 9843911"/>
                <a:gd name="connsiteY1" fmla="*/ 0 h 3375378"/>
              </a:gdLst>
              <a:ahLst/>
              <a:cxnLst>
                <a:cxn ang="0">
                  <a:pos x="connsiteX0" y="connsiteY0"/>
                </a:cxn>
                <a:cxn ang="0">
                  <a:pos x="connsiteX1" y="connsiteY1"/>
                </a:cxn>
              </a:cxnLst>
              <a:rect l="l" t="t" r="r" b="b"/>
              <a:pathLst>
                <a:path w="9843911" h="3375378">
                  <a:moveTo>
                    <a:pt x="0" y="3375378"/>
                  </a:moveTo>
                  <a:lnTo>
                    <a:pt x="9843911" y="0"/>
                  </a:lnTo>
                </a:path>
              </a:pathLst>
            </a:custGeom>
            <a:noFill/>
            <a:ln w="63500" cap="flat" cmpd="sng" algn="ctr">
              <a:solidFill>
                <a:sysClr val="window" lastClr="FFFFFF"/>
              </a:solidFill>
              <a:prstDash val="solid"/>
              <a:headEnd type="none" w="med" len="med"/>
              <a:tailEnd type="triangle" w="med" len="med"/>
            </a:ln>
            <a:effectLst/>
          </p:spPr>
          <p:txBody>
            <a:bodyPr rtlCol="0" anchor="ctr"/>
            <a:lstStyle/>
            <a:p>
              <a:pPr algn="ctr" defTabSz="698897" fontAlgn="base">
                <a:spcBef>
                  <a:spcPct val="0"/>
                </a:spcBef>
                <a:spcAft>
                  <a:spcPct val="0"/>
                </a:spcAft>
                <a:defRPr/>
              </a:pPr>
              <a:endParaRPr lang="en-US" kern="0">
                <a:solidFill>
                  <a:prstClr val="white"/>
                </a:solidFill>
                <a:latin typeface="Segoe UI"/>
              </a:endParaRPr>
            </a:p>
          </p:txBody>
        </p:sp>
        <p:sp>
          <p:nvSpPr>
            <p:cNvPr id="70" name="TextBox 69"/>
            <p:cNvSpPr txBox="1"/>
            <p:nvPr/>
          </p:nvSpPr>
          <p:spPr>
            <a:xfrm rot="19849430">
              <a:off x="3143329" y="4709591"/>
              <a:ext cx="1113245" cy="152349"/>
            </a:xfrm>
            <a:prstGeom prst="rect">
              <a:avLst/>
            </a:prstGeom>
            <a:solidFill>
              <a:srgbClr val="D9460C"/>
            </a:solidFill>
          </p:spPr>
          <p:txBody>
            <a:bodyPr wrap="square" lIns="34290" tIns="0" rIns="34290" bIns="0" rtlCol="0">
              <a:spAutoFit/>
            </a:bodyPr>
            <a:lstStyle/>
            <a:p>
              <a:pPr algn="ctr" defTabSz="698897" fontAlgn="base">
                <a:lnSpc>
                  <a:spcPct val="90000"/>
                </a:lnSpc>
                <a:spcBef>
                  <a:spcPct val="0"/>
                </a:spcBef>
                <a:spcAft>
                  <a:spcPts val="450"/>
                </a:spcAft>
                <a:defRPr/>
              </a:pPr>
              <a:r>
                <a:rPr lang="en-US" sz="1100" kern="0" dirty="0">
                  <a:solidFill>
                    <a:prstClr val="white"/>
                  </a:solidFill>
                </a:rPr>
                <a:t>INFORMATION</a:t>
              </a:r>
              <a:endParaRPr lang="en-US" sz="1000" kern="0" dirty="0">
                <a:solidFill>
                  <a:prstClr val="white"/>
                </a:solidFill>
              </a:endParaRPr>
            </a:p>
          </p:txBody>
        </p:sp>
        <p:grpSp>
          <p:nvGrpSpPr>
            <p:cNvPr id="71" name="Group 70"/>
            <p:cNvGrpSpPr/>
            <p:nvPr/>
          </p:nvGrpSpPr>
          <p:grpSpPr>
            <a:xfrm>
              <a:off x="3648280" y="3914696"/>
              <a:ext cx="816100" cy="434405"/>
              <a:chOff x="3914506" y="1375707"/>
              <a:chExt cx="1088133" cy="579207"/>
            </a:xfrm>
            <a:solidFill>
              <a:srgbClr val="632109"/>
            </a:solidFill>
          </p:grpSpPr>
          <p:sp>
            <p:nvSpPr>
              <p:cNvPr id="72" name="Rectangle 71"/>
              <p:cNvSpPr/>
              <p:nvPr/>
            </p:nvSpPr>
            <p:spPr bwMode="auto">
              <a:xfrm rot="10800000" flipV="1">
                <a:off x="3914506" y="1375707"/>
                <a:ext cx="1088133" cy="457200"/>
              </a:xfrm>
              <a:prstGeom prst="rect">
                <a:avLst/>
              </a:prstGeom>
              <a:grpFill/>
              <a:ln w="10795" cap="flat" cmpd="sng" algn="ctr">
                <a:noFill/>
                <a:prstDash val="solid"/>
                <a:headEnd type="none" w="med" len="med"/>
                <a:tailEnd type="none" w="med" len="med"/>
              </a:ln>
              <a:effectLst/>
            </p:spPr>
            <p:txBody>
              <a:bodyPr vert="horz" wrap="square" lIns="68580" tIns="0" rIns="0" bIns="0" numCol="1" rtlCol="0" anchor="ctr" anchorCtr="0" compatLnSpc="1">
                <a:prstTxWarp prst="textNoShape">
                  <a:avLst/>
                </a:prstTxWarp>
              </a:bodyPr>
              <a:lstStyle/>
              <a:p>
                <a:pPr defTabSz="699354" fontAlgn="base">
                  <a:spcBef>
                    <a:spcPct val="0"/>
                  </a:spcBef>
                  <a:spcAft>
                    <a:spcPct val="0"/>
                  </a:spcAft>
                  <a:defRPr/>
                </a:pPr>
                <a:r>
                  <a:rPr lang="en-US" sz="900" kern="0" dirty="0">
                    <a:solidFill>
                      <a:schemeClr val="bg1"/>
                    </a:solidFill>
                    <a:latin typeface="Segoe UI"/>
                  </a:rPr>
                  <a:t>Diagnostic a</a:t>
                </a:r>
                <a:r>
                  <a:rPr lang="en-US" sz="900" kern="0" dirty="0" err="1">
                    <a:solidFill>
                      <a:schemeClr val="bg1"/>
                    </a:solidFill>
                    <a:latin typeface="Segoe UI"/>
                  </a:rPr>
                  <a:t>nalytics</a:t>
                </a:r>
                <a:endParaRPr lang="en-US" sz="900" kern="0" dirty="0">
                  <a:solidFill>
                    <a:schemeClr val="bg1"/>
                  </a:solidFill>
                  <a:latin typeface="Segoe UI"/>
                </a:endParaRPr>
              </a:p>
            </p:txBody>
          </p:sp>
          <p:sp>
            <p:nvSpPr>
              <p:cNvPr id="73" name="Right Triangle 72"/>
              <p:cNvSpPr/>
              <p:nvPr/>
            </p:nvSpPr>
            <p:spPr bwMode="auto">
              <a:xfrm flipV="1">
                <a:off x="4745630" y="1827140"/>
                <a:ext cx="82742" cy="127774"/>
              </a:xfrm>
              <a:prstGeom prst="rtTriangle">
                <a:avLst/>
              </a:prstGeom>
              <a:grpFill/>
              <a:ln w="10795" cap="flat" cmpd="sng" algn="ctr">
                <a:noFill/>
                <a:prstDash val="solid"/>
                <a:headEnd type="none" w="med" len="med"/>
                <a:tailEnd type="none" w="med" len="med"/>
              </a:ln>
              <a:effectLst/>
            </p:spPr>
            <p:txBody>
              <a:bodyPr vert="horz" wrap="square" lIns="68580" tIns="34978" rIns="0" bIns="34978" numCol="1" rtlCol="0" anchor="ctr" anchorCtr="0" compatLnSpc="1">
                <a:prstTxWarp prst="textNoShape">
                  <a:avLst/>
                </a:prstTxWarp>
              </a:bodyPr>
              <a:lstStyle/>
              <a:p>
                <a:pPr defTabSz="699354" fontAlgn="base">
                  <a:spcBef>
                    <a:spcPct val="0"/>
                  </a:spcBef>
                  <a:spcAft>
                    <a:spcPct val="0"/>
                  </a:spcAft>
                  <a:defRPr/>
                </a:pPr>
                <a:endParaRPr lang="en-US" sz="900" kern="0" dirty="0">
                  <a:solidFill>
                    <a:schemeClr val="bg1"/>
                  </a:solidFill>
                  <a:latin typeface="Segoe UI"/>
                </a:endParaRPr>
              </a:p>
            </p:txBody>
          </p:sp>
        </p:grpSp>
        <p:sp>
          <p:nvSpPr>
            <p:cNvPr id="74" name="Freeform 73"/>
            <p:cNvSpPr/>
            <p:nvPr/>
          </p:nvSpPr>
          <p:spPr bwMode="auto">
            <a:xfrm>
              <a:off x="2800398" y="2402197"/>
              <a:ext cx="3550498" cy="2875964"/>
            </a:xfrm>
            <a:custGeom>
              <a:avLst/>
              <a:gdLst>
                <a:gd name="connsiteX0" fmla="*/ 0 w 6445404"/>
                <a:gd name="connsiteY0" fmla="*/ 0 h 2955073"/>
                <a:gd name="connsiteX1" fmla="*/ 0 w 6445404"/>
                <a:gd name="connsiteY1" fmla="*/ 2955073 h 2955073"/>
                <a:gd name="connsiteX2" fmla="*/ 6445404 w 6445404"/>
                <a:gd name="connsiteY2" fmla="*/ 2955073 h 2955073"/>
              </a:gdLst>
              <a:ahLst/>
              <a:cxnLst>
                <a:cxn ang="0">
                  <a:pos x="connsiteX0" y="connsiteY0"/>
                </a:cxn>
                <a:cxn ang="0">
                  <a:pos x="connsiteX1" y="connsiteY1"/>
                </a:cxn>
                <a:cxn ang="0">
                  <a:pos x="connsiteX2" y="connsiteY2"/>
                </a:cxn>
              </a:cxnLst>
              <a:rect l="l" t="t" r="r" b="b"/>
              <a:pathLst>
                <a:path w="6445404" h="2955073">
                  <a:moveTo>
                    <a:pt x="0" y="0"/>
                  </a:moveTo>
                  <a:lnTo>
                    <a:pt x="0" y="2955073"/>
                  </a:lnTo>
                  <a:lnTo>
                    <a:pt x="6445404" y="2955073"/>
                  </a:lnTo>
                </a:path>
              </a:pathLst>
            </a:custGeom>
            <a:noFill/>
            <a:ln w="76200" cap="flat" cmpd="sng" algn="ctr">
              <a:solidFill>
                <a:srgbClr val="8E2E0C"/>
              </a:solidFill>
              <a:prstDash val="solid"/>
              <a:headEnd type="triangle" w="med" len="med"/>
              <a:tailEnd type="triangle" w="med" len="med"/>
            </a:ln>
            <a:effectLst/>
          </p:spPr>
          <p:txBody>
            <a:bodyPr rtlCol="0" anchor="ctr"/>
            <a:lstStyle/>
            <a:p>
              <a:pPr algn="ctr" defTabSz="698897" fontAlgn="base">
                <a:spcBef>
                  <a:spcPct val="0"/>
                </a:spcBef>
                <a:spcAft>
                  <a:spcPct val="0"/>
                </a:spcAft>
                <a:defRPr/>
              </a:pPr>
              <a:endParaRPr lang="en-US" sz="1500" kern="0">
                <a:solidFill>
                  <a:prstClr val="white"/>
                </a:solidFill>
                <a:latin typeface="Segoe UI"/>
              </a:endParaRPr>
            </a:p>
          </p:txBody>
        </p:sp>
        <p:sp>
          <p:nvSpPr>
            <p:cNvPr id="75" name="TextBox 74"/>
            <p:cNvSpPr txBox="1"/>
            <p:nvPr/>
          </p:nvSpPr>
          <p:spPr>
            <a:xfrm rot="16200000">
              <a:off x="2241282" y="4814522"/>
              <a:ext cx="882934" cy="408573"/>
            </a:xfrm>
            <a:prstGeom prst="rect">
              <a:avLst/>
            </a:prstGeom>
            <a:noFill/>
          </p:spPr>
          <p:txBody>
            <a:bodyPr wrap="none" lIns="137160" tIns="109728" rIns="137160" bIns="109728" rtlCol="0">
              <a:spAutoFit/>
            </a:bodyPr>
            <a:lstStyle/>
            <a:p>
              <a:pPr defTabSz="698897" fontAlgn="base">
                <a:lnSpc>
                  <a:spcPct val="90000"/>
                </a:lnSpc>
                <a:spcBef>
                  <a:spcPct val="0"/>
                </a:spcBef>
                <a:spcAft>
                  <a:spcPts val="450"/>
                </a:spcAft>
                <a:defRPr/>
              </a:pPr>
              <a:r>
                <a:rPr lang="en-US" sz="1350" b="1" kern="0" dirty="0">
                  <a:gradFill>
                    <a:gsLst>
                      <a:gs pos="2917">
                        <a:prstClr val="black"/>
                      </a:gs>
                      <a:gs pos="30000">
                        <a:prstClr val="black"/>
                      </a:gs>
                    </a:gsLst>
                    <a:lin ang="5400000" scaled="0"/>
                  </a:gradFill>
                </a:rPr>
                <a:t>VALUE</a:t>
              </a:r>
              <a:endParaRPr lang="en-US" b="1" kern="0" dirty="0">
                <a:gradFill>
                  <a:gsLst>
                    <a:gs pos="2917">
                      <a:prstClr val="black"/>
                    </a:gs>
                    <a:gs pos="30000">
                      <a:prstClr val="black"/>
                    </a:gs>
                  </a:gsLst>
                  <a:lin ang="5400000" scaled="0"/>
                </a:gradFill>
              </a:endParaRPr>
            </a:p>
          </p:txBody>
        </p:sp>
        <p:sp>
          <p:nvSpPr>
            <p:cNvPr id="76" name="TextBox 75"/>
            <p:cNvSpPr txBox="1"/>
            <p:nvPr/>
          </p:nvSpPr>
          <p:spPr>
            <a:xfrm rot="19852879">
              <a:off x="4900273" y="3736763"/>
              <a:ext cx="1183721" cy="152349"/>
            </a:xfrm>
            <a:prstGeom prst="rect">
              <a:avLst/>
            </a:prstGeom>
            <a:solidFill>
              <a:srgbClr val="AA380A"/>
            </a:solidFill>
          </p:spPr>
          <p:txBody>
            <a:bodyPr wrap="square" lIns="68580" tIns="0" rIns="68580" bIns="0" rtlCol="0">
              <a:spAutoFit/>
            </a:bodyPr>
            <a:lstStyle/>
            <a:p>
              <a:pPr defTabSz="698897" fontAlgn="base">
                <a:lnSpc>
                  <a:spcPct val="90000"/>
                </a:lnSpc>
                <a:spcBef>
                  <a:spcPct val="0"/>
                </a:spcBef>
                <a:spcAft>
                  <a:spcPts val="450"/>
                </a:spcAft>
                <a:defRPr/>
              </a:pPr>
              <a:r>
                <a:rPr lang="en-US" sz="1100" kern="0" dirty="0">
                  <a:solidFill>
                    <a:prstClr val="white"/>
                  </a:solidFill>
                </a:rPr>
                <a:t>OPTIMIZATION</a:t>
              </a:r>
            </a:p>
          </p:txBody>
        </p:sp>
        <p:sp>
          <p:nvSpPr>
            <p:cNvPr id="77" name="Freeform 76"/>
            <p:cNvSpPr/>
            <p:nvPr/>
          </p:nvSpPr>
          <p:spPr bwMode="auto">
            <a:xfrm>
              <a:off x="674913" y="2403130"/>
              <a:ext cx="2139941" cy="2879555"/>
            </a:xfrm>
            <a:custGeom>
              <a:avLst/>
              <a:gdLst>
                <a:gd name="connsiteX0" fmla="*/ 0 w 3788138"/>
                <a:gd name="connsiteY0" fmla="*/ 0 h 3393205"/>
                <a:gd name="connsiteX1" fmla="*/ 3164410 w 3788138"/>
                <a:gd name="connsiteY1" fmla="*/ 0 h 3393205"/>
                <a:gd name="connsiteX2" fmla="*/ 3164410 w 3788138"/>
                <a:gd name="connsiteY2" fmla="*/ 1322541 h 3393205"/>
                <a:gd name="connsiteX3" fmla="*/ 3404995 w 3788138"/>
                <a:gd name="connsiteY3" fmla="*/ 1322541 h 3393205"/>
                <a:gd name="connsiteX4" fmla="*/ 3404995 w 3788138"/>
                <a:gd name="connsiteY4" fmla="*/ 1082467 h 3393205"/>
                <a:gd name="connsiteX5" fmla="*/ 3788138 w 3788138"/>
                <a:gd name="connsiteY5" fmla="*/ 1562616 h 3393205"/>
                <a:gd name="connsiteX6" fmla="*/ 3404995 w 3788138"/>
                <a:gd name="connsiteY6" fmla="*/ 2042764 h 3393205"/>
                <a:gd name="connsiteX7" fmla="*/ 3404995 w 3788138"/>
                <a:gd name="connsiteY7" fmla="*/ 1802690 h 3393205"/>
                <a:gd name="connsiteX8" fmla="*/ 3164410 w 3788138"/>
                <a:gd name="connsiteY8" fmla="*/ 1802690 h 3393205"/>
                <a:gd name="connsiteX9" fmla="*/ 3164410 w 3788138"/>
                <a:gd name="connsiteY9" fmla="*/ 3393205 h 3393205"/>
                <a:gd name="connsiteX10" fmla="*/ 0 w 3788138"/>
                <a:gd name="connsiteY10" fmla="*/ 3393205 h 3393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88138" h="3393205">
                  <a:moveTo>
                    <a:pt x="0" y="0"/>
                  </a:moveTo>
                  <a:lnTo>
                    <a:pt x="3164410" y="0"/>
                  </a:lnTo>
                  <a:lnTo>
                    <a:pt x="3164410" y="1322541"/>
                  </a:lnTo>
                  <a:lnTo>
                    <a:pt x="3404995" y="1322541"/>
                  </a:lnTo>
                  <a:lnTo>
                    <a:pt x="3404995" y="1082467"/>
                  </a:lnTo>
                  <a:lnTo>
                    <a:pt x="3788138" y="1562616"/>
                  </a:lnTo>
                  <a:lnTo>
                    <a:pt x="3404995" y="2042764"/>
                  </a:lnTo>
                  <a:lnTo>
                    <a:pt x="3404995" y="1802690"/>
                  </a:lnTo>
                  <a:lnTo>
                    <a:pt x="3164410" y="1802690"/>
                  </a:lnTo>
                  <a:lnTo>
                    <a:pt x="3164410" y="3393205"/>
                  </a:lnTo>
                  <a:lnTo>
                    <a:pt x="0" y="3393205"/>
                  </a:lnTo>
                  <a:close/>
                </a:path>
              </a:pathLst>
            </a:custGeom>
            <a:solidFill>
              <a:schemeClr val="bg1">
                <a:lumMod val="85000"/>
              </a:schemeClr>
            </a:solidFill>
            <a:ln w="25400" cap="flat" cmpd="sng" algn="ctr">
              <a:noFill/>
              <a:prstDash val="solid"/>
              <a:headEnd type="none" w="med" len="med"/>
              <a:tailEnd type="none" w="med" len="med"/>
            </a:ln>
            <a:effectLst/>
          </p:spPr>
          <p:txBody>
            <a:bodyPr rot="0" spcFirstLastPara="0" vertOverflow="overflow" horzOverflow="overflow" vert="horz" wrap="square" lIns="68580" tIns="68580" rIns="68580" bIns="6858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defRPr/>
              </a:pPr>
              <a:r>
                <a:rPr lang="en-US" sz="2400" kern="0" dirty="0">
                  <a:latin typeface="Segoe UI"/>
                  <a:ea typeface="Segoe UI" pitchFamily="34" charset="0"/>
                  <a:cs typeface="Segoe UI" pitchFamily="34" charset="0"/>
                </a:rPr>
                <a:t>Top-down</a:t>
              </a:r>
            </a:p>
            <a:p>
              <a:pPr defTabSz="699354" fontAlgn="base">
                <a:lnSpc>
                  <a:spcPct val="90000"/>
                </a:lnSpc>
                <a:spcBef>
                  <a:spcPct val="0"/>
                </a:spcBef>
                <a:spcAft>
                  <a:spcPct val="0"/>
                </a:spcAft>
                <a:defRPr/>
              </a:pPr>
              <a:r>
                <a:rPr lang="en-US" sz="1500" kern="0" dirty="0">
                  <a:latin typeface="Segoe UI"/>
                  <a:ea typeface="Segoe UI" pitchFamily="34" charset="0"/>
                  <a:cs typeface="Segoe UI" pitchFamily="34" charset="0"/>
                </a:rPr>
                <a:t>(deductive)</a:t>
              </a:r>
            </a:p>
            <a:p>
              <a:pPr algn="ctr" defTabSz="699354" fontAlgn="base">
                <a:lnSpc>
                  <a:spcPct val="90000"/>
                </a:lnSpc>
                <a:spcBef>
                  <a:spcPct val="0"/>
                </a:spcBef>
                <a:spcAft>
                  <a:spcPct val="0"/>
                </a:spcAft>
                <a:defRPr/>
              </a:pPr>
              <a:endParaRPr lang="en-US" sz="15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8" name="Down Arrow 77"/>
            <p:cNvSpPr/>
            <p:nvPr/>
          </p:nvSpPr>
          <p:spPr bwMode="auto">
            <a:xfrm>
              <a:off x="873497" y="3363933"/>
              <a:ext cx="1402160" cy="1914227"/>
            </a:xfrm>
            <a:prstGeom prst="downArrow">
              <a:avLst>
                <a:gd name="adj1" fmla="val 50000"/>
                <a:gd name="adj2" fmla="val 36893"/>
              </a:avLst>
            </a:prstGeom>
            <a:solidFill>
              <a:srgbClr val="632109"/>
            </a:solid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defRPr/>
              </a:pPr>
              <a:endParaRPr lang="en-US"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9" name="Rectangle 78"/>
            <p:cNvSpPr/>
            <p:nvPr/>
          </p:nvSpPr>
          <p:spPr bwMode="auto">
            <a:xfrm>
              <a:off x="871243" y="4388665"/>
              <a:ext cx="963974" cy="287015"/>
            </a:xfrm>
            <a:prstGeom prst="rect">
              <a:avLst/>
            </a:prstGeom>
            <a:solidFill>
              <a:srgbClr val="D9460C"/>
            </a:solidFill>
            <a:ln w="9525" cap="flat" cmpd="sng" algn="ctr">
              <a:noFill/>
              <a:prstDash val="solid"/>
              <a:headEnd type="none" w="med" len="med"/>
              <a:tailEnd type="none" w="med" len="med"/>
            </a:ln>
            <a:effectLst/>
          </p:spPr>
          <p:txBody>
            <a:bodyPr rot="0" spcFirstLastPara="0" vertOverflow="overflow" horzOverflow="overflow" vert="horz" wrap="square" lIns="34290" tIns="34290" rIns="34290" bIns="34290"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defRPr/>
              </a:pPr>
              <a:r>
                <a:rPr lang="en-US" sz="1163" kern="0" dirty="0">
                  <a:solidFill>
                    <a:schemeClr val="bg1"/>
                  </a:solidFill>
                  <a:latin typeface="Segoe UI Semibold" panose="020B0702040204020203" pitchFamily="34" charset="0"/>
                  <a:ea typeface="Segoe UI" pitchFamily="34" charset="0"/>
                  <a:cs typeface="Segoe UI" pitchFamily="34" charset="0"/>
                </a:rPr>
                <a:t>Confirmation</a:t>
              </a:r>
            </a:p>
          </p:txBody>
        </p:sp>
        <p:sp>
          <p:nvSpPr>
            <p:cNvPr id="80" name="Rectangle 79"/>
            <p:cNvSpPr/>
            <p:nvPr/>
          </p:nvSpPr>
          <p:spPr bwMode="auto">
            <a:xfrm>
              <a:off x="871243" y="3452329"/>
              <a:ext cx="963974" cy="287015"/>
            </a:xfrm>
            <a:prstGeom prst="rect">
              <a:avLst/>
            </a:prstGeom>
            <a:solidFill>
              <a:srgbClr val="4C1904"/>
            </a:solidFill>
            <a:ln w="9525" cap="flat" cmpd="sng" algn="ctr">
              <a:noFill/>
              <a:prstDash val="solid"/>
              <a:headEnd type="none" w="med" len="med"/>
              <a:tailEnd type="none" w="med" len="med"/>
            </a:ln>
            <a:effectLst/>
          </p:spPr>
          <p:txBody>
            <a:bodyPr rot="0" spcFirstLastPara="0" vertOverflow="overflow" horzOverflow="overflow" vert="horz" wrap="square" lIns="68580" tIns="109728" rIns="34290" bIns="109728"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defRPr/>
              </a:pPr>
              <a:r>
                <a:rPr lang="en-US" sz="1163" kern="0" dirty="0">
                  <a:solidFill>
                    <a:schemeClr val="bg1"/>
                  </a:solidFill>
                  <a:latin typeface="Segoe UI Semibold" panose="020B0702040204020203" pitchFamily="34" charset="0"/>
                  <a:ea typeface="Segoe UI" pitchFamily="34" charset="0"/>
                  <a:cs typeface="Segoe UI" pitchFamily="34" charset="0"/>
                </a:rPr>
                <a:t>Theory</a:t>
              </a:r>
            </a:p>
          </p:txBody>
        </p:sp>
        <p:sp>
          <p:nvSpPr>
            <p:cNvPr id="81" name="Rectangle 80"/>
            <p:cNvSpPr/>
            <p:nvPr/>
          </p:nvSpPr>
          <p:spPr bwMode="auto">
            <a:xfrm>
              <a:off x="871243" y="3764440"/>
              <a:ext cx="963974" cy="287015"/>
            </a:xfrm>
            <a:prstGeom prst="rect">
              <a:avLst/>
            </a:prstGeom>
            <a:solidFill>
              <a:srgbClr val="7F2907"/>
            </a:solidFill>
            <a:ln w="9525" cap="flat" cmpd="sng" algn="ctr">
              <a:noFill/>
              <a:prstDash val="solid"/>
              <a:headEnd type="none" w="med" len="med"/>
              <a:tailEnd type="none" w="med" len="med"/>
            </a:ln>
            <a:effectLst/>
          </p:spPr>
          <p:txBody>
            <a:bodyPr rot="0" spcFirstLastPara="0" vertOverflow="overflow" horzOverflow="overflow" vert="horz" wrap="square" lIns="68580" tIns="109728" rIns="34290" bIns="109728"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defRPr/>
              </a:pPr>
              <a:r>
                <a:rPr lang="en-US" sz="1163" kern="0" dirty="0">
                  <a:solidFill>
                    <a:schemeClr val="bg1"/>
                  </a:solidFill>
                  <a:latin typeface="Segoe UI Semibold" panose="020B0702040204020203" pitchFamily="34" charset="0"/>
                  <a:ea typeface="Segoe UI" pitchFamily="34" charset="0"/>
                  <a:cs typeface="Segoe UI" pitchFamily="34" charset="0"/>
                </a:rPr>
                <a:t>Hypothesis</a:t>
              </a:r>
            </a:p>
          </p:txBody>
        </p:sp>
        <p:sp>
          <p:nvSpPr>
            <p:cNvPr id="82" name="Rectangle 81"/>
            <p:cNvSpPr/>
            <p:nvPr/>
          </p:nvSpPr>
          <p:spPr bwMode="auto">
            <a:xfrm>
              <a:off x="871243" y="4076552"/>
              <a:ext cx="963974" cy="287015"/>
            </a:xfrm>
            <a:prstGeom prst="rect">
              <a:avLst/>
            </a:prstGeom>
            <a:solidFill>
              <a:srgbClr val="AA380A"/>
            </a:solidFill>
            <a:ln w="9525" cap="flat" cmpd="sng" algn="ctr">
              <a:noFill/>
              <a:prstDash val="solid"/>
              <a:headEnd type="none" w="med" len="med"/>
              <a:tailEnd type="none" w="med" len="med"/>
            </a:ln>
            <a:effectLst/>
          </p:spPr>
          <p:txBody>
            <a:bodyPr rot="0" spcFirstLastPara="0" vertOverflow="overflow" horzOverflow="overflow" vert="horz" wrap="square" lIns="68580" tIns="109728" rIns="34290" bIns="109728"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defRPr/>
              </a:pPr>
              <a:r>
                <a:rPr lang="en-US" sz="1163" kern="0" dirty="0">
                  <a:solidFill>
                    <a:schemeClr val="bg1"/>
                  </a:solidFill>
                  <a:latin typeface="Segoe UI Semibold" panose="020B0702040204020203" pitchFamily="34" charset="0"/>
                  <a:ea typeface="Segoe UI" pitchFamily="34" charset="0"/>
                  <a:cs typeface="Segoe UI" pitchFamily="34" charset="0"/>
                </a:rPr>
                <a:t>Observation</a:t>
              </a:r>
            </a:p>
          </p:txBody>
        </p:sp>
      </p:grpSp>
      <p:sp>
        <p:nvSpPr>
          <p:cNvPr id="2" name="Title 1"/>
          <p:cNvSpPr>
            <a:spLocks noGrp="1"/>
          </p:cNvSpPr>
          <p:nvPr>
            <p:ph type="title"/>
          </p:nvPr>
        </p:nvSpPr>
        <p:spPr>
          <a:xfrm>
            <a:off x="786011" y="110100"/>
            <a:ext cx="8142474" cy="777288"/>
          </a:xfrm>
        </p:spPr>
        <p:txBody>
          <a:bodyPr>
            <a:normAutofit fontScale="90000"/>
          </a:bodyPr>
          <a:lstStyle/>
          <a:p>
            <a:pPr lvl="0"/>
            <a:r>
              <a:rPr lang="en-US" dirty="0"/>
              <a:t>Two approaches to information management for analytics: Top-down and bottom-up</a:t>
            </a:r>
          </a:p>
        </p:txBody>
      </p:sp>
    </p:spTree>
    <p:extLst>
      <p:ext uri="{BB962C8B-B14F-4D97-AF65-F5344CB8AC3E}">
        <p14:creationId xmlns:p14="http://schemas.microsoft.com/office/powerpoint/2010/main" val="2423757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39"/>
          <p:cNvGrpSpPr/>
          <p:nvPr/>
        </p:nvGrpSpPr>
        <p:grpSpPr>
          <a:xfrm>
            <a:off x="3299803" y="1786321"/>
            <a:ext cx="3415076" cy="3889365"/>
            <a:chOff x="4309059" y="1322325"/>
            <a:chExt cx="4644740" cy="5289806"/>
          </a:xfrm>
        </p:grpSpPr>
        <p:sp>
          <p:nvSpPr>
            <p:cNvPr id="41" name="Rectangle 40"/>
            <p:cNvSpPr/>
            <p:nvPr/>
          </p:nvSpPr>
          <p:spPr>
            <a:xfrm>
              <a:off x="4309059" y="1322325"/>
              <a:ext cx="4558903" cy="5289806"/>
            </a:xfrm>
            <a:prstGeom prst="rect">
              <a:avLst/>
            </a:prstGeom>
            <a:solidFill>
              <a:srgbClr val="63210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70" tIns="67232" rIns="68570" bIns="34285" numCol="1" spcCol="0" rtlCol="0" fromWordArt="0" anchor="t" anchorCtr="0" forceAA="0" compatLnSpc="1">
              <a:prstTxWarp prst="textNoShape">
                <a:avLst/>
              </a:prstTxWarp>
              <a:noAutofit/>
            </a:bodyPr>
            <a:lstStyle/>
            <a:p>
              <a:pPr algn="ctr" defTabSz="685577">
                <a:lnSpc>
                  <a:spcPct val="90000"/>
                </a:lnSpc>
              </a:pPr>
              <a:r>
                <a:rPr lang="en-US" sz="1618" dirty="0">
                  <a:solidFill>
                    <a:schemeClr val="bg1"/>
                  </a:solidFill>
                  <a:latin typeface="+mj-lt"/>
                  <a:ea typeface="Segoe UI" pitchFamily="34" charset="0"/>
                  <a:cs typeface="Segoe UI" pitchFamily="34" charset="0"/>
                </a:rPr>
                <a:t>Implement data warehouse</a:t>
              </a:r>
            </a:p>
            <a:p>
              <a:pPr algn="ctr"/>
              <a:endParaRPr lang="en-US" sz="2059" dirty="0"/>
            </a:p>
          </p:txBody>
        </p:sp>
        <p:sp>
          <p:nvSpPr>
            <p:cNvPr id="42" name="Chevron 41"/>
            <p:cNvSpPr/>
            <p:nvPr/>
          </p:nvSpPr>
          <p:spPr>
            <a:xfrm>
              <a:off x="6491543" y="2920730"/>
              <a:ext cx="2462256" cy="889923"/>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32" tIns="0" rIns="0" bIns="0" numCol="1" spcCol="0" rtlCol="0" fromWordArt="0" anchor="ctr" anchorCtr="0" forceAA="0" compatLnSpc="1">
              <a:prstTxWarp prst="textNoShape">
                <a:avLst/>
              </a:prstTxWarp>
              <a:noAutofit/>
            </a:bodyPr>
            <a:lstStyle/>
            <a:p>
              <a:r>
                <a:rPr lang="en-US" sz="1176" dirty="0">
                  <a:solidFill>
                    <a:schemeClr val="bg1"/>
                  </a:solidFill>
                </a:rPr>
                <a:t>Physical design</a:t>
              </a:r>
            </a:p>
          </p:txBody>
        </p:sp>
        <p:sp>
          <p:nvSpPr>
            <p:cNvPr id="43" name="Chevron 42"/>
            <p:cNvSpPr/>
            <p:nvPr/>
          </p:nvSpPr>
          <p:spPr>
            <a:xfrm>
              <a:off x="6491543" y="3919690"/>
              <a:ext cx="2462256" cy="889923"/>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32" tIns="0" rIns="0" bIns="0" numCol="1" spcCol="0" rtlCol="0" fromWordArt="0" anchor="ctr" anchorCtr="0" forceAA="0" compatLnSpc="1">
              <a:prstTxWarp prst="textNoShape">
                <a:avLst/>
              </a:prstTxWarp>
              <a:noAutofit/>
            </a:bodyPr>
            <a:lstStyle/>
            <a:p>
              <a:r>
                <a:rPr lang="en-US" sz="1176" dirty="0">
                  <a:solidFill>
                    <a:schemeClr val="bg1"/>
                  </a:solidFill>
                </a:rPr>
                <a:t>ETL development</a:t>
              </a:r>
            </a:p>
          </p:txBody>
        </p:sp>
        <p:sp>
          <p:nvSpPr>
            <p:cNvPr id="44" name="Chevron 43"/>
            <p:cNvSpPr/>
            <p:nvPr/>
          </p:nvSpPr>
          <p:spPr>
            <a:xfrm>
              <a:off x="6491543" y="1932682"/>
              <a:ext cx="2462256" cy="889923"/>
            </a:xfrm>
            <a:prstGeom prst="chevron">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32" tIns="0" rIns="0" bIns="0" numCol="1" spcCol="0" rtlCol="0" fromWordArt="0" anchor="ctr" anchorCtr="0" forceAA="0" compatLnSpc="1">
              <a:prstTxWarp prst="textNoShape">
                <a:avLst/>
              </a:prstTxWarp>
              <a:noAutofit/>
            </a:bodyPr>
            <a:lstStyle/>
            <a:p>
              <a:r>
                <a:rPr lang="en-US" sz="1176" dirty="0">
                  <a:solidFill>
                    <a:schemeClr val="bg1"/>
                  </a:solidFill>
                </a:rPr>
                <a:t>Reporting and analytics development</a:t>
              </a:r>
            </a:p>
          </p:txBody>
        </p:sp>
        <p:sp>
          <p:nvSpPr>
            <p:cNvPr id="45" name="Chevron 44"/>
            <p:cNvSpPr/>
            <p:nvPr/>
          </p:nvSpPr>
          <p:spPr>
            <a:xfrm>
              <a:off x="6491543" y="5162842"/>
              <a:ext cx="2462256" cy="886968"/>
            </a:xfrm>
            <a:prstGeom prst="chevron">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0" rIns="0" bIns="0" numCol="1" spcCol="0" rtlCol="0" fromWordArt="0" anchor="ctr" anchorCtr="0" forceAA="0" compatLnSpc="1">
              <a:prstTxWarp prst="textNoShape">
                <a:avLst/>
              </a:prstTxWarp>
              <a:noAutofit/>
            </a:bodyPr>
            <a:lstStyle/>
            <a:p>
              <a:pPr defTabSz="685577">
                <a:lnSpc>
                  <a:spcPct val="90000"/>
                </a:lnSpc>
              </a:pPr>
              <a:r>
                <a:rPr lang="en-US" sz="1176" dirty="0">
                  <a:solidFill>
                    <a:schemeClr val="bg1"/>
                  </a:solidFill>
                  <a:ea typeface="Segoe UI" pitchFamily="34" charset="0"/>
                  <a:cs typeface="Segoe UI" pitchFamily="34" charset="0"/>
                </a:rPr>
                <a:t>Install and tune</a:t>
              </a:r>
            </a:p>
          </p:txBody>
        </p:sp>
        <p:sp>
          <p:nvSpPr>
            <p:cNvPr id="84" name="Pentagon 83"/>
            <p:cNvSpPr/>
            <p:nvPr/>
          </p:nvSpPr>
          <p:spPr bwMode="auto">
            <a:xfrm>
              <a:off x="4430128" y="1926348"/>
              <a:ext cx="2425672" cy="889923"/>
            </a:xfrm>
            <a:prstGeom prst="homePlate">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0" rIns="0" bIns="0" numCol="1" spcCol="0" rtlCol="0" fromWordArt="0" anchor="ctr" anchorCtr="0" forceAA="0" compatLnSpc="1">
              <a:prstTxWarp prst="textNoShape">
                <a:avLst/>
              </a:prstTxWarp>
              <a:noAutofit/>
            </a:bodyPr>
            <a:lstStyle/>
            <a:p>
              <a:pPr defTabSz="685577">
                <a:lnSpc>
                  <a:spcPct val="90000"/>
                </a:lnSpc>
              </a:pPr>
              <a:r>
                <a:rPr lang="en-US" sz="1176" dirty="0">
                  <a:solidFill>
                    <a:schemeClr val="bg1"/>
                  </a:solidFill>
                  <a:ea typeface="Segoe UI" pitchFamily="34" charset="0"/>
                  <a:cs typeface="Segoe UI" pitchFamily="34" charset="0"/>
                </a:rPr>
                <a:t>Reporting and </a:t>
              </a:r>
              <a:br>
                <a:rPr lang="en-US" sz="1176" dirty="0">
                  <a:solidFill>
                    <a:schemeClr val="bg1"/>
                  </a:solidFill>
                  <a:ea typeface="Segoe UI" pitchFamily="34" charset="0"/>
                  <a:cs typeface="Segoe UI" pitchFamily="34" charset="0"/>
                </a:rPr>
              </a:br>
              <a:r>
                <a:rPr lang="en-US" sz="1176" dirty="0">
                  <a:solidFill>
                    <a:schemeClr val="bg1"/>
                  </a:solidFill>
                  <a:ea typeface="Segoe UI" pitchFamily="34" charset="0"/>
                  <a:cs typeface="Segoe UI" pitchFamily="34" charset="0"/>
                </a:rPr>
                <a:t>analytics design</a:t>
              </a:r>
            </a:p>
          </p:txBody>
        </p:sp>
        <p:sp>
          <p:nvSpPr>
            <p:cNvPr id="85" name="Pentagon 84"/>
            <p:cNvSpPr/>
            <p:nvPr/>
          </p:nvSpPr>
          <p:spPr bwMode="auto">
            <a:xfrm>
              <a:off x="4430128" y="2920729"/>
              <a:ext cx="2425672" cy="889923"/>
            </a:xfrm>
            <a:prstGeom prst="homePlate">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0" rIns="0" bIns="0" numCol="1" spcCol="0" rtlCol="0" fromWordArt="0" anchor="ctr" anchorCtr="0" forceAA="0" compatLnSpc="1">
              <a:prstTxWarp prst="textNoShape">
                <a:avLst/>
              </a:prstTxWarp>
              <a:noAutofit/>
            </a:bodyPr>
            <a:lstStyle/>
            <a:p>
              <a:pPr defTabSz="685577" fontAlgn="base">
                <a:lnSpc>
                  <a:spcPct val="90000"/>
                </a:lnSpc>
                <a:spcBef>
                  <a:spcPct val="0"/>
                </a:spcBef>
                <a:spcAft>
                  <a:spcPct val="0"/>
                </a:spcAft>
              </a:pPr>
              <a:r>
                <a:rPr lang="en-US" sz="1176" dirty="0">
                  <a:solidFill>
                    <a:schemeClr val="bg1"/>
                  </a:solidFill>
                  <a:ea typeface="Segoe UI" pitchFamily="34" charset="0"/>
                  <a:cs typeface="Segoe UI" pitchFamily="34" charset="0"/>
                </a:rPr>
                <a:t>Dimension modeling</a:t>
              </a:r>
            </a:p>
          </p:txBody>
        </p:sp>
        <p:sp>
          <p:nvSpPr>
            <p:cNvPr id="86" name="Pentagon 85"/>
            <p:cNvSpPr/>
            <p:nvPr/>
          </p:nvSpPr>
          <p:spPr bwMode="auto">
            <a:xfrm>
              <a:off x="4430128" y="3919689"/>
              <a:ext cx="2425672" cy="889923"/>
            </a:xfrm>
            <a:prstGeom prst="homePlate">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0" rIns="0" bIns="0" numCol="1" spcCol="0" rtlCol="0" fromWordArt="0" anchor="ctr" anchorCtr="0" forceAA="0" compatLnSpc="1">
              <a:prstTxWarp prst="textNoShape">
                <a:avLst/>
              </a:prstTxWarp>
              <a:noAutofit/>
            </a:bodyPr>
            <a:lstStyle/>
            <a:p>
              <a:pPr defTabSz="685577" fontAlgn="base">
                <a:lnSpc>
                  <a:spcPct val="90000"/>
                </a:lnSpc>
                <a:spcBef>
                  <a:spcPct val="0"/>
                </a:spcBef>
                <a:spcAft>
                  <a:spcPct val="0"/>
                </a:spcAft>
              </a:pPr>
              <a:r>
                <a:rPr lang="en-US" sz="1176" dirty="0">
                  <a:solidFill>
                    <a:schemeClr val="bg1"/>
                  </a:solidFill>
                  <a:ea typeface="Segoe UI" pitchFamily="34" charset="0"/>
                  <a:cs typeface="Segoe UI" pitchFamily="34" charset="0"/>
                </a:rPr>
                <a:t>ETL design</a:t>
              </a:r>
            </a:p>
          </p:txBody>
        </p:sp>
        <p:sp>
          <p:nvSpPr>
            <p:cNvPr id="87" name="Pentagon 86"/>
            <p:cNvSpPr/>
            <p:nvPr/>
          </p:nvSpPr>
          <p:spPr bwMode="auto">
            <a:xfrm>
              <a:off x="4430128" y="5162842"/>
              <a:ext cx="2425672" cy="886968"/>
            </a:xfrm>
            <a:prstGeom prst="homePlat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0" rIns="0" bIns="0" numCol="1" spcCol="0" rtlCol="0" fromWordArt="0" anchor="ctr" anchorCtr="0" forceAA="0" compatLnSpc="1">
              <a:prstTxWarp prst="textNoShape">
                <a:avLst/>
              </a:prstTxWarp>
              <a:noAutofit/>
            </a:bodyPr>
            <a:lstStyle/>
            <a:p>
              <a:pPr defTabSz="685577">
                <a:lnSpc>
                  <a:spcPct val="90000"/>
                </a:lnSpc>
              </a:pPr>
              <a:r>
                <a:rPr lang="en-US" sz="1176" dirty="0">
                  <a:solidFill>
                    <a:schemeClr val="bg1"/>
                  </a:solidFill>
                  <a:ea typeface="Segoe UI" pitchFamily="34" charset="0"/>
                  <a:cs typeface="Segoe UI" pitchFamily="34" charset="0"/>
                </a:rPr>
                <a:t>Set up infrastructure</a:t>
              </a:r>
            </a:p>
          </p:txBody>
        </p:sp>
      </p:grpSp>
      <p:grpSp>
        <p:nvGrpSpPr>
          <p:cNvPr id="88" name="Group 87"/>
          <p:cNvGrpSpPr/>
          <p:nvPr/>
        </p:nvGrpSpPr>
        <p:grpSpPr>
          <a:xfrm>
            <a:off x="292314" y="1774705"/>
            <a:ext cx="2858938" cy="3912597"/>
            <a:chOff x="397566" y="1297914"/>
            <a:chExt cx="3888354" cy="5321404"/>
          </a:xfrm>
        </p:grpSpPr>
        <p:sp>
          <p:nvSpPr>
            <p:cNvPr id="89" name="Pentagon 88"/>
            <p:cNvSpPr/>
            <p:nvPr/>
          </p:nvSpPr>
          <p:spPr bwMode="auto">
            <a:xfrm>
              <a:off x="397607" y="1332095"/>
              <a:ext cx="2703749" cy="5271423"/>
            </a:xfrm>
            <a:prstGeom prst="homePlate">
              <a:avLst>
                <a:gd name="adj" fmla="val 38293"/>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107571" rIns="336159" bIns="107571" numCol="1" spcCol="0" rtlCol="0" fromWordArt="0" anchor="t" anchorCtr="0" forceAA="0" compatLnSpc="1">
              <a:prstTxWarp prst="textNoShape">
                <a:avLst/>
              </a:prstTxWarp>
              <a:noAutofit/>
            </a:bodyPr>
            <a:lstStyle/>
            <a:p>
              <a:pPr defTabSz="685577" fontAlgn="base">
                <a:lnSpc>
                  <a:spcPct val="90000"/>
                </a:lnSpc>
                <a:spcBef>
                  <a:spcPct val="0"/>
                </a:spcBef>
                <a:spcAft>
                  <a:spcPct val="0"/>
                </a:spcAft>
              </a:pPr>
              <a:r>
                <a:rPr lang="en-US" sz="1618" dirty="0">
                  <a:solidFill>
                    <a:schemeClr val="bg1"/>
                  </a:solidFill>
                  <a:latin typeface="+mj-lt"/>
                  <a:ea typeface="Segoe UI" pitchFamily="34" charset="0"/>
                  <a:cs typeface="Segoe UI" pitchFamily="34" charset="0"/>
                </a:rPr>
                <a:t>Understand corporate strategy</a:t>
              </a:r>
            </a:p>
          </p:txBody>
        </p:sp>
        <p:pic>
          <p:nvPicPr>
            <p:cNvPr id="90" name="Picture 89"/>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397566" y="2448829"/>
              <a:ext cx="3037087" cy="4170489"/>
            </a:xfrm>
            <a:prstGeom prst="rect">
              <a:avLst/>
            </a:prstGeom>
          </p:spPr>
        </p:pic>
        <p:sp>
          <p:nvSpPr>
            <p:cNvPr id="91" name="Freeform 90"/>
            <p:cNvSpPr/>
            <p:nvPr/>
          </p:nvSpPr>
          <p:spPr bwMode="auto">
            <a:xfrm>
              <a:off x="1877699" y="1297914"/>
              <a:ext cx="2408221" cy="5321404"/>
            </a:xfrm>
            <a:custGeom>
              <a:avLst/>
              <a:gdLst>
                <a:gd name="connsiteX0" fmla="*/ 54320 w 2408221"/>
                <a:gd name="connsiteY0" fmla="*/ 0 h 5287224"/>
                <a:gd name="connsiteX1" fmla="*/ 2408221 w 2408221"/>
                <a:gd name="connsiteY1" fmla="*/ 0 h 5287224"/>
                <a:gd name="connsiteX2" fmla="*/ 2408221 w 2408221"/>
                <a:gd name="connsiteY2" fmla="*/ 5287224 h 5287224"/>
                <a:gd name="connsiteX3" fmla="*/ 0 w 2408221"/>
                <a:gd name="connsiteY3" fmla="*/ 5287224 h 5287224"/>
                <a:gd name="connsiteX4" fmla="*/ 0 w 2408221"/>
                <a:gd name="connsiteY4" fmla="*/ 2643612 h 5287224"/>
                <a:gd name="connsiteX5" fmla="*/ 54320 w 2408221"/>
                <a:gd name="connsiteY5" fmla="*/ 0 h 5287224"/>
                <a:gd name="connsiteX0" fmla="*/ 54320 w 2408221"/>
                <a:gd name="connsiteY0" fmla="*/ 0 h 5287224"/>
                <a:gd name="connsiteX1" fmla="*/ 2408221 w 2408221"/>
                <a:gd name="connsiteY1" fmla="*/ 0 h 5287224"/>
                <a:gd name="connsiteX2" fmla="*/ 2408221 w 2408221"/>
                <a:gd name="connsiteY2" fmla="*/ 5287224 h 5287224"/>
                <a:gd name="connsiteX3" fmla="*/ 0 w 2408221"/>
                <a:gd name="connsiteY3" fmla="*/ 5287224 h 5287224"/>
                <a:gd name="connsiteX4" fmla="*/ 1222218 w 2408221"/>
                <a:gd name="connsiteY4" fmla="*/ 2643612 h 5287224"/>
                <a:gd name="connsiteX5" fmla="*/ 54320 w 2408221"/>
                <a:gd name="connsiteY5" fmla="*/ 0 h 5287224"/>
                <a:gd name="connsiteX0" fmla="*/ 54320 w 2408221"/>
                <a:gd name="connsiteY0" fmla="*/ 0 h 5287224"/>
                <a:gd name="connsiteX1" fmla="*/ 2408221 w 2408221"/>
                <a:gd name="connsiteY1" fmla="*/ 0 h 5287224"/>
                <a:gd name="connsiteX2" fmla="*/ 2408221 w 2408221"/>
                <a:gd name="connsiteY2" fmla="*/ 5287224 h 5287224"/>
                <a:gd name="connsiteX3" fmla="*/ 0 w 2408221"/>
                <a:gd name="connsiteY3" fmla="*/ 5287224 h 5287224"/>
                <a:gd name="connsiteX4" fmla="*/ 1385181 w 2408221"/>
                <a:gd name="connsiteY4" fmla="*/ 2634559 h 5287224"/>
                <a:gd name="connsiteX5" fmla="*/ 54320 w 2408221"/>
                <a:gd name="connsiteY5" fmla="*/ 0 h 5287224"/>
                <a:gd name="connsiteX0" fmla="*/ 54320 w 2408221"/>
                <a:gd name="connsiteY0" fmla="*/ 0 h 5287224"/>
                <a:gd name="connsiteX1" fmla="*/ 2408221 w 2408221"/>
                <a:gd name="connsiteY1" fmla="*/ 0 h 5287224"/>
                <a:gd name="connsiteX2" fmla="*/ 2408221 w 2408221"/>
                <a:gd name="connsiteY2" fmla="*/ 5287224 h 5287224"/>
                <a:gd name="connsiteX3" fmla="*/ 0 w 2408221"/>
                <a:gd name="connsiteY3" fmla="*/ 5287224 h 5287224"/>
                <a:gd name="connsiteX4" fmla="*/ 1385181 w 2408221"/>
                <a:gd name="connsiteY4" fmla="*/ 2634559 h 5287224"/>
                <a:gd name="connsiteX5" fmla="*/ 54320 w 2408221"/>
                <a:gd name="connsiteY5" fmla="*/ 0 h 528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8221" h="5287224">
                  <a:moveTo>
                    <a:pt x="54320" y="0"/>
                  </a:moveTo>
                  <a:lnTo>
                    <a:pt x="2408221" y="0"/>
                  </a:lnTo>
                  <a:lnTo>
                    <a:pt x="2408221" y="5287224"/>
                  </a:lnTo>
                  <a:lnTo>
                    <a:pt x="0" y="5287224"/>
                  </a:lnTo>
                  <a:lnTo>
                    <a:pt x="1385181" y="2634559"/>
                  </a:lnTo>
                  <a:lnTo>
                    <a:pt x="54320" y="0"/>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0" bIns="107571" numCol="1" spcCol="0" rtlCol="0" fromWordArt="0" anchor="t" anchorCtr="0" forceAA="0" compatLnSpc="1">
              <a:prstTxWarp prst="textNoShape">
                <a:avLst/>
              </a:prstTxWarp>
              <a:noAutofit/>
            </a:bodyPr>
            <a:lstStyle/>
            <a:p>
              <a:pPr algn="ctr" defTabSz="685577" fontAlgn="base">
                <a:lnSpc>
                  <a:spcPct val="90000"/>
                </a:lnSpc>
                <a:spcBef>
                  <a:spcPct val="0"/>
                </a:spcBef>
                <a:spcAft>
                  <a:spcPct val="0"/>
                </a:spcAft>
              </a:pPr>
              <a:endParaRPr lang="en-US" sz="1765"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92" name="Group 91"/>
          <p:cNvGrpSpPr/>
          <p:nvPr/>
        </p:nvGrpSpPr>
        <p:grpSpPr>
          <a:xfrm>
            <a:off x="6717068" y="1613809"/>
            <a:ext cx="2017176" cy="4386941"/>
            <a:chOff x="9135679" y="974111"/>
            <a:chExt cx="2743499" cy="6081278"/>
          </a:xfrm>
        </p:grpSpPr>
        <p:sp>
          <p:nvSpPr>
            <p:cNvPr id="93" name="Rectangle 92">
              <a:hlinkClick r:id="rId4" action="ppaction://hlinksldjump"/>
            </p:cNvPr>
            <p:cNvSpPr/>
            <p:nvPr/>
          </p:nvSpPr>
          <p:spPr bwMode="auto">
            <a:xfrm>
              <a:off x="9461293" y="1787745"/>
              <a:ext cx="2092272" cy="3207864"/>
            </a:xfrm>
            <a:prstGeom prst="rect">
              <a:avLst/>
            </a:prstGeom>
            <a:solidFill>
              <a:srgbClr val="E6E6E6"/>
            </a:solidFill>
            <a:ln w="19050" cap="flat" cmpd="sng" algn="ctr">
              <a:noFill/>
              <a:prstDash val="solid"/>
              <a:miter lim="800000"/>
              <a:headEnd type="none" w="med" len="med"/>
              <a:tailEnd type="none" w="med" len="med"/>
            </a:ln>
            <a:effectLst/>
          </p:spPr>
          <p:txBody>
            <a:bodyPr rot="0" spcFirstLastPara="0" vertOverflow="overflow" horzOverflow="overflow" vert="horz" wrap="square" lIns="137141" tIns="102856" rIns="137141" bIns="34285" numCol="1" spcCol="0" rtlCol="0" fromWordArt="0" anchor="t" anchorCtr="0" forceAA="0" compatLnSpc="1">
              <a:prstTxWarp prst="textNoShape">
                <a:avLst/>
              </a:prstTxWarp>
              <a:noAutofit/>
            </a:bodyPr>
            <a:lstStyle/>
            <a:p>
              <a:pPr defTabSz="582584">
                <a:lnSpc>
                  <a:spcPct val="90000"/>
                </a:lnSpc>
                <a:defRPr/>
              </a:pPr>
              <a:endParaRPr lang="en-US" sz="882" kern="0" dirty="0">
                <a:ln>
                  <a:solidFill>
                    <a:srgbClr val="FFFFFF">
                      <a:alpha val="0"/>
                    </a:srgbClr>
                  </a:solidFill>
                </a:ln>
                <a:gradFill>
                  <a:gsLst>
                    <a:gs pos="85841">
                      <a:srgbClr val="000000"/>
                    </a:gs>
                    <a:gs pos="0">
                      <a:srgbClr val="000000"/>
                    </a:gs>
                  </a:gsLst>
                  <a:lin ang="5400000" scaled="0"/>
                </a:gradFill>
                <a:latin typeface="Segoe UI Light"/>
              </a:endParaRPr>
            </a:p>
          </p:txBody>
        </p:sp>
        <p:grpSp>
          <p:nvGrpSpPr>
            <p:cNvPr id="94" name="Group 93"/>
            <p:cNvGrpSpPr/>
            <p:nvPr/>
          </p:nvGrpSpPr>
          <p:grpSpPr>
            <a:xfrm>
              <a:off x="9452815" y="5026784"/>
              <a:ext cx="2092272" cy="1009600"/>
              <a:chOff x="9461293" y="4995609"/>
              <a:chExt cx="2092272" cy="1009600"/>
            </a:xfrm>
          </p:grpSpPr>
          <p:sp>
            <p:nvSpPr>
              <p:cNvPr id="123" name="Rectangle 122"/>
              <p:cNvSpPr/>
              <p:nvPr/>
            </p:nvSpPr>
            <p:spPr>
              <a:xfrm>
                <a:off x="9461293" y="4995609"/>
                <a:ext cx="2092272" cy="92473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33616" rIns="0" rtlCol="0" anchor="t" anchorCtr="0"/>
              <a:lstStyle/>
              <a:p>
                <a:pPr algn="ctr"/>
                <a:r>
                  <a:rPr lang="en-US" sz="1176" dirty="0">
                    <a:solidFill>
                      <a:schemeClr val="tx1"/>
                    </a:solidFill>
                    <a:latin typeface="Segoe UI Semibold" panose="020B0702040204020203" pitchFamily="34" charset="0"/>
                  </a:rPr>
                  <a:t>Data sources</a:t>
                </a:r>
              </a:p>
            </p:txBody>
          </p:sp>
          <p:sp>
            <p:nvSpPr>
              <p:cNvPr id="124" name="TextBox 123"/>
              <p:cNvSpPr txBox="1"/>
              <p:nvPr/>
            </p:nvSpPr>
            <p:spPr>
              <a:xfrm>
                <a:off x="9814279" y="5694468"/>
                <a:ext cx="349236" cy="310741"/>
              </a:xfrm>
              <a:prstGeom prst="rect">
                <a:avLst/>
              </a:prstGeom>
              <a:noFill/>
            </p:spPr>
            <p:txBody>
              <a:bodyPr wrap="square" lIns="0" tIns="0" rIns="0" bIns="0" rtlCol="0">
                <a:spAutoFit/>
              </a:bodyPr>
              <a:lstStyle/>
              <a:p>
                <a:pPr>
                  <a:lnSpc>
                    <a:spcPct val="90000"/>
                  </a:lnSpc>
                </a:pPr>
                <a:r>
                  <a:rPr lang="en-US" sz="809" dirty="0">
                    <a:ln>
                      <a:solidFill>
                        <a:schemeClr val="bg1">
                          <a:alpha val="0"/>
                        </a:schemeClr>
                      </a:solidFill>
                    </a:ln>
                    <a:gradFill>
                      <a:gsLst>
                        <a:gs pos="0">
                          <a:schemeClr val="accent1"/>
                        </a:gs>
                        <a:gs pos="100000">
                          <a:schemeClr val="accent1"/>
                        </a:gs>
                      </a:gsLst>
                      <a:lin ang="5400000" scaled="1"/>
                    </a:gradFill>
                  </a:rPr>
                  <a:t>OLTP</a:t>
                </a:r>
              </a:p>
            </p:txBody>
          </p:sp>
          <p:grpSp>
            <p:nvGrpSpPr>
              <p:cNvPr id="125" name="Group 124"/>
              <p:cNvGrpSpPr/>
              <p:nvPr/>
            </p:nvGrpSpPr>
            <p:grpSpPr>
              <a:xfrm>
                <a:off x="9857448" y="5423225"/>
                <a:ext cx="200394" cy="224458"/>
                <a:chOff x="1447438" y="3993203"/>
                <a:chExt cx="656000" cy="1195540"/>
              </a:xfrm>
            </p:grpSpPr>
            <p:sp>
              <p:nvSpPr>
                <p:cNvPr id="138" name="Freeform 137"/>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sp>
              <p:nvSpPr>
                <p:cNvPr id="139" name="Oval 138"/>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grpSp>
          <p:sp>
            <p:nvSpPr>
              <p:cNvPr id="126" name="TextBox 125"/>
              <p:cNvSpPr txBox="1"/>
              <p:nvPr/>
            </p:nvSpPr>
            <p:spPr>
              <a:xfrm>
                <a:off x="10236415" y="5694468"/>
                <a:ext cx="255538" cy="310741"/>
              </a:xfrm>
              <a:prstGeom prst="rect">
                <a:avLst/>
              </a:prstGeom>
              <a:noFill/>
            </p:spPr>
            <p:txBody>
              <a:bodyPr wrap="square" lIns="0" tIns="0" rIns="0" bIns="0" rtlCol="0">
                <a:spAutoFit/>
              </a:bodyPr>
              <a:lstStyle/>
              <a:p>
                <a:pPr>
                  <a:lnSpc>
                    <a:spcPct val="90000"/>
                  </a:lnSpc>
                </a:pPr>
                <a:r>
                  <a:rPr lang="en-US" sz="809" dirty="0">
                    <a:ln>
                      <a:solidFill>
                        <a:schemeClr val="bg1">
                          <a:alpha val="0"/>
                        </a:schemeClr>
                      </a:solidFill>
                    </a:ln>
                    <a:gradFill>
                      <a:gsLst>
                        <a:gs pos="0">
                          <a:schemeClr val="accent1"/>
                        </a:gs>
                        <a:gs pos="100000">
                          <a:schemeClr val="accent1"/>
                        </a:gs>
                      </a:gsLst>
                      <a:lin ang="5400000" scaled="1"/>
                    </a:gradFill>
                  </a:rPr>
                  <a:t>ERP</a:t>
                </a:r>
              </a:p>
            </p:txBody>
          </p:sp>
          <p:grpSp>
            <p:nvGrpSpPr>
              <p:cNvPr id="127" name="Group 126"/>
              <p:cNvGrpSpPr/>
              <p:nvPr/>
            </p:nvGrpSpPr>
            <p:grpSpPr>
              <a:xfrm>
                <a:off x="10240587" y="5423225"/>
                <a:ext cx="200394" cy="224458"/>
                <a:chOff x="1447438" y="3993203"/>
                <a:chExt cx="656000" cy="1195540"/>
              </a:xfrm>
            </p:grpSpPr>
            <p:sp>
              <p:nvSpPr>
                <p:cNvPr id="136" name="Freeform 135"/>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sp>
              <p:nvSpPr>
                <p:cNvPr id="137" name="Oval 136"/>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grpSp>
          <p:sp>
            <p:nvSpPr>
              <p:cNvPr id="128" name="TextBox 127"/>
              <p:cNvSpPr txBox="1"/>
              <p:nvPr/>
            </p:nvSpPr>
            <p:spPr>
              <a:xfrm>
                <a:off x="10589645" y="5694468"/>
                <a:ext cx="332771" cy="155371"/>
              </a:xfrm>
              <a:prstGeom prst="rect">
                <a:avLst/>
              </a:prstGeom>
              <a:noFill/>
            </p:spPr>
            <p:txBody>
              <a:bodyPr wrap="square" lIns="0" tIns="0" rIns="0" bIns="0" rtlCol="0">
                <a:spAutoFit/>
              </a:bodyPr>
              <a:lstStyle/>
              <a:p>
                <a:pPr>
                  <a:lnSpc>
                    <a:spcPct val="90000"/>
                  </a:lnSpc>
                </a:pPr>
                <a:r>
                  <a:rPr lang="en-US" sz="809" dirty="0">
                    <a:ln>
                      <a:solidFill>
                        <a:schemeClr val="bg1">
                          <a:alpha val="0"/>
                        </a:schemeClr>
                      </a:solidFill>
                    </a:ln>
                    <a:gradFill>
                      <a:gsLst>
                        <a:gs pos="0">
                          <a:schemeClr val="accent1"/>
                        </a:gs>
                        <a:gs pos="100000">
                          <a:schemeClr val="accent1"/>
                        </a:gs>
                      </a:gsLst>
                      <a:lin ang="5400000" scaled="1"/>
                    </a:gradFill>
                  </a:rPr>
                  <a:t>CRM</a:t>
                </a:r>
              </a:p>
            </p:txBody>
          </p:sp>
          <p:grpSp>
            <p:nvGrpSpPr>
              <p:cNvPr id="129" name="Group 128"/>
              <p:cNvGrpSpPr/>
              <p:nvPr/>
            </p:nvGrpSpPr>
            <p:grpSpPr>
              <a:xfrm>
                <a:off x="10612507" y="5423225"/>
                <a:ext cx="200394" cy="224458"/>
                <a:chOff x="1447438" y="3993203"/>
                <a:chExt cx="656000" cy="1195540"/>
              </a:xfrm>
            </p:grpSpPr>
            <p:sp>
              <p:nvSpPr>
                <p:cNvPr id="134" name="Freeform 133"/>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sp>
              <p:nvSpPr>
                <p:cNvPr id="135" name="Oval 134"/>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grpSp>
          <p:sp>
            <p:nvSpPr>
              <p:cNvPr id="130" name="TextBox 129"/>
              <p:cNvSpPr txBox="1"/>
              <p:nvPr/>
            </p:nvSpPr>
            <p:spPr>
              <a:xfrm>
                <a:off x="10969154" y="5694468"/>
                <a:ext cx="261193" cy="102152"/>
              </a:xfrm>
              <a:prstGeom prst="rect">
                <a:avLst/>
              </a:prstGeom>
              <a:noFill/>
            </p:spPr>
            <p:txBody>
              <a:bodyPr wrap="square" lIns="0" tIns="0" rIns="0" bIns="0" rtlCol="0">
                <a:noAutofit/>
              </a:bodyPr>
              <a:lstStyle/>
              <a:p>
                <a:pPr>
                  <a:lnSpc>
                    <a:spcPct val="90000"/>
                  </a:lnSpc>
                </a:pPr>
                <a:r>
                  <a:rPr lang="en-US" sz="809" dirty="0">
                    <a:ln>
                      <a:solidFill>
                        <a:schemeClr val="bg1">
                          <a:alpha val="0"/>
                        </a:schemeClr>
                      </a:solidFill>
                    </a:ln>
                    <a:gradFill>
                      <a:gsLst>
                        <a:gs pos="0">
                          <a:schemeClr val="accent1"/>
                        </a:gs>
                        <a:gs pos="100000">
                          <a:schemeClr val="accent1"/>
                        </a:gs>
                      </a:gsLst>
                      <a:lin ang="5400000" scaled="1"/>
                    </a:gradFill>
                  </a:rPr>
                  <a:t>LOB</a:t>
                </a:r>
              </a:p>
            </p:txBody>
          </p:sp>
          <p:grpSp>
            <p:nvGrpSpPr>
              <p:cNvPr id="131" name="Group 130"/>
              <p:cNvGrpSpPr/>
              <p:nvPr/>
            </p:nvGrpSpPr>
            <p:grpSpPr>
              <a:xfrm>
                <a:off x="10964138" y="5423225"/>
                <a:ext cx="200394" cy="224458"/>
                <a:chOff x="1447438" y="3993203"/>
                <a:chExt cx="656000" cy="1195540"/>
              </a:xfrm>
            </p:grpSpPr>
            <p:sp>
              <p:nvSpPr>
                <p:cNvPr id="132" name="Freeform 131"/>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sp>
              <p:nvSpPr>
                <p:cNvPr id="133" name="Oval 132"/>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grpSp>
        </p:grpSp>
        <p:grpSp>
          <p:nvGrpSpPr>
            <p:cNvPr id="95" name="Group 94"/>
            <p:cNvGrpSpPr/>
            <p:nvPr/>
          </p:nvGrpSpPr>
          <p:grpSpPr>
            <a:xfrm>
              <a:off x="9543087" y="3919690"/>
              <a:ext cx="1920240" cy="1005840"/>
              <a:chOff x="9543087" y="3919690"/>
              <a:chExt cx="1920240" cy="1005840"/>
            </a:xfrm>
          </p:grpSpPr>
          <p:sp>
            <p:nvSpPr>
              <p:cNvPr id="112" name="Rectangle 111"/>
              <p:cNvSpPr/>
              <p:nvPr/>
            </p:nvSpPr>
            <p:spPr bwMode="auto">
              <a:xfrm>
                <a:off x="9543087" y="3919690"/>
                <a:ext cx="1920240" cy="1005840"/>
              </a:xfrm>
              <a:prstGeom prst="rect">
                <a:avLst/>
              </a:prstGeom>
              <a:solidFill>
                <a:schemeClr val="accent5"/>
              </a:solidFill>
              <a:ln w="19050">
                <a:no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33616" rIns="0" bIns="109682" numCol="1" spcCol="0" rtlCol="0" fromWordArt="0" anchor="t" anchorCtr="0" forceAA="0" compatLnSpc="1">
                <a:prstTxWarp prst="textNoShape">
                  <a:avLst/>
                </a:prstTxWarp>
                <a:noAutofit/>
              </a:bodyPr>
              <a:lstStyle/>
              <a:p>
                <a:pPr algn="ctr" defTabSz="582359">
                  <a:lnSpc>
                    <a:spcPct val="90000"/>
                  </a:lnSpc>
                </a:pPr>
                <a:r>
                  <a:rPr lang="en-US" sz="1176" dirty="0">
                    <a:gradFill>
                      <a:gsLst>
                        <a:gs pos="0">
                          <a:schemeClr val="bg1"/>
                        </a:gs>
                        <a:gs pos="100000">
                          <a:schemeClr val="bg1"/>
                        </a:gs>
                      </a:gsLst>
                      <a:lin ang="5400000" scaled="1"/>
                    </a:gradFill>
                    <a:latin typeface="Segoe UI Semibold" panose="020B0702040204020203" pitchFamily="34" charset="0"/>
                  </a:rPr>
                  <a:t>ETL</a:t>
                </a:r>
              </a:p>
              <a:p>
                <a:pPr algn="ctr" defTabSz="582359">
                  <a:lnSpc>
                    <a:spcPct val="90000"/>
                  </a:lnSpc>
                </a:pPr>
                <a:endParaRPr lang="en-US" sz="1324" dirty="0">
                  <a:gradFill>
                    <a:gsLst>
                      <a:gs pos="0">
                        <a:srgbClr val="505050"/>
                      </a:gs>
                      <a:gs pos="100000">
                        <a:srgbClr val="505050"/>
                      </a:gs>
                    </a:gsLst>
                    <a:lin ang="5400000" scaled="0"/>
                  </a:gradFill>
                </a:endParaRPr>
              </a:p>
            </p:txBody>
          </p:sp>
          <p:grpSp>
            <p:nvGrpSpPr>
              <p:cNvPr id="113" name="Group 112"/>
              <p:cNvGrpSpPr/>
              <p:nvPr/>
            </p:nvGrpSpPr>
            <p:grpSpPr>
              <a:xfrm>
                <a:off x="9805782" y="4290015"/>
                <a:ext cx="321352" cy="360437"/>
                <a:chOff x="3759908" y="2727063"/>
                <a:chExt cx="313303" cy="460770"/>
              </a:xfrm>
            </p:grpSpPr>
            <p:grpSp>
              <p:nvGrpSpPr>
                <p:cNvPr id="119" name="Group 118"/>
                <p:cNvGrpSpPr/>
                <p:nvPr/>
              </p:nvGrpSpPr>
              <p:grpSpPr>
                <a:xfrm>
                  <a:off x="3759908" y="2853911"/>
                  <a:ext cx="244335" cy="333922"/>
                  <a:chOff x="1447428" y="3993203"/>
                  <a:chExt cx="656000" cy="1195540"/>
                </a:xfrm>
              </p:grpSpPr>
              <p:sp>
                <p:nvSpPr>
                  <p:cNvPr id="121" name="Freeform 120"/>
                  <p:cNvSpPr/>
                  <p:nvPr/>
                </p:nvSpPr>
                <p:spPr>
                  <a:xfrm>
                    <a:off x="144742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sp>
                <p:nvSpPr>
                  <p:cNvPr id="122" name="Oval 121"/>
                  <p:cNvSpPr/>
                  <p:nvPr/>
                </p:nvSpPr>
                <p:spPr>
                  <a:xfrm>
                    <a:off x="1501819" y="4049582"/>
                    <a:ext cx="532616" cy="23768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grpSp>
            <p:sp>
              <p:nvSpPr>
                <p:cNvPr id="120" name="Freeform 36"/>
                <p:cNvSpPr>
                  <a:spLocks/>
                </p:cNvSpPr>
                <p:nvPr/>
              </p:nvSpPr>
              <p:spPr bwMode="auto">
                <a:xfrm rot="4500000">
                  <a:off x="3837481" y="2724921"/>
                  <a:ext cx="233588" cy="237872"/>
                </a:xfrm>
                <a:custGeom>
                  <a:avLst/>
                  <a:gdLst/>
                  <a:ahLst/>
                  <a:cxnLst>
                    <a:cxn ang="0">
                      <a:pos x="769" y="780"/>
                    </a:cxn>
                    <a:cxn ang="0">
                      <a:pos x="103" y="291"/>
                    </a:cxn>
                    <a:cxn ang="0">
                      <a:pos x="0" y="313"/>
                    </a:cxn>
                    <a:cxn ang="0">
                      <a:pos x="212" y="0"/>
                    </a:cxn>
                    <a:cxn ang="0">
                      <a:pos x="400" y="313"/>
                    </a:cxn>
                    <a:cxn ang="0">
                      <a:pos x="297" y="291"/>
                    </a:cxn>
                    <a:cxn ang="0">
                      <a:pos x="770" y="780"/>
                    </a:cxn>
                  </a:cxnLst>
                  <a:rect l="0" t="0" r="r" b="b"/>
                  <a:pathLst>
                    <a:path w="770" h="781">
                      <a:moveTo>
                        <a:pt x="769" y="780"/>
                      </a:moveTo>
                      <a:cubicBezTo>
                        <a:pt x="20" y="781"/>
                        <a:pt x="103" y="291"/>
                        <a:pt x="103" y="291"/>
                      </a:cubicBezTo>
                      <a:cubicBezTo>
                        <a:pt x="0" y="313"/>
                        <a:pt x="0" y="313"/>
                        <a:pt x="0" y="313"/>
                      </a:cubicBezTo>
                      <a:cubicBezTo>
                        <a:pt x="212" y="0"/>
                        <a:pt x="212" y="0"/>
                        <a:pt x="212" y="0"/>
                      </a:cubicBezTo>
                      <a:cubicBezTo>
                        <a:pt x="305" y="207"/>
                        <a:pt x="400" y="313"/>
                        <a:pt x="400" y="313"/>
                      </a:cubicBezTo>
                      <a:cubicBezTo>
                        <a:pt x="297" y="291"/>
                        <a:pt x="297" y="291"/>
                        <a:pt x="297" y="291"/>
                      </a:cubicBezTo>
                      <a:cubicBezTo>
                        <a:pt x="297" y="291"/>
                        <a:pt x="228" y="688"/>
                        <a:pt x="770" y="780"/>
                      </a:cubicBezTo>
                    </a:path>
                  </a:pathLst>
                </a:custGeom>
                <a:solidFill>
                  <a:schemeClr val="bg1"/>
                </a:solidFill>
                <a:ln w="9525">
                  <a:noFill/>
                  <a:round/>
                  <a:headEnd/>
                  <a:tailEnd/>
                </a:ln>
              </p:spPr>
              <p:txBody>
                <a:bodyPr vert="horz" wrap="square" lIns="68570" tIns="34285" rIns="68570" bIns="34285" numCol="1" anchor="t" anchorCtr="0" compatLnSpc="1">
                  <a:prstTxWarp prst="textNoShape">
                    <a:avLst/>
                  </a:prstTxWarp>
                </a:bodyPr>
                <a:lstStyle/>
                <a:p>
                  <a:endParaRPr lang="en-US" sz="1471"/>
                </a:p>
              </p:txBody>
            </p:sp>
          </p:grpSp>
          <p:grpSp>
            <p:nvGrpSpPr>
              <p:cNvPr id="114" name="Group 113"/>
              <p:cNvGrpSpPr/>
              <p:nvPr/>
            </p:nvGrpSpPr>
            <p:grpSpPr>
              <a:xfrm>
                <a:off x="10250967" y="4329161"/>
                <a:ext cx="970170" cy="304481"/>
                <a:chOff x="3375167" y="2601492"/>
                <a:chExt cx="1182903" cy="486781"/>
              </a:xfrm>
            </p:grpSpPr>
            <p:sp>
              <p:nvSpPr>
                <p:cNvPr id="115" name="Freeform 30"/>
                <p:cNvSpPr>
                  <a:spLocks noEditPoints="1"/>
                </p:cNvSpPr>
                <p:nvPr/>
              </p:nvSpPr>
              <p:spPr bwMode="auto">
                <a:xfrm>
                  <a:off x="3375167" y="2601492"/>
                  <a:ext cx="382565" cy="486781"/>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solidFill>
                  <a:schemeClr val="bg1"/>
                </a:solidFill>
                <a:ln>
                  <a:noFill/>
                </a:ln>
                <a:extLst/>
              </p:spPr>
              <p:txBody>
                <a:bodyPr vert="horz" wrap="square" lIns="68570" tIns="34285" rIns="68570" bIns="34285" numCol="1" anchor="t" anchorCtr="0" compatLnSpc="1">
                  <a:prstTxWarp prst="textNoShape">
                    <a:avLst/>
                  </a:prstTxWarp>
                </a:bodyPr>
                <a:lstStyle/>
                <a:p>
                  <a:pPr defTabSz="685506"/>
                  <a:endParaRPr lang="en-US" sz="1029">
                    <a:solidFill>
                      <a:srgbClr val="000000"/>
                    </a:solidFill>
                  </a:endParaRPr>
                </a:p>
              </p:txBody>
            </p:sp>
            <p:sp>
              <p:nvSpPr>
                <p:cNvPr id="116" name="Freeform 30"/>
                <p:cNvSpPr>
                  <a:spLocks noEditPoints="1"/>
                </p:cNvSpPr>
                <p:nvPr/>
              </p:nvSpPr>
              <p:spPr bwMode="auto">
                <a:xfrm>
                  <a:off x="4175505" y="2601492"/>
                  <a:ext cx="382565" cy="486781"/>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solidFill>
                  <a:schemeClr val="bg1"/>
                </a:solidFill>
                <a:ln>
                  <a:noFill/>
                </a:ln>
                <a:extLst/>
              </p:spPr>
              <p:txBody>
                <a:bodyPr vert="horz" wrap="square" lIns="68570" tIns="34285" rIns="68570" bIns="34285" numCol="1" anchor="t" anchorCtr="0" compatLnSpc="1">
                  <a:prstTxWarp prst="textNoShape">
                    <a:avLst/>
                  </a:prstTxWarp>
                </a:bodyPr>
                <a:lstStyle/>
                <a:p>
                  <a:pPr defTabSz="685506"/>
                  <a:endParaRPr lang="en-US" sz="1029">
                    <a:solidFill>
                      <a:srgbClr val="000000"/>
                    </a:solidFill>
                  </a:endParaRPr>
                </a:p>
              </p:txBody>
            </p:sp>
            <p:sp>
              <p:nvSpPr>
                <p:cNvPr id="117" name="Freeform 26"/>
                <p:cNvSpPr>
                  <a:spLocks/>
                </p:cNvSpPr>
                <p:nvPr/>
              </p:nvSpPr>
              <p:spPr bwMode="auto">
                <a:xfrm>
                  <a:off x="4018456" y="2738982"/>
                  <a:ext cx="102583" cy="184795"/>
                </a:xfrm>
                <a:custGeom>
                  <a:avLst/>
                  <a:gdLst>
                    <a:gd name="T0" fmla="*/ 66 w 68"/>
                    <a:gd name="T1" fmla="*/ 57 h 123"/>
                    <a:gd name="T2" fmla="*/ 12 w 68"/>
                    <a:gd name="T3" fmla="*/ 2 h 123"/>
                    <a:gd name="T4" fmla="*/ 4 w 68"/>
                    <a:gd name="T5" fmla="*/ 1 h 123"/>
                    <a:gd name="T6" fmla="*/ 0 w 68"/>
                    <a:gd name="T7" fmla="*/ 7 h 123"/>
                    <a:gd name="T8" fmla="*/ 0 w 68"/>
                    <a:gd name="T9" fmla="*/ 116 h 123"/>
                    <a:gd name="T10" fmla="*/ 4 w 68"/>
                    <a:gd name="T11" fmla="*/ 123 h 123"/>
                    <a:gd name="T12" fmla="*/ 7 w 68"/>
                    <a:gd name="T13" fmla="*/ 123 h 123"/>
                    <a:gd name="T14" fmla="*/ 12 w 68"/>
                    <a:gd name="T15" fmla="*/ 121 h 123"/>
                    <a:gd name="T16" fmla="*/ 66 w 68"/>
                    <a:gd name="T17" fmla="*/ 66 h 123"/>
                    <a:gd name="T18" fmla="*/ 68 w 68"/>
                    <a:gd name="T19" fmla="*/ 62 h 123"/>
                    <a:gd name="T20" fmla="*/ 66 w 68"/>
                    <a:gd name="T21" fmla="*/ 5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123">
                      <a:moveTo>
                        <a:pt x="66" y="57"/>
                      </a:moveTo>
                      <a:cubicBezTo>
                        <a:pt x="12" y="2"/>
                        <a:pt x="12" y="2"/>
                        <a:pt x="12" y="2"/>
                      </a:cubicBezTo>
                      <a:cubicBezTo>
                        <a:pt x="10" y="0"/>
                        <a:pt x="7" y="0"/>
                        <a:pt x="4" y="1"/>
                      </a:cubicBezTo>
                      <a:cubicBezTo>
                        <a:pt x="2" y="2"/>
                        <a:pt x="0" y="4"/>
                        <a:pt x="0" y="7"/>
                      </a:cubicBezTo>
                      <a:cubicBezTo>
                        <a:pt x="0" y="116"/>
                        <a:pt x="0" y="116"/>
                        <a:pt x="0" y="116"/>
                      </a:cubicBezTo>
                      <a:cubicBezTo>
                        <a:pt x="0" y="119"/>
                        <a:pt x="2" y="122"/>
                        <a:pt x="4" y="123"/>
                      </a:cubicBezTo>
                      <a:cubicBezTo>
                        <a:pt x="5" y="123"/>
                        <a:pt x="6" y="123"/>
                        <a:pt x="7" y="123"/>
                      </a:cubicBezTo>
                      <a:cubicBezTo>
                        <a:pt x="9" y="123"/>
                        <a:pt x="10" y="123"/>
                        <a:pt x="12" y="121"/>
                      </a:cubicBezTo>
                      <a:cubicBezTo>
                        <a:pt x="66" y="66"/>
                        <a:pt x="66" y="66"/>
                        <a:pt x="66" y="66"/>
                      </a:cubicBezTo>
                      <a:cubicBezTo>
                        <a:pt x="68" y="65"/>
                        <a:pt x="68" y="63"/>
                        <a:pt x="68" y="62"/>
                      </a:cubicBezTo>
                      <a:cubicBezTo>
                        <a:pt x="68" y="60"/>
                        <a:pt x="68" y="58"/>
                        <a:pt x="66" y="57"/>
                      </a:cubicBezTo>
                      <a:close/>
                    </a:path>
                  </a:pathLst>
                </a:custGeom>
                <a:solidFill>
                  <a:schemeClr val="bg1"/>
                </a:solidFill>
                <a:ln>
                  <a:noFill/>
                </a:ln>
              </p:spPr>
              <p:txBody>
                <a:bodyPr vert="horz" wrap="square" lIns="68570" tIns="34285" rIns="68570" bIns="34285" numCol="1" anchor="t" anchorCtr="0" compatLnSpc="1">
                  <a:prstTxWarp prst="textNoShape">
                    <a:avLst/>
                  </a:prstTxWarp>
                </a:bodyPr>
                <a:lstStyle/>
                <a:p>
                  <a:pPr defTabSz="685506"/>
                  <a:endParaRPr lang="en-US" sz="1029">
                    <a:solidFill>
                      <a:srgbClr val="000000"/>
                    </a:solidFill>
                  </a:endParaRPr>
                </a:p>
              </p:txBody>
            </p:sp>
            <p:sp>
              <p:nvSpPr>
                <p:cNvPr id="118" name="Freeform 26"/>
                <p:cNvSpPr>
                  <a:spLocks/>
                </p:cNvSpPr>
                <p:nvPr/>
              </p:nvSpPr>
              <p:spPr bwMode="auto">
                <a:xfrm flipH="1">
                  <a:off x="3810893" y="2735897"/>
                  <a:ext cx="102583" cy="184795"/>
                </a:xfrm>
                <a:custGeom>
                  <a:avLst/>
                  <a:gdLst>
                    <a:gd name="T0" fmla="*/ 66 w 68"/>
                    <a:gd name="T1" fmla="*/ 57 h 123"/>
                    <a:gd name="T2" fmla="*/ 12 w 68"/>
                    <a:gd name="T3" fmla="*/ 2 h 123"/>
                    <a:gd name="T4" fmla="*/ 4 w 68"/>
                    <a:gd name="T5" fmla="*/ 1 h 123"/>
                    <a:gd name="T6" fmla="*/ 0 w 68"/>
                    <a:gd name="T7" fmla="*/ 7 h 123"/>
                    <a:gd name="T8" fmla="*/ 0 w 68"/>
                    <a:gd name="T9" fmla="*/ 116 h 123"/>
                    <a:gd name="T10" fmla="*/ 4 w 68"/>
                    <a:gd name="T11" fmla="*/ 123 h 123"/>
                    <a:gd name="T12" fmla="*/ 7 w 68"/>
                    <a:gd name="T13" fmla="*/ 123 h 123"/>
                    <a:gd name="T14" fmla="*/ 12 w 68"/>
                    <a:gd name="T15" fmla="*/ 121 h 123"/>
                    <a:gd name="T16" fmla="*/ 66 w 68"/>
                    <a:gd name="T17" fmla="*/ 66 h 123"/>
                    <a:gd name="T18" fmla="*/ 68 w 68"/>
                    <a:gd name="T19" fmla="*/ 62 h 123"/>
                    <a:gd name="T20" fmla="*/ 66 w 68"/>
                    <a:gd name="T21" fmla="*/ 5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123">
                      <a:moveTo>
                        <a:pt x="66" y="57"/>
                      </a:moveTo>
                      <a:cubicBezTo>
                        <a:pt x="12" y="2"/>
                        <a:pt x="12" y="2"/>
                        <a:pt x="12" y="2"/>
                      </a:cubicBezTo>
                      <a:cubicBezTo>
                        <a:pt x="10" y="0"/>
                        <a:pt x="7" y="0"/>
                        <a:pt x="4" y="1"/>
                      </a:cubicBezTo>
                      <a:cubicBezTo>
                        <a:pt x="2" y="2"/>
                        <a:pt x="0" y="4"/>
                        <a:pt x="0" y="7"/>
                      </a:cubicBezTo>
                      <a:cubicBezTo>
                        <a:pt x="0" y="116"/>
                        <a:pt x="0" y="116"/>
                        <a:pt x="0" y="116"/>
                      </a:cubicBezTo>
                      <a:cubicBezTo>
                        <a:pt x="0" y="119"/>
                        <a:pt x="2" y="122"/>
                        <a:pt x="4" y="123"/>
                      </a:cubicBezTo>
                      <a:cubicBezTo>
                        <a:pt x="5" y="123"/>
                        <a:pt x="6" y="123"/>
                        <a:pt x="7" y="123"/>
                      </a:cubicBezTo>
                      <a:cubicBezTo>
                        <a:pt x="9" y="123"/>
                        <a:pt x="10" y="123"/>
                        <a:pt x="12" y="121"/>
                      </a:cubicBezTo>
                      <a:cubicBezTo>
                        <a:pt x="66" y="66"/>
                        <a:pt x="66" y="66"/>
                        <a:pt x="66" y="66"/>
                      </a:cubicBezTo>
                      <a:cubicBezTo>
                        <a:pt x="68" y="65"/>
                        <a:pt x="68" y="63"/>
                        <a:pt x="68" y="62"/>
                      </a:cubicBezTo>
                      <a:cubicBezTo>
                        <a:pt x="68" y="60"/>
                        <a:pt x="68" y="58"/>
                        <a:pt x="66" y="57"/>
                      </a:cubicBezTo>
                      <a:close/>
                    </a:path>
                  </a:pathLst>
                </a:custGeom>
                <a:solidFill>
                  <a:schemeClr val="bg1"/>
                </a:solidFill>
                <a:ln>
                  <a:noFill/>
                </a:ln>
              </p:spPr>
              <p:txBody>
                <a:bodyPr vert="horz" wrap="square" lIns="68570" tIns="34285" rIns="68570" bIns="34285" numCol="1" anchor="t" anchorCtr="0" compatLnSpc="1">
                  <a:prstTxWarp prst="textNoShape">
                    <a:avLst/>
                  </a:prstTxWarp>
                </a:bodyPr>
                <a:lstStyle/>
                <a:p>
                  <a:pPr defTabSz="685506"/>
                  <a:endParaRPr lang="en-US" sz="1029">
                    <a:solidFill>
                      <a:srgbClr val="000000"/>
                    </a:solidFill>
                  </a:endParaRPr>
                </a:p>
              </p:txBody>
            </p:sp>
          </p:grpSp>
        </p:grpSp>
        <p:grpSp>
          <p:nvGrpSpPr>
            <p:cNvPr id="96" name="Group 95"/>
            <p:cNvGrpSpPr/>
            <p:nvPr/>
          </p:nvGrpSpPr>
          <p:grpSpPr>
            <a:xfrm>
              <a:off x="9538833" y="1856740"/>
              <a:ext cx="1920240" cy="1005840"/>
              <a:chOff x="9538833" y="1856740"/>
              <a:chExt cx="1920240" cy="1005840"/>
            </a:xfrm>
          </p:grpSpPr>
          <p:sp>
            <p:nvSpPr>
              <p:cNvPr id="107" name="Rectangle 106"/>
              <p:cNvSpPr/>
              <p:nvPr/>
            </p:nvSpPr>
            <p:spPr bwMode="auto">
              <a:xfrm>
                <a:off x="9538833" y="1856740"/>
                <a:ext cx="1920240" cy="1005840"/>
              </a:xfrm>
              <a:prstGeom prst="rect">
                <a:avLst/>
              </a:prstGeom>
              <a:solidFill>
                <a:srgbClr val="C00000"/>
              </a:solidFill>
              <a:ln w="19050">
                <a:no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33616" rIns="0" bIns="109682" numCol="1" spcCol="0" rtlCol="0" fromWordArt="0" anchor="t" anchorCtr="0" forceAA="0" compatLnSpc="1">
                <a:prstTxWarp prst="textNoShape">
                  <a:avLst/>
                </a:prstTxWarp>
                <a:noAutofit/>
              </a:bodyPr>
              <a:lstStyle/>
              <a:p>
                <a:pPr algn="ctr" defTabSz="582359">
                  <a:lnSpc>
                    <a:spcPct val="90000"/>
                  </a:lnSpc>
                </a:pPr>
                <a:r>
                  <a:rPr lang="en-US" sz="1176" dirty="0">
                    <a:gradFill>
                      <a:gsLst>
                        <a:gs pos="0">
                          <a:schemeClr val="bg1"/>
                        </a:gs>
                        <a:gs pos="100000">
                          <a:schemeClr val="bg1"/>
                        </a:gs>
                      </a:gsLst>
                      <a:lin ang="5400000" scaled="1"/>
                    </a:gradFill>
                    <a:latin typeface="Segoe UI Semibold" panose="020B0702040204020203" pitchFamily="34" charset="0"/>
                  </a:rPr>
                  <a:t>BI and analytics</a:t>
                </a:r>
                <a:endParaRPr lang="en-US" sz="1176" dirty="0">
                  <a:gradFill>
                    <a:gsLst>
                      <a:gs pos="0">
                        <a:srgbClr val="505050"/>
                      </a:gs>
                      <a:gs pos="100000">
                        <a:srgbClr val="505050"/>
                      </a:gs>
                    </a:gsLst>
                    <a:lin ang="5400000" scaled="0"/>
                  </a:gradFill>
                  <a:latin typeface="Segoe UI Semibold" panose="020B0702040204020203" pitchFamily="34" charset="0"/>
                </a:endParaRPr>
              </a:p>
            </p:txBody>
          </p:sp>
          <p:sp>
            <p:nvSpPr>
              <p:cNvPr id="108" name="TextBox 107"/>
              <p:cNvSpPr txBox="1"/>
              <p:nvPr/>
            </p:nvSpPr>
            <p:spPr>
              <a:xfrm>
                <a:off x="9648898" y="2601238"/>
                <a:ext cx="775464" cy="155371"/>
              </a:xfrm>
              <a:prstGeom prst="rect">
                <a:avLst/>
              </a:prstGeom>
              <a:noFill/>
            </p:spPr>
            <p:txBody>
              <a:bodyPr wrap="square" lIns="0" tIns="0" rIns="0" bIns="0" rtlCol="0">
                <a:spAutoFit/>
              </a:bodyPr>
              <a:lstStyle/>
              <a:p>
                <a:pPr>
                  <a:lnSpc>
                    <a:spcPct val="90000"/>
                  </a:lnSpc>
                </a:pPr>
                <a:r>
                  <a:rPr lang="en-US" sz="809" dirty="0">
                    <a:ln>
                      <a:solidFill>
                        <a:schemeClr val="bg1">
                          <a:alpha val="0"/>
                        </a:schemeClr>
                      </a:solidFill>
                    </a:ln>
                    <a:gradFill>
                      <a:gsLst>
                        <a:gs pos="0">
                          <a:schemeClr val="bg1"/>
                        </a:gs>
                        <a:gs pos="100000">
                          <a:schemeClr val="bg1"/>
                        </a:gs>
                      </a:gsLst>
                      <a:lin ang="5400000" scaled="1"/>
                    </a:gradFill>
                  </a:rPr>
                  <a:t>Dashboards</a:t>
                </a:r>
              </a:p>
            </p:txBody>
          </p:sp>
          <p:sp>
            <p:nvSpPr>
              <p:cNvPr id="109" name="TextBox 108"/>
              <p:cNvSpPr txBox="1"/>
              <p:nvPr/>
            </p:nvSpPr>
            <p:spPr>
              <a:xfrm>
                <a:off x="10593980" y="2602200"/>
                <a:ext cx="756122" cy="155371"/>
              </a:xfrm>
              <a:prstGeom prst="rect">
                <a:avLst/>
              </a:prstGeom>
              <a:noFill/>
            </p:spPr>
            <p:txBody>
              <a:bodyPr wrap="square" lIns="0" tIns="0" rIns="0" bIns="0" rtlCol="0">
                <a:spAutoFit/>
              </a:bodyPr>
              <a:lstStyle>
                <a:defPPr>
                  <a:defRPr lang="en-US"/>
                </a:defPPr>
                <a:lvl1pPr>
                  <a:lnSpc>
                    <a:spcPct val="90000"/>
                  </a:lnSpc>
                  <a:defRPr sz="1200">
                    <a:ln>
                      <a:solidFill>
                        <a:schemeClr val="bg1">
                          <a:alpha val="0"/>
                        </a:schemeClr>
                      </a:solidFill>
                    </a:ln>
                    <a:gradFill>
                      <a:gsLst>
                        <a:gs pos="0">
                          <a:schemeClr val="bg1"/>
                        </a:gs>
                        <a:gs pos="100000">
                          <a:schemeClr val="bg1"/>
                        </a:gs>
                      </a:gsLst>
                      <a:lin ang="5400000" scaled="1"/>
                    </a:gradFill>
                  </a:defRPr>
                </a:lvl1pPr>
              </a:lstStyle>
              <a:p>
                <a:r>
                  <a:rPr lang="en-US" sz="809" dirty="0"/>
                  <a:t>Reporting</a:t>
                </a:r>
              </a:p>
            </p:txBody>
          </p:sp>
          <p:sp>
            <p:nvSpPr>
              <p:cNvPr id="110" name="Freeform 109"/>
              <p:cNvSpPr>
                <a:spLocks noChangeAspect="1"/>
              </p:cNvSpPr>
              <p:nvPr/>
            </p:nvSpPr>
            <p:spPr bwMode="auto">
              <a:xfrm>
                <a:off x="9752738" y="2187063"/>
                <a:ext cx="472317" cy="323197"/>
              </a:xfrm>
              <a:custGeom>
                <a:avLst/>
                <a:gdLst>
                  <a:gd name="connsiteX0" fmla="*/ 1329613 w 6424245"/>
                  <a:gd name="connsiteY0" fmla="*/ 2742987 h 4395983"/>
                  <a:gd name="connsiteX1" fmla="*/ 978237 w 6424245"/>
                  <a:gd name="connsiteY1" fmla="*/ 2929812 h 4395983"/>
                  <a:gd name="connsiteX2" fmla="*/ 968047 w 6424245"/>
                  <a:gd name="connsiteY2" fmla="*/ 2948585 h 4395983"/>
                  <a:gd name="connsiteX3" fmla="*/ 1339725 w 6424245"/>
                  <a:gd name="connsiteY3" fmla="*/ 3156740 h 4395983"/>
                  <a:gd name="connsiteX4" fmla="*/ 959729 w 6424245"/>
                  <a:gd name="connsiteY4" fmla="*/ 3369555 h 4395983"/>
                  <a:gd name="connsiteX5" fmla="*/ 978237 w 6424245"/>
                  <a:gd name="connsiteY5" fmla="*/ 3403654 h 4395983"/>
                  <a:gd name="connsiteX6" fmla="*/ 1329613 w 6424245"/>
                  <a:gd name="connsiteY6" fmla="*/ 3590479 h 4395983"/>
                  <a:gd name="connsiteX7" fmla="*/ 1753361 w 6424245"/>
                  <a:gd name="connsiteY7" fmla="*/ 3166733 h 4395983"/>
                  <a:gd name="connsiteX8" fmla="*/ 1329613 w 6424245"/>
                  <a:gd name="connsiteY8" fmla="*/ 2742987 h 4395983"/>
                  <a:gd name="connsiteX9" fmla="*/ 1329613 w 6424245"/>
                  <a:gd name="connsiteY9" fmla="*/ 2630820 h 4395983"/>
                  <a:gd name="connsiteX10" fmla="*/ 1865527 w 6424245"/>
                  <a:gd name="connsiteY10" fmla="*/ 3166733 h 4395983"/>
                  <a:gd name="connsiteX11" fmla="*/ 1329613 w 6424245"/>
                  <a:gd name="connsiteY11" fmla="*/ 3702646 h 4395983"/>
                  <a:gd name="connsiteX12" fmla="*/ 793701 w 6424245"/>
                  <a:gd name="connsiteY12" fmla="*/ 3166733 h 4395983"/>
                  <a:gd name="connsiteX13" fmla="*/ 1329613 w 6424245"/>
                  <a:gd name="connsiteY13" fmla="*/ 2630820 h 4395983"/>
                  <a:gd name="connsiteX14" fmla="*/ 967611 w 6424245"/>
                  <a:gd name="connsiteY14" fmla="*/ 2032726 h 4395983"/>
                  <a:gd name="connsiteX15" fmla="*/ 2865681 w 6424245"/>
                  <a:gd name="connsiteY15" fmla="*/ 2032726 h 4395983"/>
                  <a:gd name="connsiteX16" fmla="*/ 2961235 w 6424245"/>
                  <a:gd name="connsiteY16" fmla="*/ 2105638 h 4395983"/>
                  <a:gd name="connsiteX17" fmla="*/ 2961235 w 6424245"/>
                  <a:gd name="connsiteY17" fmla="*/ 2125081 h 4395983"/>
                  <a:gd name="connsiteX18" fmla="*/ 2865681 w 6424245"/>
                  <a:gd name="connsiteY18" fmla="*/ 2197992 h 4395983"/>
                  <a:gd name="connsiteX19" fmla="*/ 967611 w 6424245"/>
                  <a:gd name="connsiteY19" fmla="*/ 2197992 h 4395983"/>
                  <a:gd name="connsiteX20" fmla="*/ 876399 w 6424245"/>
                  <a:gd name="connsiteY20" fmla="*/ 2125081 h 4395983"/>
                  <a:gd name="connsiteX21" fmla="*/ 876399 w 6424245"/>
                  <a:gd name="connsiteY21" fmla="*/ 2105638 h 4395983"/>
                  <a:gd name="connsiteX22" fmla="*/ 967611 w 6424245"/>
                  <a:gd name="connsiteY22" fmla="*/ 2032726 h 4395983"/>
                  <a:gd name="connsiteX23" fmla="*/ 640908 w 6424245"/>
                  <a:gd name="connsiteY23" fmla="*/ 2032726 h 4395983"/>
                  <a:gd name="connsiteX24" fmla="*/ 726109 w 6424245"/>
                  <a:gd name="connsiteY24" fmla="*/ 2115359 h 4395983"/>
                  <a:gd name="connsiteX25" fmla="*/ 640908 w 6424245"/>
                  <a:gd name="connsiteY25" fmla="*/ 2197992 h 4395983"/>
                  <a:gd name="connsiteX26" fmla="*/ 555708 w 6424245"/>
                  <a:gd name="connsiteY26" fmla="*/ 2115359 h 4395983"/>
                  <a:gd name="connsiteX27" fmla="*/ 640908 w 6424245"/>
                  <a:gd name="connsiteY27" fmla="*/ 2032726 h 4395983"/>
                  <a:gd name="connsiteX28" fmla="*/ 640908 w 6424245"/>
                  <a:gd name="connsiteY28" fmla="*/ 1703220 h 4395983"/>
                  <a:gd name="connsiteX29" fmla="*/ 726109 w 6424245"/>
                  <a:gd name="connsiteY29" fmla="*/ 1785340 h 4395983"/>
                  <a:gd name="connsiteX30" fmla="*/ 640908 w 6424245"/>
                  <a:gd name="connsiteY30" fmla="*/ 1867460 h 4395983"/>
                  <a:gd name="connsiteX31" fmla="*/ 555708 w 6424245"/>
                  <a:gd name="connsiteY31" fmla="*/ 1785340 h 4395983"/>
                  <a:gd name="connsiteX32" fmla="*/ 640908 w 6424245"/>
                  <a:gd name="connsiteY32" fmla="*/ 1703220 h 4395983"/>
                  <a:gd name="connsiteX33" fmla="*/ 967597 w 6424245"/>
                  <a:gd name="connsiteY33" fmla="*/ 1703220 h 4395983"/>
                  <a:gd name="connsiteX34" fmla="*/ 2639561 w 6424245"/>
                  <a:gd name="connsiteY34" fmla="*/ 1703220 h 4395983"/>
                  <a:gd name="connsiteX35" fmla="*/ 2735101 w 6424245"/>
                  <a:gd name="connsiteY35" fmla="*/ 1775679 h 4395983"/>
                  <a:gd name="connsiteX36" fmla="*/ 2735101 w 6424245"/>
                  <a:gd name="connsiteY36" fmla="*/ 1795001 h 4395983"/>
                  <a:gd name="connsiteX37" fmla="*/ 2639561 w 6424245"/>
                  <a:gd name="connsiteY37" fmla="*/ 1867460 h 4395983"/>
                  <a:gd name="connsiteX38" fmla="*/ 967597 w 6424245"/>
                  <a:gd name="connsiteY38" fmla="*/ 1867460 h 4395983"/>
                  <a:gd name="connsiteX39" fmla="*/ 876399 w 6424245"/>
                  <a:gd name="connsiteY39" fmla="*/ 1795001 h 4395983"/>
                  <a:gd name="connsiteX40" fmla="*/ 876399 w 6424245"/>
                  <a:gd name="connsiteY40" fmla="*/ 1775679 h 4395983"/>
                  <a:gd name="connsiteX41" fmla="*/ 967597 w 6424245"/>
                  <a:gd name="connsiteY41" fmla="*/ 1703220 h 4395983"/>
                  <a:gd name="connsiteX42" fmla="*/ 4146801 w 6424245"/>
                  <a:gd name="connsiteY42" fmla="*/ 1627224 h 4395983"/>
                  <a:gd name="connsiteX43" fmla="*/ 4184153 w 6424245"/>
                  <a:gd name="connsiteY43" fmla="*/ 1627224 h 4395983"/>
                  <a:gd name="connsiteX44" fmla="*/ 4338895 w 6424245"/>
                  <a:gd name="connsiteY44" fmla="*/ 1720478 h 4395983"/>
                  <a:gd name="connsiteX45" fmla="*/ 4338895 w 6424245"/>
                  <a:gd name="connsiteY45" fmla="*/ 3510076 h 4395983"/>
                  <a:gd name="connsiteX46" fmla="*/ 4659051 w 6424245"/>
                  <a:gd name="connsiteY46" fmla="*/ 3510076 h 4395983"/>
                  <a:gd name="connsiteX47" fmla="*/ 4659051 w 6424245"/>
                  <a:gd name="connsiteY47" fmla="*/ 2568650 h 4395983"/>
                  <a:gd name="connsiteX48" fmla="*/ 4829801 w 6424245"/>
                  <a:gd name="connsiteY48" fmla="*/ 2497599 h 4395983"/>
                  <a:gd name="connsiteX49" fmla="*/ 4867153 w 6424245"/>
                  <a:gd name="connsiteY49" fmla="*/ 2497599 h 4395983"/>
                  <a:gd name="connsiteX50" fmla="*/ 5043239 w 6424245"/>
                  <a:gd name="connsiteY50" fmla="*/ 2568650 h 4395983"/>
                  <a:gd name="connsiteX51" fmla="*/ 5043239 w 6424245"/>
                  <a:gd name="connsiteY51" fmla="*/ 3510076 h 4395983"/>
                  <a:gd name="connsiteX52" fmla="*/ 5363395 w 6424245"/>
                  <a:gd name="connsiteY52" fmla="*/ 3510076 h 4395983"/>
                  <a:gd name="connsiteX53" fmla="*/ 5363395 w 6424245"/>
                  <a:gd name="connsiteY53" fmla="*/ 2151225 h 4395983"/>
                  <a:gd name="connsiteX54" fmla="*/ 5507465 w 6424245"/>
                  <a:gd name="connsiteY54" fmla="*/ 2053530 h 4395983"/>
                  <a:gd name="connsiteX55" fmla="*/ 5544817 w 6424245"/>
                  <a:gd name="connsiteY55" fmla="*/ 2053530 h 4395983"/>
                  <a:gd name="connsiteX56" fmla="*/ 5704895 w 6424245"/>
                  <a:gd name="connsiteY56" fmla="*/ 2151225 h 4395983"/>
                  <a:gd name="connsiteX57" fmla="*/ 5704895 w 6424245"/>
                  <a:gd name="connsiteY57" fmla="*/ 3510076 h 4395983"/>
                  <a:gd name="connsiteX58" fmla="*/ 5843629 w 6424245"/>
                  <a:gd name="connsiteY58" fmla="*/ 3510076 h 4395983"/>
                  <a:gd name="connsiteX59" fmla="*/ 5902325 w 6424245"/>
                  <a:gd name="connsiteY59" fmla="*/ 3572245 h 4395983"/>
                  <a:gd name="connsiteX60" fmla="*/ 5843629 w 6424245"/>
                  <a:gd name="connsiteY60" fmla="*/ 3634415 h 4395983"/>
                  <a:gd name="connsiteX61" fmla="*/ 3159655 w 6424245"/>
                  <a:gd name="connsiteY61" fmla="*/ 3634415 h 4395983"/>
                  <a:gd name="connsiteX62" fmla="*/ 3100959 w 6424245"/>
                  <a:gd name="connsiteY62" fmla="*/ 3572245 h 4395983"/>
                  <a:gd name="connsiteX63" fmla="*/ 3159655 w 6424245"/>
                  <a:gd name="connsiteY63" fmla="*/ 3510076 h 4395983"/>
                  <a:gd name="connsiteX64" fmla="*/ 3335741 w 6424245"/>
                  <a:gd name="connsiteY64" fmla="*/ 3510076 h 4395983"/>
                  <a:gd name="connsiteX65" fmla="*/ 3335741 w 6424245"/>
                  <a:gd name="connsiteY65" fmla="*/ 2883939 h 4395983"/>
                  <a:gd name="connsiteX66" fmla="*/ 3469139 w 6424245"/>
                  <a:gd name="connsiteY66" fmla="*/ 2799566 h 4395983"/>
                  <a:gd name="connsiteX67" fmla="*/ 3506489 w 6424245"/>
                  <a:gd name="connsiteY67" fmla="*/ 2799566 h 4395983"/>
                  <a:gd name="connsiteX68" fmla="*/ 3655897 w 6424245"/>
                  <a:gd name="connsiteY68" fmla="*/ 2883939 h 4395983"/>
                  <a:gd name="connsiteX69" fmla="*/ 3655897 w 6424245"/>
                  <a:gd name="connsiteY69" fmla="*/ 3510076 h 4395983"/>
                  <a:gd name="connsiteX70" fmla="*/ 3997395 w 6424245"/>
                  <a:gd name="connsiteY70" fmla="*/ 3510076 h 4395983"/>
                  <a:gd name="connsiteX71" fmla="*/ 3997395 w 6424245"/>
                  <a:gd name="connsiteY71" fmla="*/ 1720478 h 4395983"/>
                  <a:gd name="connsiteX72" fmla="*/ 4146801 w 6424245"/>
                  <a:gd name="connsiteY72" fmla="*/ 1627224 h 4395983"/>
                  <a:gd name="connsiteX73" fmla="*/ 967641 w 6424245"/>
                  <a:gd name="connsiteY73" fmla="*/ 1372687 h 4395983"/>
                  <a:gd name="connsiteX74" fmla="*/ 3005373 w 6424245"/>
                  <a:gd name="connsiteY74" fmla="*/ 1372687 h 4395983"/>
                  <a:gd name="connsiteX75" fmla="*/ 3100959 w 6424245"/>
                  <a:gd name="connsiteY75" fmla="*/ 1445598 h 4395983"/>
                  <a:gd name="connsiteX76" fmla="*/ 3100959 w 6424245"/>
                  <a:gd name="connsiteY76" fmla="*/ 1465041 h 4395983"/>
                  <a:gd name="connsiteX77" fmla="*/ 3005373 w 6424245"/>
                  <a:gd name="connsiteY77" fmla="*/ 1537953 h 4395983"/>
                  <a:gd name="connsiteX78" fmla="*/ 967641 w 6424245"/>
                  <a:gd name="connsiteY78" fmla="*/ 1537953 h 4395983"/>
                  <a:gd name="connsiteX79" fmla="*/ 876399 w 6424245"/>
                  <a:gd name="connsiteY79" fmla="*/ 1465041 h 4395983"/>
                  <a:gd name="connsiteX80" fmla="*/ 876399 w 6424245"/>
                  <a:gd name="connsiteY80" fmla="*/ 1445598 h 4395983"/>
                  <a:gd name="connsiteX81" fmla="*/ 967641 w 6424245"/>
                  <a:gd name="connsiteY81" fmla="*/ 1372687 h 4395983"/>
                  <a:gd name="connsiteX82" fmla="*/ 640908 w 6424245"/>
                  <a:gd name="connsiteY82" fmla="*/ 1372687 h 4395983"/>
                  <a:gd name="connsiteX83" fmla="*/ 726109 w 6424245"/>
                  <a:gd name="connsiteY83" fmla="*/ 1455320 h 4395983"/>
                  <a:gd name="connsiteX84" fmla="*/ 640908 w 6424245"/>
                  <a:gd name="connsiteY84" fmla="*/ 1537953 h 4395983"/>
                  <a:gd name="connsiteX85" fmla="*/ 555708 w 6424245"/>
                  <a:gd name="connsiteY85" fmla="*/ 1455320 h 4395983"/>
                  <a:gd name="connsiteX86" fmla="*/ 640908 w 6424245"/>
                  <a:gd name="connsiteY86" fmla="*/ 1372687 h 4395983"/>
                  <a:gd name="connsiteX87" fmla="*/ 967591 w 6424245"/>
                  <a:gd name="connsiteY87" fmla="*/ 1043181 h 4395983"/>
                  <a:gd name="connsiteX88" fmla="*/ 2952109 w 6424245"/>
                  <a:gd name="connsiteY88" fmla="*/ 1043181 h 4395983"/>
                  <a:gd name="connsiteX89" fmla="*/ 3047643 w 6424245"/>
                  <a:gd name="connsiteY89" fmla="*/ 1116092 h 4395983"/>
                  <a:gd name="connsiteX90" fmla="*/ 3047643 w 6424245"/>
                  <a:gd name="connsiteY90" fmla="*/ 1135535 h 4395983"/>
                  <a:gd name="connsiteX91" fmla="*/ 2952109 w 6424245"/>
                  <a:gd name="connsiteY91" fmla="*/ 1208447 h 4395983"/>
                  <a:gd name="connsiteX92" fmla="*/ 967591 w 6424245"/>
                  <a:gd name="connsiteY92" fmla="*/ 1208447 h 4395983"/>
                  <a:gd name="connsiteX93" fmla="*/ 876399 w 6424245"/>
                  <a:gd name="connsiteY93" fmla="*/ 1135535 h 4395983"/>
                  <a:gd name="connsiteX94" fmla="*/ 876399 w 6424245"/>
                  <a:gd name="connsiteY94" fmla="*/ 1116092 h 4395983"/>
                  <a:gd name="connsiteX95" fmla="*/ 967591 w 6424245"/>
                  <a:gd name="connsiteY95" fmla="*/ 1043181 h 4395983"/>
                  <a:gd name="connsiteX96" fmla="*/ 640908 w 6424245"/>
                  <a:gd name="connsiteY96" fmla="*/ 1043181 h 4395983"/>
                  <a:gd name="connsiteX97" fmla="*/ 726109 w 6424245"/>
                  <a:gd name="connsiteY97" fmla="*/ 1125814 h 4395983"/>
                  <a:gd name="connsiteX98" fmla="*/ 640908 w 6424245"/>
                  <a:gd name="connsiteY98" fmla="*/ 1208447 h 4395983"/>
                  <a:gd name="connsiteX99" fmla="*/ 555708 w 6424245"/>
                  <a:gd name="connsiteY99" fmla="*/ 1125814 h 4395983"/>
                  <a:gd name="connsiteX100" fmla="*/ 640908 w 6424245"/>
                  <a:gd name="connsiteY100" fmla="*/ 1043181 h 4395983"/>
                  <a:gd name="connsiteX101" fmla="*/ 324140 w 6424245"/>
                  <a:gd name="connsiteY101" fmla="*/ 703848 h 4395983"/>
                  <a:gd name="connsiteX102" fmla="*/ 324140 w 6424245"/>
                  <a:gd name="connsiteY102" fmla="*/ 4113425 h 4395983"/>
                  <a:gd name="connsiteX103" fmla="*/ 6100105 w 6424245"/>
                  <a:gd name="connsiteY103" fmla="*/ 4113425 h 4395983"/>
                  <a:gd name="connsiteX104" fmla="*/ 6100105 w 6424245"/>
                  <a:gd name="connsiteY104" fmla="*/ 703848 h 4395983"/>
                  <a:gd name="connsiteX105" fmla="*/ 193423 w 6424245"/>
                  <a:gd name="connsiteY105" fmla="*/ 0 h 4395983"/>
                  <a:gd name="connsiteX106" fmla="*/ 6230823 w 6424245"/>
                  <a:gd name="connsiteY106" fmla="*/ 0 h 4395983"/>
                  <a:gd name="connsiteX107" fmla="*/ 6424245 w 6424245"/>
                  <a:gd name="connsiteY107" fmla="*/ 193423 h 4395983"/>
                  <a:gd name="connsiteX108" fmla="*/ 6424245 w 6424245"/>
                  <a:gd name="connsiteY108" fmla="*/ 4202560 h 4395983"/>
                  <a:gd name="connsiteX109" fmla="*/ 6230823 w 6424245"/>
                  <a:gd name="connsiteY109" fmla="*/ 4395983 h 4395983"/>
                  <a:gd name="connsiteX110" fmla="*/ 193423 w 6424245"/>
                  <a:gd name="connsiteY110" fmla="*/ 4395983 h 4395983"/>
                  <a:gd name="connsiteX111" fmla="*/ 0 w 6424245"/>
                  <a:gd name="connsiteY111" fmla="*/ 4202560 h 4395983"/>
                  <a:gd name="connsiteX112" fmla="*/ 0 w 6424245"/>
                  <a:gd name="connsiteY112" fmla="*/ 193423 h 4395983"/>
                  <a:gd name="connsiteX113" fmla="*/ 193423 w 6424245"/>
                  <a:gd name="connsiteY113" fmla="*/ 0 h 439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424245" h="4395983">
                    <a:moveTo>
                      <a:pt x="1329613" y="2742987"/>
                    </a:moveTo>
                    <a:cubicBezTo>
                      <a:pt x="1183347" y="2742987"/>
                      <a:pt x="1054387" y="2817095"/>
                      <a:pt x="978237" y="2929812"/>
                    </a:cubicBezTo>
                    <a:lnTo>
                      <a:pt x="968047" y="2948585"/>
                    </a:lnTo>
                    <a:lnTo>
                      <a:pt x="1339725" y="3156740"/>
                    </a:lnTo>
                    <a:lnTo>
                      <a:pt x="959729" y="3369555"/>
                    </a:lnTo>
                    <a:lnTo>
                      <a:pt x="978237" y="3403654"/>
                    </a:lnTo>
                    <a:cubicBezTo>
                      <a:pt x="1054387" y="3516371"/>
                      <a:pt x="1183347" y="3590479"/>
                      <a:pt x="1329613" y="3590479"/>
                    </a:cubicBezTo>
                    <a:cubicBezTo>
                      <a:pt x="1563643" y="3590479"/>
                      <a:pt x="1753361" y="3400762"/>
                      <a:pt x="1753361" y="3166733"/>
                    </a:cubicBezTo>
                    <a:cubicBezTo>
                      <a:pt x="1753361" y="2932704"/>
                      <a:pt x="1563643" y="2742987"/>
                      <a:pt x="1329613" y="2742987"/>
                    </a:cubicBezTo>
                    <a:close/>
                    <a:moveTo>
                      <a:pt x="1329613" y="2630820"/>
                    </a:moveTo>
                    <a:cubicBezTo>
                      <a:pt x="1625591" y="2630820"/>
                      <a:pt x="1865527" y="2870756"/>
                      <a:pt x="1865527" y="3166733"/>
                    </a:cubicBezTo>
                    <a:cubicBezTo>
                      <a:pt x="1865527" y="3462710"/>
                      <a:pt x="1625591" y="3702646"/>
                      <a:pt x="1329613" y="3702646"/>
                    </a:cubicBezTo>
                    <a:cubicBezTo>
                      <a:pt x="1033637" y="3702646"/>
                      <a:pt x="793701" y="3462710"/>
                      <a:pt x="793701" y="3166733"/>
                    </a:cubicBezTo>
                    <a:cubicBezTo>
                      <a:pt x="793701" y="2870756"/>
                      <a:pt x="1033637" y="2630820"/>
                      <a:pt x="1329613" y="2630820"/>
                    </a:cubicBezTo>
                    <a:close/>
                    <a:moveTo>
                      <a:pt x="967611" y="2032726"/>
                    </a:moveTo>
                    <a:cubicBezTo>
                      <a:pt x="967611" y="2032726"/>
                      <a:pt x="967611" y="2032726"/>
                      <a:pt x="2865681" y="2032726"/>
                    </a:cubicBezTo>
                    <a:cubicBezTo>
                      <a:pt x="2917801" y="2032726"/>
                      <a:pt x="2961235" y="2066751"/>
                      <a:pt x="2961235" y="2105638"/>
                    </a:cubicBezTo>
                    <a:cubicBezTo>
                      <a:pt x="2961235" y="2105638"/>
                      <a:pt x="2961235" y="2105638"/>
                      <a:pt x="2961235" y="2125081"/>
                    </a:cubicBezTo>
                    <a:cubicBezTo>
                      <a:pt x="2961235" y="2163967"/>
                      <a:pt x="2917801" y="2197992"/>
                      <a:pt x="2865681" y="2197992"/>
                    </a:cubicBezTo>
                    <a:cubicBezTo>
                      <a:pt x="2865681" y="2197992"/>
                      <a:pt x="2865681" y="2197992"/>
                      <a:pt x="967611" y="2197992"/>
                    </a:cubicBezTo>
                    <a:cubicBezTo>
                      <a:pt x="915489" y="2197992"/>
                      <a:pt x="876399" y="2163967"/>
                      <a:pt x="876399" y="2125081"/>
                    </a:cubicBezTo>
                    <a:cubicBezTo>
                      <a:pt x="876399" y="2125081"/>
                      <a:pt x="876399" y="2125081"/>
                      <a:pt x="876399" y="2105638"/>
                    </a:cubicBezTo>
                    <a:cubicBezTo>
                      <a:pt x="876399" y="2066751"/>
                      <a:pt x="915489" y="2032726"/>
                      <a:pt x="967611" y="2032726"/>
                    </a:cubicBezTo>
                    <a:close/>
                    <a:moveTo>
                      <a:pt x="640908" y="2032726"/>
                    </a:moveTo>
                    <a:cubicBezTo>
                      <a:pt x="687963" y="2032726"/>
                      <a:pt x="726109" y="2069722"/>
                      <a:pt x="726109" y="2115359"/>
                    </a:cubicBezTo>
                    <a:cubicBezTo>
                      <a:pt x="726109" y="2160996"/>
                      <a:pt x="687963" y="2197992"/>
                      <a:pt x="640908" y="2197992"/>
                    </a:cubicBezTo>
                    <a:cubicBezTo>
                      <a:pt x="593853" y="2197992"/>
                      <a:pt x="555708" y="2160996"/>
                      <a:pt x="555708" y="2115359"/>
                    </a:cubicBezTo>
                    <a:cubicBezTo>
                      <a:pt x="555708" y="2069722"/>
                      <a:pt x="593853" y="2032726"/>
                      <a:pt x="640908" y="2032726"/>
                    </a:cubicBezTo>
                    <a:close/>
                    <a:moveTo>
                      <a:pt x="640908" y="1703220"/>
                    </a:moveTo>
                    <a:cubicBezTo>
                      <a:pt x="687963" y="1703220"/>
                      <a:pt x="726109" y="1739986"/>
                      <a:pt x="726109" y="1785340"/>
                    </a:cubicBezTo>
                    <a:cubicBezTo>
                      <a:pt x="726109" y="1830694"/>
                      <a:pt x="687963" y="1867460"/>
                      <a:pt x="640908" y="1867460"/>
                    </a:cubicBezTo>
                    <a:cubicBezTo>
                      <a:pt x="593853" y="1867460"/>
                      <a:pt x="555708" y="1830694"/>
                      <a:pt x="555708" y="1785340"/>
                    </a:cubicBezTo>
                    <a:cubicBezTo>
                      <a:pt x="555708" y="1739986"/>
                      <a:pt x="593853" y="1703220"/>
                      <a:pt x="640908" y="1703220"/>
                    </a:cubicBezTo>
                    <a:close/>
                    <a:moveTo>
                      <a:pt x="967597" y="1703220"/>
                    </a:moveTo>
                    <a:cubicBezTo>
                      <a:pt x="967597" y="1703220"/>
                      <a:pt x="967597" y="1703220"/>
                      <a:pt x="2639561" y="1703220"/>
                    </a:cubicBezTo>
                    <a:cubicBezTo>
                      <a:pt x="2691673" y="1703220"/>
                      <a:pt x="2735101" y="1737034"/>
                      <a:pt x="2735101" y="1775679"/>
                    </a:cubicBezTo>
                    <a:cubicBezTo>
                      <a:pt x="2735101" y="1775679"/>
                      <a:pt x="2735101" y="1775679"/>
                      <a:pt x="2735101" y="1795001"/>
                    </a:cubicBezTo>
                    <a:cubicBezTo>
                      <a:pt x="2735101" y="1833646"/>
                      <a:pt x="2691673" y="1867460"/>
                      <a:pt x="2639561" y="1867460"/>
                    </a:cubicBezTo>
                    <a:cubicBezTo>
                      <a:pt x="2639561" y="1867460"/>
                      <a:pt x="2639561" y="1867460"/>
                      <a:pt x="967597" y="1867460"/>
                    </a:cubicBezTo>
                    <a:cubicBezTo>
                      <a:pt x="915483" y="1867460"/>
                      <a:pt x="876399" y="1833646"/>
                      <a:pt x="876399" y="1795001"/>
                    </a:cubicBezTo>
                    <a:cubicBezTo>
                      <a:pt x="876399" y="1795001"/>
                      <a:pt x="876399" y="1795001"/>
                      <a:pt x="876399" y="1775679"/>
                    </a:cubicBezTo>
                    <a:cubicBezTo>
                      <a:pt x="876399" y="1737034"/>
                      <a:pt x="915483" y="1703220"/>
                      <a:pt x="967597" y="1703220"/>
                    </a:cubicBezTo>
                    <a:close/>
                    <a:moveTo>
                      <a:pt x="4146801" y="1627224"/>
                    </a:moveTo>
                    <a:cubicBezTo>
                      <a:pt x="4146801" y="1627224"/>
                      <a:pt x="4146801" y="1627224"/>
                      <a:pt x="4184153" y="1627224"/>
                    </a:cubicBezTo>
                    <a:cubicBezTo>
                      <a:pt x="4269529" y="1627224"/>
                      <a:pt x="4338895" y="1671631"/>
                      <a:pt x="4338895" y="1720478"/>
                    </a:cubicBezTo>
                    <a:cubicBezTo>
                      <a:pt x="4338895" y="1720478"/>
                      <a:pt x="4338895" y="1720478"/>
                      <a:pt x="4338895" y="3510076"/>
                    </a:cubicBezTo>
                    <a:cubicBezTo>
                      <a:pt x="4338895" y="3510076"/>
                      <a:pt x="4338895" y="3510076"/>
                      <a:pt x="4659051" y="3510076"/>
                    </a:cubicBezTo>
                    <a:cubicBezTo>
                      <a:pt x="4659051" y="3510076"/>
                      <a:pt x="4659051" y="3510076"/>
                      <a:pt x="4659051" y="2568650"/>
                    </a:cubicBezTo>
                    <a:cubicBezTo>
                      <a:pt x="4659051" y="2519802"/>
                      <a:pt x="4744427" y="2497599"/>
                      <a:pt x="4829801" y="2497599"/>
                    </a:cubicBezTo>
                    <a:cubicBezTo>
                      <a:pt x="4829801" y="2497599"/>
                      <a:pt x="4829801" y="2497599"/>
                      <a:pt x="4867153" y="2497599"/>
                    </a:cubicBezTo>
                    <a:cubicBezTo>
                      <a:pt x="4947191" y="2497599"/>
                      <a:pt x="5043239" y="2519802"/>
                      <a:pt x="5043239" y="2568650"/>
                    </a:cubicBezTo>
                    <a:cubicBezTo>
                      <a:pt x="5043239" y="2568650"/>
                      <a:pt x="5043239" y="2568650"/>
                      <a:pt x="5043239" y="3510076"/>
                    </a:cubicBezTo>
                    <a:cubicBezTo>
                      <a:pt x="5043239" y="3510076"/>
                      <a:pt x="5043239" y="3510076"/>
                      <a:pt x="5363395" y="3510076"/>
                    </a:cubicBezTo>
                    <a:cubicBezTo>
                      <a:pt x="5363395" y="3510076"/>
                      <a:pt x="5363395" y="3510076"/>
                      <a:pt x="5363395" y="2151225"/>
                    </a:cubicBezTo>
                    <a:cubicBezTo>
                      <a:pt x="5363395" y="2102378"/>
                      <a:pt x="5422089" y="2053530"/>
                      <a:pt x="5507465" y="2053530"/>
                    </a:cubicBezTo>
                    <a:cubicBezTo>
                      <a:pt x="5507465" y="2053530"/>
                      <a:pt x="5507465" y="2053530"/>
                      <a:pt x="5544817" y="2053530"/>
                    </a:cubicBezTo>
                    <a:cubicBezTo>
                      <a:pt x="5630191" y="2053530"/>
                      <a:pt x="5704895" y="2102378"/>
                      <a:pt x="5704895" y="2151225"/>
                    </a:cubicBezTo>
                    <a:cubicBezTo>
                      <a:pt x="5704895" y="2151225"/>
                      <a:pt x="5704895" y="2151225"/>
                      <a:pt x="5704895" y="3510076"/>
                    </a:cubicBezTo>
                    <a:cubicBezTo>
                      <a:pt x="5704895" y="3510076"/>
                      <a:pt x="5704895" y="3510076"/>
                      <a:pt x="5843629" y="3510076"/>
                    </a:cubicBezTo>
                    <a:cubicBezTo>
                      <a:pt x="5875645" y="3510076"/>
                      <a:pt x="5902325" y="3541161"/>
                      <a:pt x="5902325" y="3572245"/>
                    </a:cubicBezTo>
                    <a:cubicBezTo>
                      <a:pt x="5902325" y="3603330"/>
                      <a:pt x="5875645" y="3634415"/>
                      <a:pt x="5843629" y="3634415"/>
                    </a:cubicBezTo>
                    <a:cubicBezTo>
                      <a:pt x="5843629" y="3634415"/>
                      <a:pt x="5843629" y="3634415"/>
                      <a:pt x="3159655" y="3634415"/>
                    </a:cubicBezTo>
                    <a:cubicBezTo>
                      <a:pt x="3127639" y="3634415"/>
                      <a:pt x="3100959" y="3603330"/>
                      <a:pt x="3100959" y="3572245"/>
                    </a:cubicBezTo>
                    <a:cubicBezTo>
                      <a:pt x="3100959" y="3541161"/>
                      <a:pt x="3127639" y="3510076"/>
                      <a:pt x="3159655" y="3510076"/>
                    </a:cubicBezTo>
                    <a:cubicBezTo>
                      <a:pt x="3159655" y="3510076"/>
                      <a:pt x="3159655" y="3510076"/>
                      <a:pt x="3335741" y="3510076"/>
                    </a:cubicBezTo>
                    <a:cubicBezTo>
                      <a:pt x="3335741" y="3510076"/>
                      <a:pt x="3335741" y="3510076"/>
                      <a:pt x="3335741" y="2883939"/>
                    </a:cubicBezTo>
                    <a:cubicBezTo>
                      <a:pt x="3335741" y="2835091"/>
                      <a:pt x="3383763" y="2799566"/>
                      <a:pt x="3469139" y="2799566"/>
                    </a:cubicBezTo>
                    <a:cubicBezTo>
                      <a:pt x="3469139" y="2799566"/>
                      <a:pt x="3469139" y="2799566"/>
                      <a:pt x="3506489" y="2799566"/>
                    </a:cubicBezTo>
                    <a:cubicBezTo>
                      <a:pt x="3586529" y="2799566"/>
                      <a:pt x="3655897" y="2835091"/>
                      <a:pt x="3655897" y="2883939"/>
                    </a:cubicBezTo>
                    <a:cubicBezTo>
                      <a:pt x="3655897" y="2883939"/>
                      <a:pt x="3655897" y="2883939"/>
                      <a:pt x="3655897" y="3510076"/>
                    </a:cubicBezTo>
                    <a:cubicBezTo>
                      <a:pt x="3655897" y="3510076"/>
                      <a:pt x="3655897" y="3510076"/>
                      <a:pt x="3997395" y="3510076"/>
                    </a:cubicBezTo>
                    <a:cubicBezTo>
                      <a:pt x="3997395" y="3510076"/>
                      <a:pt x="3997395" y="3510076"/>
                      <a:pt x="3997395" y="1720478"/>
                    </a:cubicBezTo>
                    <a:cubicBezTo>
                      <a:pt x="3997395" y="1671631"/>
                      <a:pt x="4066763" y="1627224"/>
                      <a:pt x="4146801" y="1627224"/>
                    </a:cubicBezTo>
                    <a:close/>
                    <a:moveTo>
                      <a:pt x="967641" y="1372687"/>
                    </a:moveTo>
                    <a:cubicBezTo>
                      <a:pt x="967641" y="1372687"/>
                      <a:pt x="967641" y="1372687"/>
                      <a:pt x="3005373" y="1372687"/>
                    </a:cubicBezTo>
                    <a:cubicBezTo>
                      <a:pt x="3057511" y="1372687"/>
                      <a:pt x="3100959" y="1406712"/>
                      <a:pt x="3100959" y="1445598"/>
                    </a:cubicBezTo>
                    <a:cubicBezTo>
                      <a:pt x="3100959" y="1445598"/>
                      <a:pt x="3100959" y="1445598"/>
                      <a:pt x="3100959" y="1465041"/>
                    </a:cubicBezTo>
                    <a:cubicBezTo>
                      <a:pt x="3100959" y="1503928"/>
                      <a:pt x="3057511" y="1537953"/>
                      <a:pt x="3005373" y="1537953"/>
                    </a:cubicBezTo>
                    <a:cubicBezTo>
                      <a:pt x="3005373" y="1537953"/>
                      <a:pt x="3005373" y="1537953"/>
                      <a:pt x="967641" y="1537953"/>
                    </a:cubicBezTo>
                    <a:cubicBezTo>
                      <a:pt x="915503" y="1537953"/>
                      <a:pt x="876399" y="1503928"/>
                      <a:pt x="876399" y="1465041"/>
                    </a:cubicBezTo>
                    <a:cubicBezTo>
                      <a:pt x="876399" y="1465041"/>
                      <a:pt x="876399" y="1465041"/>
                      <a:pt x="876399" y="1445598"/>
                    </a:cubicBezTo>
                    <a:cubicBezTo>
                      <a:pt x="876399" y="1406712"/>
                      <a:pt x="915503" y="1372687"/>
                      <a:pt x="967641" y="1372687"/>
                    </a:cubicBezTo>
                    <a:close/>
                    <a:moveTo>
                      <a:pt x="640908" y="1372687"/>
                    </a:moveTo>
                    <a:cubicBezTo>
                      <a:pt x="687963" y="1372687"/>
                      <a:pt x="726109" y="1409683"/>
                      <a:pt x="726109" y="1455320"/>
                    </a:cubicBezTo>
                    <a:cubicBezTo>
                      <a:pt x="726109" y="1500957"/>
                      <a:pt x="687963" y="1537953"/>
                      <a:pt x="640908" y="1537953"/>
                    </a:cubicBezTo>
                    <a:cubicBezTo>
                      <a:pt x="593853" y="1537953"/>
                      <a:pt x="555708" y="1500957"/>
                      <a:pt x="555708" y="1455320"/>
                    </a:cubicBezTo>
                    <a:cubicBezTo>
                      <a:pt x="555708" y="1409683"/>
                      <a:pt x="593853" y="1372687"/>
                      <a:pt x="640908" y="1372687"/>
                    </a:cubicBezTo>
                    <a:close/>
                    <a:moveTo>
                      <a:pt x="967591" y="1043181"/>
                    </a:moveTo>
                    <a:cubicBezTo>
                      <a:pt x="967591" y="1043181"/>
                      <a:pt x="967591" y="1043181"/>
                      <a:pt x="2952109" y="1043181"/>
                    </a:cubicBezTo>
                    <a:cubicBezTo>
                      <a:pt x="3004217" y="1043181"/>
                      <a:pt x="3047643" y="1077206"/>
                      <a:pt x="3047643" y="1116092"/>
                    </a:cubicBezTo>
                    <a:cubicBezTo>
                      <a:pt x="3047643" y="1116092"/>
                      <a:pt x="3047643" y="1116092"/>
                      <a:pt x="3047643" y="1135535"/>
                    </a:cubicBezTo>
                    <a:cubicBezTo>
                      <a:pt x="3047643" y="1174422"/>
                      <a:pt x="3004217" y="1208447"/>
                      <a:pt x="2952109" y="1208447"/>
                    </a:cubicBezTo>
                    <a:cubicBezTo>
                      <a:pt x="2952109" y="1208447"/>
                      <a:pt x="2952109" y="1208447"/>
                      <a:pt x="967591" y="1208447"/>
                    </a:cubicBezTo>
                    <a:cubicBezTo>
                      <a:pt x="915481" y="1208447"/>
                      <a:pt x="876399" y="1174422"/>
                      <a:pt x="876399" y="1135535"/>
                    </a:cubicBezTo>
                    <a:cubicBezTo>
                      <a:pt x="876399" y="1135535"/>
                      <a:pt x="876399" y="1135535"/>
                      <a:pt x="876399" y="1116092"/>
                    </a:cubicBezTo>
                    <a:cubicBezTo>
                      <a:pt x="876399" y="1077206"/>
                      <a:pt x="915481" y="1043181"/>
                      <a:pt x="967591" y="1043181"/>
                    </a:cubicBezTo>
                    <a:close/>
                    <a:moveTo>
                      <a:pt x="640908" y="1043181"/>
                    </a:moveTo>
                    <a:cubicBezTo>
                      <a:pt x="687963" y="1043181"/>
                      <a:pt x="726109" y="1080177"/>
                      <a:pt x="726109" y="1125814"/>
                    </a:cubicBezTo>
                    <a:cubicBezTo>
                      <a:pt x="726109" y="1171451"/>
                      <a:pt x="687963" y="1208447"/>
                      <a:pt x="640908" y="1208447"/>
                    </a:cubicBezTo>
                    <a:cubicBezTo>
                      <a:pt x="593853" y="1208447"/>
                      <a:pt x="555708" y="1171451"/>
                      <a:pt x="555708" y="1125814"/>
                    </a:cubicBezTo>
                    <a:cubicBezTo>
                      <a:pt x="555708" y="1080177"/>
                      <a:pt x="593853" y="1043181"/>
                      <a:pt x="640908" y="1043181"/>
                    </a:cubicBezTo>
                    <a:close/>
                    <a:moveTo>
                      <a:pt x="324140" y="703848"/>
                    </a:moveTo>
                    <a:lnTo>
                      <a:pt x="324140" y="4113425"/>
                    </a:lnTo>
                    <a:lnTo>
                      <a:pt x="6100105" y="4113425"/>
                    </a:lnTo>
                    <a:lnTo>
                      <a:pt x="6100105" y="703848"/>
                    </a:lnTo>
                    <a:close/>
                    <a:moveTo>
                      <a:pt x="193423" y="0"/>
                    </a:moveTo>
                    <a:lnTo>
                      <a:pt x="6230823" y="0"/>
                    </a:lnTo>
                    <a:cubicBezTo>
                      <a:pt x="6337649" y="0"/>
                      <a:pt x="6424245" y="86598"/>
                      <a:pt x="6424245" y="193423"/>
                    </a:cubicBezTo>
                    <a:lnTo>
                      <a:pt x="6424245" y="4202560"/>
                    </a:lnTo>
                    <a:cubicBezTo>
                      <a:pt x="6424245" y="4309385"/>
                      <a:pt x="6337649" y="4395983"/>
                      <a:pt x="6230823" y="4395983"/>
                    </a:cubicBezTo>
                    <a:lnTo>
                      <a:pt x="193423" y="4395983"/>
                    </a:lnTo>
                    <a:cubicBezTo>
                      <a:pt x="86598" y="4395983"/>
                      <a:pt x="0" y="4309385"/>
                      <a:pt x="0" y="4202560"/>
                    </a:cubicBezTo>
                    <a:lnTo>
                      <a:pt x="0" y="193423"/>
                    </a:lnTo>
                    <a:cubicBezTo>
                      <a:pt x="0" y="86598"/>
                      <a:pt x="86598" y="0"/>
                      <a:pt x="193423"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algn="ctr" defTabSz="672068" fontAlgn="base">
                  <a:spcBef>
                    <a:spcPct val="0"/>
                  </a:spcBef>
                  <a:spcAft>
                    <a:spcPct val="0"/>
                  </a:spcAft>
                </a:pPr>
                <a:endParaRPr lang="en-US" sz="1324"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11" name="Rectangle 1049"/>
              <p:cNvSpPr>
                <a:spLocks noChangeAspect="1"/>
              </p:cNvSpPr>
              <p:nvPr/>
            </p:nvSpPr>
            <p:spPr bwMode="auto">
              <a:xfrm>
                <a:off x="10760489" y="2176157"/>
                <a:ext cx="397764" cy="345007"/>
              </a:xfrm>
              <a:custGeom>
                <a:avLst/>
                <a:gdLst/>
                <a:ahLst/>
                <a:cxnLst/>
                <a:rect l="l" t="t" r="r" b="b"/>
                <a:pathLst>
                  <a:path w="4396772" h="3814604">
                    <a:moveTo>
                      <a:pt x="1768806" y="2531251"/>
                    </a:moveTo>
                    <a:cubicBezTo>
                      <a:pt x="1779256" y="2542818"/>
                      <a:pt x="1790357" y="2553748"/>
                      <a:pt x="1802421" y="2563658"/>
                    </a:cubicBezTo>
                    <a:lnTo>
                      <a:pt x="1507305" y="2869971"/>
                    </a:lnTo>
                    <a:lnTo>
                      <a:pt x="1923973" y="3303431"/>
                    </a:lnTo>
                    <a:lnTo>
                      <a:pt x="1964879" y="3257130"/>
                    </a:lnTo>
                    <a:lnTo>
                      <a:pt x="1999127" y="3206887"/>
                    </a:lnTo>
                    <a:lnTo>
                      <a:pt x="2028615" y="3154677"/>
                    </a:lnTo>
                    <a:lnTo>
                      <a:pt x="2053351" y="3100494"/>
                    </a:lnTo>
                    <a:lnTo>
                      <a:pt x="2072374" y="3044341"/>
                    </a:lnTo>
                    <a:lnTo>
                      <a:pt x="2085694" y="2987202"/>
                    </a:lnTo>
                    <a:lnTo>
                      <a:pt x="2093304" y="2928094"/>
                    </a:lnTo>
                    <a:lnTo>
                      <a:pt x="2096157" y="2869971"/>
                    </a:lnTo>
                    <a:lnTo>
                      <a:pt x="2093304" y="2810863"/>
                    </a:lnTo>
                    <a:lnTo>
                      <a:pt x="2085701" y="2753777"/>
                    </a:lnTo>
                    <a:cubicBezTo>
                      <a:pt x="2106933" y="2764390"/>
                      <a:pt x="2128935" y="2773455"/>
                      <a:pt x="2151734" y="2780599"/>
                    </a:cubicBezTo>
                    <a:lnTo>
                      <a:pt x="2153986" y="2797688"/>
                    </a:lnTo>
                    <a:lnTo>
                      <a:pt x="2157434" y="2869862"/>
                    </a:lnTo>
                    <a:lnTo>
                      <a:pt x="2153986" y="2940833"/>
                    </a:lnTo>
                    <a:lnTo>
                      <a:pt x="2144792" y="3013007"/>
                    </a:lnTo>
                    <a:lnTo>
                      <a:pt x="2128704" y="3082777"/>
                    </a:lnTo>
                    <a:lnTo>
                      <a:pt x="2105716" y="3151344"/>
                    </a:lnTo>
                    <a:lnTo>
                      <a:pt x="2075836" y="3217503"/>
                    </a:lnTo>
                    <a:lnTo>
                      <a:pt x="2040206" y="3281256"/>
                    </a:lnTo>
                    <a:lnTo>
                      <a:pt x="1998834" y="3342605"/>
                    </a:lnTo>
                    <a:lnTo>
                      <a:pt x="1949414" y="3399141"/>
                    </a:lnTo>
                    <a:lnTo>
                      <a:pt x="1446026" y="2869862"/>
                    </a:lnTo>
                    <a:close/>
                    <a:moveTo>
                      <a:pt x="3419308" y="2310302"/>
                    </a:moveTo>
                    <a:lnTo>
                      <a:pt x="4396772" y="3276587"/>
                    </a:lnTo>
                    <a:lnTo>
                      <a:pt x="4013101" y="3664699"/>
                    </a:lnTo>
                    <a:lnTo>
                      <a:pt x="3038542" y="2701284"/>
                    </a:lnTo>
                    <a:cubicBezTo>
                      <a:pt x="3198080" y="2608071"/>
                      <a:pt x="3329832" y="2472585"/>
                      <a:pt x="3419308" y="2310302"/>
                    </a:cubicBezTo>
                    <a:close/>
                    <a:moveTo>
                      <a:pt x="1409161" y="2231938"/>
                    </a:moveTo>
                    <a:lnTo>
                      <a:pt x="1466950" y="2235065"/>
                    </a:lnTo>
                    <a:lnTo>
                      <a:pt x="1526736" y="2243401"/>
                    </a:lnTo>
                    <a:lnTo>
                      <a:pt x="1577524" y="2256221"/>
                    </a:lnTo>
                    <a:cubicBezTo>
                      <a:pt x="1619586" y="2346568"/>
                      <a:pt x="1675232" y="2429215"/>
                      <a:pt x="1741977" y="2501641"/>
                    </a:cubicBezTo>
                    <a:lnTo>
                      <a:pt x="1379556" y="2883815"/>
                    </a:lnTo>
                    <a:lnTo>
                      <a:pt x="1831596" y="3351926"/>
                    </a:lnTo>
                    <a:lnTo>
                      <a:pt x="1798742" y="3383362"/>
                    </a:lnTo>
                    <a:lnTo>
                      <a:pt x="1748925" y="3420872"/>
                    </a:lnTo>
                    <a:lnTo>
                      <a:pt x="1696117" y="3453177"/>
                    </a:lnTo>
                    <a:lnTo>
                      <a:pt x="1641317" y="3481312"/>
                    </a:lnTo>
                    <a:lnTo>
                      <a:pt x="1584523" y="3502149"/>
                    </a:lnTo>
                    <a:lnTo>
                      <a:pt x="1526736" y="3515697"/>
                    </a:lnTo>
                    <a:lnTo>
                      <a:pt x="1466950" y="3525074"/>
                    </a:lnTo>
                    <a:lnTo>
                      <a:pt x="1409161" y="3528199"/>
                    </a:lnTo>
                    <a:lnTo>
                      <a:pt x="1349379" y="3525074"/>
                    </a:lnTo>
                    <a:lnTo>
                      <a:pt x="1291591" y="3515697"/>
                    </a:lnTo>
                    <a:lnTo>
                      <a:pt x="1232805" y="3502149"/>
                    </a:lnTo>
                    <a:lnTo>
                      <a:pt x="1176013" y="3481312"/>
                    </a:lnTo>
                    <a:lnTo>
                      <a:pt x="1121213" y="3453177"/>
                    </a:lnTo>
                    <a:lnTo>
                      <a:pt x="1069400" y="3420872"/>
                    </a:lnTo>
                    <a:lnTo>
                      <a:pt x="1019583" y="3383362"/>
                    </a:lnTo>
                    <a:lnTo>
                      <a:pt x="972753" y="3338554"/>
                    </a:lnTo>
                    <a:lnTo>
                      <a:pt x="929909" y="3289580"/>
                    </a:lnTo>
                    <a:lnTo>
                      <a:pt x="893042" y="3236436"/>
                    </a:lnTo>
                    <a:lnTo>
                      <a:pt x="862155" y="3181212"/>
                    </a:lnTo>
                    <a:lnTo>
                      <a:pt x="836250" y="3123899"/>
                    </a:lnTo>
                    <a:lnTo>
                      <a:pt x="817319" y="3064507"/>
                    </a:lnTo>
                    <a:lnTo>
                      <a:pt x="802373" y="3004069"/>
                    </a:lnTo>
                    <a:lnTo>
                      <a:pt x="793407" y="2941549"/>
                    </a:lnTo>
                    <a:lnTo>
                      <a:pt x="791414" y="2880071"/>
                    </a:lnTo>
                    <a:lnTo>
                      <a:pt x="793407" y="2817549"/>
                    </a:lnTo>
                    <a:lnTo>
                      <a:pt x="802373" y="2757113"/>
                    </a:lnTo>
                    <a:lnTo>
                      <a:pt x="817319" y="2695634"/>
                    </a:lnTo>
                    <a:lnTo>
                      <a:pt x="836250" y="2635197"/>
                    </a:lnTo>
                    <a:lnTo>
                      <a:pt x="862155" y="2578929"/>
                    </a:lnTo>
                    <a:lnTo>
                      <a:pt x="893042" y="2523701"/>
                    </a:lnTo>
                    <a:lnTo>
                      <a:pt x="929909" y="2470559"/>
                    </a:lnTo>
                    <a:lnTo>
                      <a:pt x="972753" y="2422628"/>
                    </a:lnTo>
                    <a:lnTo>
                      <a:pt x="1019583" y="2377820"/>
                    </a:lnTo>
                    <a:lnTo>
                      <a:pt x="1069400" y="2339265"/>
                    </a:lnTo>
                    <a:lnTo>
                      <a:pt x="1121213" y="2305921"/>
                    </a:lnTo>
                    <a:lnTo>
                      <a:pt x="1176013" y="2278829"/>
                    </a:lnTo>
                    <a:lnTo>
                      <a:pt x="1232805" y="2257988"/>
                    </a:lnTo>
                    <a:lnTo>
                      <a:pt x="1291591" y="2243401"/>
                    </a:lnTo>
                    <a:lnTo>
                      <a:pt x="1349379" y="2235065"/>
                    </a:lnTo>
                    <a:close/>
                    <a:moveTo>
                      <a:pt x="461210" y="1447239"/>
                    </a:moveTo>
                    <a:lnTo>
                      <a:pt x="739860" y="1447239"/>
                    </a:lnTo>
                    <a:lnTo>
                      <a:pt x="739860" y="1856055"/>
                    </a:lnTo>
                    <a:lnTo>
                      <a:pt x="461210" y="1856055"/>
                    </a:lnTo>
                    <a:close/>
                    <a:moveTo>
                      <a:pt x="1324380" y="1205700"/>
                    </a:moveTo>
                    <a:lnTo>
                      <a:pt x="1603030" y="1205700"/>
                    </a:lnTo>
                    <a:lnTo>
                      <a:pt x="1603030" y="1302566"/>
                    </a:lnTo>
                    <a:cubicBezTo>
                      <a:pt x="1520667" y="1451448"/>
                      <a:pt x="1473954" y="1622817"/>
                      <a:pt x="1473954" y="1805131"/>
                    </a:cubicBezTo>
                    <a:cubicBezTo>
                      <a:pt x="1473954" y="1822226"/>
                      <a:pt x="1474365" y="1839226"/>
                      <a:pt x="1476518" y="1856055"/>
                    </a:cubicBezTo>
                    <a:lnTo>
                      <a:pt x="1324380" y="1856055"/>
                    </a:lnTo>
                    <a:close/>
                    <a:moveTo>
                      <a:pt x="1706684" y="1148595"/>
                    </a:moveTo>
                    <a:lnTo>
                      <a:pt x="1668162" y="1200269"/>
                    </a:lnTo>
                    <a:cubicBezTo>
                      <a:pt x="1678510" y="1181216"/>
                      <a:pt x="1691405" y="1163943"/>
                      <a:pt x="1706684" y="1148595"/>
                    </a:cubicBezTo>
                    <a:close/>
                    <a:moveTo>
                      <a:pt x="2433965" y="1082569"/>
                    </a:moveTo>
                    <a:lnTo>
                      <a:pt x="2297389" y="1107642"/>
                    </a:lnTo>
                    <a:lnTo>
                      <a:pt x="2297389" y="1254650"/>
                    </a:lnTo>
                    <a:lnTo>
                      <a:pt x="2301560" y="2135295"/>
                    </a:lnTo>
                    <a:lnTo>
                      <a:pt x="1900814" y="2135295"/>
                    </a:lnTo>
                    <a:lnTo>
                      <a:pt x="1900814" y="1410370"/>
                    </a:lnTo>
                    <a:cubicBezTo>
                      <a:pt x="1828019" y="1521547"/>
                      <a:pt x="1786623" y="1654607"/>
                      <a:pt x="1786623" y="1797334"/>
                    </a:cubicBezTo>
                    <a:cubicBezTo>
                      <a:pt x="1786623" y="2196263"/>
                      <a:pt x="2110017" y="2519658"/>
                      <a:pt x="2508947" y="2519658"/>
                    </a:cubicBezTo>
                    <a:cubicBezTo>
                      <a:pt x="2907877" y="2519658"/>
                      <a:pt x="3231272" y="2196263"/>
                      <a:pt x="3231272" y="1797334"/>
                    </a:cubicBezTo>
                    <a:cubicBezTo>
                      <a:pt x="3231272" y="1516177"/>
                      <a:pt x="3070637" y="1272536"/>
                      <a:pt x="2834711" y="1155982"/>
                    </a:cubicBezTo>
                    <a:lnTo>
                      <a:pt x="2834711" y="2126888"/>
                    </a:lnTo>
                    <a:lnTo>
                      <a:pt x="2433965" y="2126888"/>
                    </a:lnTo>
                    <a:close/>
                    <a:moveTo>
                      <a:pt x="892794" y="1005697"/>
                    </a:moveTo>
                    <a:lnTo>
                      <a:pt x="1171444" y="1005697"/>
                    </a:lnTo>
                    <a:lnTo>
                      <a:pt x="1171444" y="1856055"/>
                    </a:lnTo>
                    <a:lnTo>
                      <a:pt x="892794" y="1856055"/>
                    </a:lnTo>
                    <a:close/>
                    <a:moveTo>
                      <a:pt x="3044451" y="912579"/>
                    </a:moveTo>
                    <a:cubicBezTo>
                      <a:pt x="3046712" y="913637"/>
                      <a:pt x="3048831" y="914931"/>
                      <a:pt x="3050808" y="916453"/>
                    </a:cubicBezTo>
                    <a:close/>
                    <a:moveTo>
                      <a:pt x="1787030" y="896624"/>
                    </a:moveTo>
                    <a:lnTo>
                      <a:pt x="2005647" y="896624"/>
                    </a:lnTo>
                    <a:cubicBezTo>
                      <a:pt x="1908330" y="950663"/>
                      <a:pt x="1820915" y="1020376"/>
                      <a:pt x="1747195" y="1102862"/>
                    </a:cubicBezTo>
                    <a:cubicBezTo>
                      <a:pt x="1758486" y="1086030"/>
                      <a:pt x="1772541" y="1071740"/>
                      <a:pt x="1787030" y="1057893"/>
                    </a:cubicBezTo>
                    <a:close/>
                    <a:moveTo>
                      <a:pt x="2136269" y="835341"/>
                    </a:moveTo>
                    <a:cubicBezTo>
                      <a:pt x="2120983" y="840178"/>
                      <a:pt x="2106246" y="846327"/>
                      <a:pt x="2091974" y="853455"/>
                    </a:cubicBezTo>
                    <a:cubicBezTo>
                      <a:pt x="2105843" y="845389"/>
                      <a:pt x="2120627" y="839273"/>
                      <a:pt x="2136269" y="835341"/>
                    </a:cubicBezTo>
                    <a:close/>
                    <a:moveTo>
                      <a:pt x="2511958" y="786762"/>
                    </a:moveTo>
                    <a:cubicBezTo>
                      <a:pt x="3072620" y="786762"/>
                      <a:pt x="3527126" y="1242701"/>
                      <a:pt x="3527126" y="1805131"/>
                    </a:cubicBezTo>
                    <a:cubicBezTo>
                      <a:pt x="3527126" y="2367561"/>
                      <a:pt x="3072620" y="2823500"/>
                      <a:pt x="2511958" y="2823500"/>
                    </a:cubicBezTo>
                    <a:cubicBezTo>
                      <a:pt x="1951296" y="2823500"/>
                      <a:pt x="1496790" y="2367561"/>
                      <a:pt x="1496790" y="1805131"/>
                    </a:cubicBezTo>
                    <a:cubicBezTo>
                      <a:pt x="1496790" y="1242701"/>
                      <a:pt x="1951296" y="786762"/>
                      <a:pt x="2511958" y="786762"/>
                    </a:cubicBezTo>
                    <a:close/>
                    <a:moveTo>
                      <a:pt x="1674679" y="377937"/>
                    </a:moveTo>
                    <a:lnTo>
                      <a:pt x="1767684" y="377937"/>
                    </a:lnTo>
                    <a:lnTo>
                      <a:pt x="1767684" y="584477"/>
                    </a:lnTo>
                    <a:lnTo>
                      <a:pt x="1674679" y="584477"/>
                    </a:lnTo>
                    <a:close/>
                    <a:moveTo>
                      <a:pt x="1510757" y="377937"/>
                    </a:moveTo>
                    <a:lnTo>
                      <a:pt x="1603762" y="377937"/>
                    </a:lnTo>
                    <a:lnTo>
                      <a:pt x="1603762" y="584477"/>
                    </a:lnTo>
                    <a:lnTo>
                      <a:pt x="1510757" y="584477"/>
                    </a:lnTo>
                    <a:close/>
                    <a:moveTo>
                      <a:pt x="1346833" y="377937"/>
                    </a:moveTo>
                    <a:lnTo>
                      <a:pt x="1439838" y="377937"/>
                    </a:lnTo>
                    <a:lnTo>
                      <a:pt x="1439838" y="584477"/>
                    </a:lnTo>
                    <a:lnTo>
                      <a:pt x="1346833" y="584477"/>
                    </a:lnTo>
                    <a:close/>
                    <a:moveTo>
                      <a:pt x="1182909" y="377937"/>
                    </a:moveTo>
                    <a:lnTo>
                      <a:pt x="1275914" y="377937"/>
                    </a:lnTo>
                    <a:lnTo>
                      <a:pt x="1275914" y="584477"/>
                    </a:lnTo>
                    <a:lnTo>
                      <a:pt x="1182909" y="584477"/>
                    </a:lnTo>
                    <a:close/>
                    <a:moveTo>
                      <a:pt x="1018985" y="377937"/>
                    </a:moveTo>
                    <a:lnTo>
                      <a:pt x="1111990" y="377937"/>
                    </a:lnTo>
                    <a:lnTo>
                      <a:pt x="1111990" y="584477"/>
                    </a:lnTo>
                    <a:lnTo>
                      <a:pt x="1018985" y="584477"/>
                    </a:lnTo>
                    <a:close/>
                    <a:moveTo>
                      <a:pt x="855062" y="377937"/>
                    </a:moveTo>
                    <a:lnTo>
                      <a:pt x="948067" y="377937"/>
                    </a:lnTo>
                    <a:lnTo>
                      <a:pt x="948067" y="584477"/>
                    </a:lnTo>
                    <a:lnTo>
                      <a:pt x="855062" y="584477"/>
                    </a:lnTo>
                    <a:close/>
                    <a:moveTo>
                      <a:pt x="691138" y="377937"/>
                    </a:moveTo>
                    <a:lnTo>
                      <a:pt x="784143" y="377937"/>
                    </a:lnTo>
                    <a:lnTo>
                      <a:pt x="784143" y="584477"/>
                    </a:lnTo>
                    <a:lnTo>
                      <a:pt x="691138" y="584477"/>
                    </a:lnTo>
                    <a:close/>
                    <a:moveTo>
                      <a:pt x="527214" y="377937"/>
                    </a:moveTo>
                    <a:lnTo>
                      <a:pt x="620219" y="377937"/>
                    </a:lnTo>
                    <a:lnTo>
                      <a:pt x="620219" y="584477"/>
                    </a:lnTo>
                    <a:lnTo>
                      <a:pt x="527214" y="584477"/>
                    </a:lnTo>
                    <a:close/>
                    <a:moveTo>
                      <a:pt x="0" y="0"/>
                    </a:moveTo>
                    <a:lnTo>
                      <a:pt x="2914602" y="0"/>
                    </a:lnTo>
                    <a:lnTo>
                      <a:pt x="2914602" y="845237"/>
                    </a:lnTo>
                    <a:cubicBezTo>
                      <a:pt x="2790810" y="792848"/>
                      <a:pt x="2654751" y="763926"/>
                      <a:pt x="2511958" y="763926"/>
                    </a:cubicBezTo>
                    <a:cubicBezTo>
                      <a:pt x="2411521" y="763926"/>
                      <a:pt x="2314415" y="778235"/>
                      <a:pt x="2222782" y="805708"/>
                    </a:cubicBezTo>
                    <a:lnTo>
                      <a:pt x="2222782" y="653320"/>
                    </a:lnTo>
                    <a:lnTo>
                      <a:pt x="2501432" y="653320"/>
                    </a:lnTo>
                    <a:lnTo>
                      <a:pt x="2501432" y="763569"/>
                    </a:lnTo>
                    <a:cubicBezTo>
                      <a:pt x="2503932" y="762821"/>
                      <a:pt x="2506440" y="762810"/>
                      <a:pt x="2508947" y="762810"/>
                    </a:cubicBezTo>
                    <a:cubicBezTo>
                      <a:pt x="2581363" y="762810"/>
                      <a:pt x="2652040" y="770251"/>
                      <a:pt x="2720199" y="784685"/>
                    </a:cubicBezTo>
                    <a:lnTo>
                      <a:pt x="2720199" y="194403"/>
                    </a:lnTo>
                    <a:lnTo>
                      <a:pt x="194403" y="194403"/>
                    </a:lnTo>
                    <a:lnTo>
                      <a:pt x="194403" y="3620202"/>
                    </a:lnTo>
                    <a:lnTo>
                      <a:pt x="2720199" y="3620202"/>
                    </a:lnTo>
                    <a:lnTo>
                      <a:pt x="2720199" y="2915468"/>
                    </a:lnTo>
                    <a:cubicBezTo>
                      <a:pt x="2788410" y="2909632"/>
                      <a:pt x="2853714" y="2891807"/>
                      <a:pt x="2914602" y="2863549"/>
                    </a:cubicBezTo>
                    <a:lnTo>
                      <a:pt x="2914602" y="3814604"/>
                    </a:lnTo>
                    <a:lnTo>
                      <a:pt x="0" y="3814604"/>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algn="ctr" defTabSz="672068" fontAlgn="base">
                  <a:spcBef>
                    <a:spcPct val="0"/>
                  </a:spcBef>
                  <a:spcAft>
                    <a:spcPct val="0"/>
                  </a:spcAft>
                </a:pPr>
                <a:endParaRPr lang="en-US" sz="1324"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grpSp>
        <p:grpSp>
          <p:nvGrpSpPr>
            <p:cNvPr id="97" name="Group 96"/>
            <p:cNvGrpSpPr/>
            <p:nvPr/>
          </p:nvGrpSpPr>
          <p:grpSpPr>
            <a:xfrm>
              <a:off x="9538831" y="2881079"/>
              <a:ext cx="1920240" cy="1005840"/>
              <a:chOff x="9538831" y="2881079"/>
              <a:chExt cx="1920240" cy="1005840"/>
            </a:xfrm>
          </p:grpSpPr>
          <p:sp>
            <p:nvSpPr>
              <p:cNvPr id="99" name="Rectangle 98"/>
              <p:cNvSpPr/>
              <p:nvPr/>
            </p:nvSpPr>
            <p:spPr bwMode="auto">
              <a:xfrm>
                <a:off x="9538831" y="2881079"/>
                <a:ext cx="1920240" cy="1005840"/>
              </a:xfrm>
              <a:prstGeom prst="rect">
                <a:avLst/>
              </a:prstGeom>
              <a:solidFill>
                <a:schemeClr val="accent2">
                  <a:lumMod val="75000"/>
                </a:schemeClr>
              </a:solidFill>
              <a:ln w="19050">
                <a:no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33616" rIns="0" bIns="109682" numCol="1" spcCol="0" rtlCol="0" fromWordArt="0" anchor="t" anchorCtr="0" forceAA="0" compatLnSpc="1">
                <a:prstTxWarp prst="textNoShape">
                  <a:avLst/>
                </a:prstTxWarp>
                <a:noAutofit/>
              </a:bodyPr>
              <a:lstStyle/>
              <a:p>
                <a:pPr algn="ctr" defTabSz="582359">
                  <a:lnSpc>
                    <a:spcPct val="90000"/>
                  </a:lnSpc>
                </a:pPr>
                <a:r>
                  <a:rPr lang="en-US" sz="1176" dirty="0">
                    <a:gradFill>
                      <a:gsLst>
                        <a:gs pos="0">
                          <a:schemeClr val="bg1"/>
                        </a:gs>
                        <a:gs pos="100000">
                          <a:schemeClr val="bg1"/>
                        </a:gs>
                      </a:gsLst>
                      <a:lin ang="5400000" scaled="1"/>
                    </a:gradFill>
                    <a:latin typeface="Segoe UI Semibold" panose="020B0702040204020203" pitchFamily="34" charset="0"/>
                  </a:rPr>
                  <a:t>Data warehouse</a:t>
                </a:r>
              </a:p>
              <a:p>
                <a:pPr algn="ctr" defTabSz="582359">
                  <a:lnSpc>
                    <a:spcPct val="90000"/>
                  </a:lnSpc>
                </a:pPr>
                <a:endParaRPr lang="en-US" sz="1324" dirty="0">
                  <a:gradFill>
                    <a:gsLst>
                      <a:gs pos="0">
                        <a:srgbClr val="505050"/>
                      </a:gs>
                      <a:gs pos="100000">
                        <a:srgbClr val="505050"/>
                      </a:gs>
                    </a:gsLst>
                    <a:lin ang="5400000" scaled="0"/>
                  </a:gradFill>
                </a:endParaRPr>
              </a:p>
            </p:txBody>
          </p:sp>
          <p:sp>
            <p:nvSpPr>
              <p:cNvPr id="100" name="TextBox 99"/>
              <p:cNvSpPr txBox="1"/>
              <p:nvPr/>
            </p:nvSpPr>
            <p:spPr>
              <a:xfrm>
                <a:off x="10498942" y="2998378"/>
                <a:ext cx="88" cy="282476"/>
              </a:xfrm>
              <a:prstGeom prst="rect">
                <a:avLst/>
              </a:prstGeom>
              <a:solidFill>
                <a:srgbClr val="F0880A"/>
              </a:solidFill>
            </p:spPr>
            <p:txBody>
              <a:bodyPr wrap="none" lIns="0" tIns="0" rIns="0" bIns="0" rtlCol="0" anchor="ctr" anchorCtr="0">
                <a:spAutoFit/>
              </a:bodyPr>
              <a:lstStyle/>
              <a:p>
                <a:pPr algn="ctr"/>
                <a:endParaRPr lang="en-US" sz="1324" dirty="0">
                  <a:gradFill>
                    <a:gsLst>
                      <a:gs pos="0">
                        <a:schemeClr val="bg1"/>
                      </a:gs>
                      <a:gs pos="100000">
                        <a:schemeClr val="bg1"/>
                      </a:gs>
                    </a:gsLst>
                    <a:lin ang="5400000" scaled="1"/>
                  </a:gradFill>
                  <a:latin typeface="+mj-lt"/>
                </a:endParaRPr>
              </a:p>
            </p:txBody>
          </p:sp>
          <p:sp>
            <p:nvSpPr>
              <p:cNvPr id="101" name="Oval 100"/>
              <p:cNvSpPr/>
              <p:nvPr/>
            </p:nvSpPr>
            <p:spPr>
              <a:xfrm>
                <a:off x="10347265" y="3371510"/>
                <a:ext cx="286591" cy="73143"/>
              </a:xfrm>
              <a:prstGeom prst="ellipse">
                <a:avLst/>
              </a:prstGeom>
              <a:solidFill>
                <a:srgbClr val="F088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sp>
            <p:nvSpPr>
              <p:cNvPr id="102" name="Freeform 101"/>
              <p:cNvSpPr>
                <a:spLocks noChangeArrowheads="1"/>
              </p:cNvSpPr>
              <p:nvPr/>
            </p:nvSpPr>
            <p:spPr bwMode="auto">
              <a:xfrm>
                <a:off x="10127134" y="3251941"/>
                <a:ext cx="743637" cy="582256"/>
              </a:xfrm>
              <a:custGeom>
                <a:avLst/>
                <a:gdLst>
                  <a:gd name="connsiteX0" fmla="*/ 791851 w 1180643"/>
                  <a:gd name="connsiteY0" fmla="*/ 0 h 981854"/>
                  <a:gd name="connsiteX1" fmla="*/ 1013448 w 1180643"/>
                  <a:gd name="connsiteY1" fmla="*/ 0 h 981854"/>
                  <a:gd name="connsiteX2" fmla="*/ 1013448 w 1180643"/>
                  <a:gd name="connsiteY2" fmla="*/ 148707 h 981854"/>
                  <a:gd name="connsiteX3" fmla="*/ 1180643 w 1180643"/>
                  <a:gd name="connsiteY3" fmla="*/ 148707 h 981854"/>
                  <a:gd name="connsiteX4" fmla="*/ 1180643 w 1180643"/>
                  <a:gd name="connsiteY4" fmla="*/ 186336 h 981854"/>
                  <a:gd name="connsiteX5" fmla="*/ 1107702 w 1180643"/>
                  <a:gd name="connsiteY5" fmla="*/ 186336 h 981854"/>
                  <a:gd name="connsiteX6" fmla="*/ 1107702 w 1180643"/>
                  <a:gd name="connsiteY6" fmla="*/ 981854 h 981854"/>
                  <a:gd name="connsiteX7" fmla="*/ 33753 w 1180643"/>
                  <a:gd name="connsiteY7" fmla="*/ 981854 h 981854"/>
                  <a:gd name="connsiteX8" fmla="*/ 33753 w 1180643"/>
                  <a:gd name="connsiteY8" fmla="*/ 186336 h 981854"/>
                  <a:gd name="connsiteX9" fmla="*/ 0 w 1180643"/>
                  <a:gd name="connsiteY9" fmla="*/ 186336 h 981854"/>
                  <a:gd name="connsiteX10" fmla="*/ 0 w 1180643"/>
                  <a:gd name="connsiteY10" fmla="*/ 148707 h 981854"/>
                  <a:gd name="connsiteX11" fmla="*/ 791851 w 1180643"/>
                  <a:gd name="connsiteY11" fmla="*/ 148707 h 98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0643" h="981854">
                    <a:moveTo>
                      <a:pt x="791851" y="0"/>
                    </a:moveTo>
                    <a:lnTo>
                      <a:pt x="1013448" y="0"/>
                    </a:lnTo>
                    <a:lnTo>
                      <a:pt x="1013448" y="148707"/>
                    </a:lnTo>
                    <a:lnTo>
                      <a:pt x="1180643" y="148707"/>
                    </a:lnTo>
                    <a:lnTo>
                      <a:pt x="1180643" y="186336"/>
                    </a:lnTo>
                    <a:lnTo>
                      <a:pt x="1107702" y="186336"/>
                    </a:lnTo>
                    <a:lnTo>
                      <a:pt x="1107702" y="981854"/>
                    </a:lnTo>
                    <a:lnTo>
                      <a:pt x="33753" y="981854"/>
                    </a:lnTo>
                    <a:lnTo>
                      <a:pt x="33753" y="186336"/>
                    </a:lnTo>
                    <a:lnTo>
                      <a:pt x="0" y="186336"/>
                    </a:lnTo>
                    <a:lnTo>
                      <a:pt x="0" y="148707"/>
                    </a:lnTo>
                    <a:lnTo>
                      <a:pt x="791851" y="148707"/>
                    </a:lnTo>
                    <a:close/>
                  </a:path>
                </a:pathLst>
              </a:custGeom>
              <a:solidFill>
                <a:schemeClr val="bg1"/>
              </a:solidFill>
              <a:ln>
                <a:noFill/>
              </a:ln>
              <a:extLst/>
            </p:spPr>
            <p:txBody>
              <a:bodyPr vert="horz" wrap="square" lIns="64614" tIns="32307" rIns="64614" bIns="32307"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72290">
                  <a:defRPr/>
                </a:pPr>
                <a:endParaRPr lang="en-US" sz="1272" dirty="0">
                  <a:solidFill>
                    <a:prstClr val="black"/>
                  </a:solidFill>
                  <a:latin typeface="Segoe UI"/>
                </a:endParaRPr>
              </a:p>
            </p:txBody>
          </p:sp>
          <p:sp>
            <p:nvSpPr>
              <p:cNvPr id="103" name="icon  BINARY"/>
              <p:cNvSpPr>
                <a:spLocks noChangeAspect="1" noEditPoints="1"/>
              </p:cNvSpPr>
              <p:nvPr/>
            </p:nvSpPr>
            <p:spPr bwMode="auto">
              <a:xfrm>
                <a:off x="10280803" y="3399371"/>
                <a:ext cx="436297" cy="358055"/>
              </a:xfrm>
              <a:custGeom>
                <a:avLst/>
                <a:gdLst>
                  <a:gd name="T0" fmla="*/ 64 w 275"/>
                  <a:gd name="T1" fmla="*/ 55 h 226"/>
                  <a:gd name="T2" fmla="*/ 65 w 275"/>
                  <a:gd name="T3" fmla="*/ 0 h 226"/>
                  <a:gd name="T4" fmla="*/ 64 w 275"/>
                  <a:gd name="T5" fmla="*/ 9 h 226"/>
                  <a:gd name="T6" fmla="*/ 72 w 275"/>
                  <a:gd name="T7" fmla="*/ 28 h 226"/>
                  <a:gd name="T8" fmla="*/ 96 w 275"/>
                  <a:gd name="T9" fmla="*/ 45 h 226"/>
                  <a:gd name="T10" fmla="*/ 96 w 275"/>
                  <a:gd name="T11" fmla="*/ 15 h 226"/>
                  <a:gd name="T12" fmla="*/ 119 w 275"/>
                  <a:gd name="T13" fmla="*/ 45 h 226"/>
                  <a:gd name="T14" fmla="*/ 178 w 275"/>
                  <a:gd name="T15" fmla="*/ 54 h 226"/>
                  <a:gd name="T16" fmla="*/ 155 w 275"/>
                  <a:gd name="T17" fmla="*/ 45 h 226"/>
                  <a:gd name="T18" fmla="*/ 144 w 275"/>
                  <a:gd name="T19" fmla="*/ 5 h 226"/>
                  <a:gd name="T20" fmla="*/ 178 w 275"/>
                  <a:gd name="T21" fmla="*/ 45 h 226"/>
                  <a:gd name="T22" fmla="*/ 222 w 275"/>
                  <a:gd name="T23" fmla="*/ 48 h 226"/>
                  <a:gd name="T24" fmla="*/ 194 w 275"/>
                  <a:gd name="T25" fmla="*/ 7 h 226"/>
                  <a:gd name="T26" fmla="*/ 215 w 275"/>
                  <a:gd name="T27" fmla="*/ 28 h 226"/>
                  <a:gd name="T28" fmla="*/ 208 w 275"/>
                  <a:gd name="T29" fmla="*/ 46 h 226"/>
                  <a:gd name="T30" fmla="*/ 269 w 275"/>
                  <a:gd name="T31" fmla="*/ 48 h 226"/>
                  <a:gd name="T32" fmla="*/ 242 w 275"/>
                  <a:gd name="T33" fmla="*/ 7 h 226"/>
                  <a:gd name="T34" fmla="*/ 263 w 275"/>
                  <a:gd name="T35" fmla="*/ 28 h 226"/>
                  <a:gd name="T36" fmla="*/ 256 w 275"/>
                  <a:gd name="T37" fmla="*/ 46 h 226"/>
                  <a:gd name="T38" fmla="*/ 0 w 275"/>
                  <a:gd name="T39" fmla="*/ 140 h 226"/>
                  <a:gd name="T40" fmla="*/ 11 w 275"/>
                  <a:gd name="T41" fmla="*/ 98 h 226"/>
                  <a:gd name="T42" fmla="*/ 23 w 275"/>
                  <a:gd name="T43" fmla="*/ 85 h 226"/>
                  <a:gd name="T44" fmla="*/ 34 w 275"/>
                  <a:gd name="T45" fmla="*/ 140 h 226"/>
                  <a:gd name="T46" fmla="*/ 64 w 275"/>
                  <a:gd name="T47" fmla="*/ 141 h 226"/>
                  <a:gd name="T48" fmla="*/ 65 w 275"/>
                  <a:gd name="T49" fmla="*/ 85 h 226"/>
                  <a:gd name="T50" fmla="*/ 64 w 275"/>
                  <a:gd name="T51" fmla="*/ 94 h 226"/>
                  <a:gd name="T52" fmla="*/ 71 w 275"/>
                  <a:gd name="T53" fmla="*/ 113 h 226"/>
                  <a:gd name="T54" fmla="*/ 111 w 275"/>
                  <a:gd name="T55" fmla="*/ 141 h 226"/>
                  <a:gd name="T56" fmla="*/ 112 w 275"/>
                  <a:gd name="T57" fmla="*/ 85 h 226"/>
                  <a:gd name="T58" fmla="*/ 112 w 275"/>
                  <a:gd name="T59" fmla="*/ 94 h 226"/>
                  <a:gd name="T60" fmla="*/ 119 w 275"/>
                  <a:gd name="T61" fmla="*/ 113 h 226"/>
                  <a:gd name="T62" fmla="*/ 145 w 275"/>
                  <a:gd name="T63" fmla="*/ 130 h 226"/>
                  <a:gd name="T64" fmla="*/ 144 w 275"/>
                  <a:gd name="T65" fmla="*/ 100 h 226"/>
                  <a:gd name="T66" fmla="*/ 167 w 275"/>
                  <a:gd name="T67" fmla="*/ 130 h 226"/>
                  <a:gd name="T68" fmla="*/ 227 w 275"/>
                  <a:gd name="T69" fmla="*/ 113 h 226"/>
                  <a:gd name="T70" fmla="*/ 188 w 275"/>
                  <a:gd name="T71" fmla="*/ 115 h 226"/>
                  <a:gd name="T72" fmla="*/ 227 w 275"/>
                  <a:gd name="T73" fmla="*/ 113 h 226"/>
                  <a:gd name="T74" fmla="*/ 200 w 275"/>
                  <a:gd name="T75" fmla="*/ 113 h 226"/>
                  <a:gd name="T76" fmla="*/ 83 w 275"/>
                  <a:gd name="T77" fmla="*/ 199 h 226"/>
                  <a:gd name="T78" fmla="*/ 45 w 275"/>
                  <a:gd name="T79" fmla="*/ 200 h 226"/>
                  <a:gd name="T80" fmla="*/ 83 w 275"/>
                  <a:gd name="T81" fmla="*/ 199 h 226"/>
                  <a:gd name="T82" fmla="*/ 56 w 275"/>
                  <a:gd name="T83" fmla="*/ 200 h 226"/>
                  <a:gd name="T84" fmla="*/ 132 w 275"/>
                  <a:gd name="T85" fmla="*/ 199 h 226"/>
                  <a:gd name="T86" fmla="*/ 93 w 275"/>
                  <a:gd name="T87" fmla="*/ 200 h 226"/>
                  <a:gd name="T88" fmla="*/ 132 w 275"/>
                  <a:gd name="T89" fmla="*/ 199 h 226"/>
                  <a:gd name="T90" fmla="*/ 105 w 275"/>
                  <a:gd name="T91" fmla="*/ 200 h 226"/>
                  <a:gd name="T92" fmla="*/ 178 w 275"/>
                  <a:gd name="T93" fmla="*/ 225 h 226"/>
                  <a:gd name="T94" fmla="*/ 155 w 275"/>
                  <a:gd name="T95" fmla="*/ 216 h 226"/>
                  <a:gd name="T96" fmla="*/ 144 w 275"/>
                  <a:gd name="T97" fmla="*/ 176 h 226"/>
                  <a:gd name="T98" fmla="*/ 178 w 275"/>
                  <a:gd name="T99" fmla="*/ 216 h 226"/>
                  <a:gd name="T100" fmla="*/ 222 w 275"/>
                  <a:gd name="T101" fmla="*/ 220 h 226"/>
                  <a:gd name="T102" fmla="*/ 194 w 275"/>
                  <a:gd name="T103" fmla="*/ 178 h 226"/>
                  <a:gd name="T104" fmla="*/ 215 w 275"/>
                  <a:gd name="T105" fmla="*/ 199 h 226"/>
                  <a:gd name="T106" fmla="*/ 208 w 275"/>
                  <a:gd name="T107" fmla="*/ 218 h 226"/>
                  <a:gd name="T108" fmla="*/ 240 w 275"/>
                  <a:gd name="T109" fmla="*/ 225 h 226"/>
                  <a:gd name="T110" fmla="*/ 252 w 275"/>
                  <a:gd name="T111" fmla="*/ 183 h 226"/>
                  <a:gd name="T112" fmla="*/ 263 w 275"/>
                  <a:gd name="T113" fmla="*/ 172 h 226"/>
                  <a:gd name="T114" fmla="*/ 274 w 275"/>
                  <a:gd name="T115" fmla="*/ 225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5" h="226">
                    <a:moveTo>
                      <a:pt x="83" y="27"/>
                    </a:moveTo>
                    <a:cubicBezTo>
                      <a:pt x="83" y="36"/>
                      <a:pt x="82" y="44"/>
                      <a:pt x="78" y="48"/>
                    </a:cubicBezTo>
                    <a:cubicBezTo>
                      <a:pt x="75" y="53"/>
                      <a:pt x="70" y="55"/>
                      <a:pt x="64" y="55"/>
                    </a:cubicBezTo>
                    <a:cubicBezTo>
                      <a:pt x="51" y="55"/>
                      <a:pt x="45" y="46"/>
                      <a:pt x="45" y="28"/>
                    </a:cubicBezTo>
                    <a:cubicBezTo>
                      <a:pt x="45" y="19"/>
                      <a:pt x="46" y="13"/>
                      <a:pt x="51" y="7"/>
                    </a:cubicBezTo>
                    <a:cubicBezTo>
                      <a:pt x="54" y="3"/>
                      <a:pt x="58" y="0"/>
                      <a:pt x="65" y="0"/>
                    </a:cubicBezTo>
                    <a:cubicBezTo>
                      <a:pt x="77" y="0"/>
                      <a:pt x="83" y="9"/>
                      <a:pt x="83" y="27"/>
                    </a:cubicBezTo>
                    <a:moveTo>
                      <a:pt x="72" y="28"/>
                    </a:moveTo>
                    <a:cubicBezTo>
                      <a:pt x="72" y="16"/>
                      <a:pt x="68" y="9"/>
                      <a:pt x="64" y="9"/>
                    </a:cubicBezTo>
                    <a:cubicBezTo>
                      <a:pt x="60" y="9"/>
                      <a:pt x="56" y="16"/>
                      <a:pt x="56" y="28"/>
                    </a:cubicBezTo>
                    <a:cubicBezTo>
                      <a:pt x="56" y="41"/>
                      <a:pt x="60" y="46"/>
                      <a:pt x="64" y="46"/>
                    </a:cubicBezTo>
                    <a:cubicBezTo>
                      <a:pt x="68" y="46"/>
                      <a:pt x="72" y="41"/>
                      <a:pt x="72" y="28"/>
                    </a:cubicBezTo>
                    <a:moveTo>
                      <a:pt x="129" y="54"/>
                    </a:moveTo>
                    <a:cubicBezTo>
                      <a:pt x="96" y="54"/>
                      <a:pt x="96" y="54"/>
                      <a:pt x="96" y="54"/>
                    </a:cubicBezTo>
                    <a:cubicBezTo>
                      <a:pt x="96" y="45"/>
                      <a:pt x="96" y="45"/>
                      <a:pt x="96" y="45"/>
                    </a:cubicBezTo>
                    <a:cubicBezTo>
                      <a:pt x="107" y="45"/>
                      <a:pt x="107" y="45"/>
                      <a:pt x="107" y="45"/>
                    </a:cubicBezTo>
                    <a:cubicBezTo>
                      <a:pt x="107" y="11"/>
                      <a:pt x="107" y="11"/>
                      <a:pt x="107" y="11"/>
                    </a:cubicBezTo>
                    <a:cubicBezTo>
                      <a:pt x="96" y="15"/>
                      <a:pt x="96" y="15"/>
                      <a:pt x="96" y="15"/>
                    </a:cubicBezTo>
                    <a:cubicBezTo>
                      <a:pt x="96" y="5"/>
                      <a:pt x="96" y="5"/>
                      <a:pt x="96" y="5"/>
                    </a:cubicBezTo>
                    <a:cubicBezTo>
                      <a:pt x="119" y="0"/>
                      <a:pt x="119" y="0"/>
                      <a:pt x="119" y="0"/>
                    </a:cubicBezTo>
                    <a:cubicBezTo>
                      <a:pt x="119" y="45"/>
                      <a:pt x="119" y="45"/>
                      <a:pt x="119" y="45"/>
                    </a:cubicBezTo>
                    <a:cubicBezTo>
                      <a:pt x="129" y="45"/>
                      <a:pt x="129" y="45"/>
                      <a:pt x="129" y="45"/>
                    </a:cubicBezTo>
                    <a:lnTo>
                      <a:pt x="129" y="54"/>
                    </a:lnTo>
                    <a:close/>
                    <a:moveTo>
                      <a:pt x="178" y="54"/>
                    </a:moveTo>
                    <a:cubicBezTo>
                      <a:pt x="144" y="54"/>
                      <a:pt x="144" y="54"/>
                      <a:pt x="144" y="54"/>
                    </a:cubicBezTo>
                    <a:cubicBezTo>
                      <a:pt x="144" y="45"/>
                      <a:pt x="144" y="45"/>
                      <a:pt x="144" y="45"/>
                    </a:cubicBezTo>
                    <a:cubicBezTo>
                      <a:pt x="155" y="45"/>
                      <a:pt x="155" y="45"/>
                      <a:pt x="155" y="45"/>
                    </a:cubicBezTo>
                    <a:cubicBezTo>
                      <a:pt x="155" y="11"/>
                      <a:pt x="155" y="11"/>
                      <a:pt x="155" y="11"/>
                    </a:cubicBezTo>
                    <a:cubicBezTo>
                      <a:pt x="144" y="15"/>
                      <a:pt x="144" y="15"/>
                      <a:pt x="144" y="15"/>
                    </a:cubicBezTo>
                    <a:cubicBezTo>
                      <a:pt x="144" y="5"/>
                      <a:pt x="144" y="5"/>
                      <a:pt x="144" y="5"/>
                    </a:cubicBezTo>
                    <a:cubicBezTo>
                      <a:pt x="167" y="0"/>
                      <a:pt x="167" y="0"/>
                      <a:pt x="167" y="0"/>
                    </a:cubicBezTo>
                    <a:cubicBezTo>
                      <a:pt x="167" y="45"/>
                      <a:pt x="167" y="45"/>
                      <a:pt x="167" y="45"/>
                    </a:cubicBezTo>
                    <a:cubicBezTo>
                      <a:pt x="178" y="45"/>
                      <a:pt x="178" y="45"/>
                      <a:pt x="178" y="45"/>
                    </a:cubicBezTo>
                    <a:lnTo>
                      <a:pt x="178" y="54"/>
                    </a:lnTo>
                    <a:close/>
                    <a:moveTo>
                      <a:pt x="227" y="27"/>
                    </a:moveTo>
                    <a:cubicBezTo>
                      <a:pt x="227" y="36"/>
                      <a:pt x="225" y="44"/>
                      <a:pt x="222" y="48"/>
                    </a:cubicBezTo>
                    <a:cubicBezTo>
                      <a:pt x="218" y="53"/>
                      <a:pt x="214" y="55"/>
                      <a:pt x="207" y="55"/>
                    </a:cubicBezTo>
                    <a:cubicBezTo>
                      <a:pt x="195" y="55"/>
                      <a:pt x="188" y="46"/>
                      <a:pt x="188" y="28"/>
                    </a:cubicBezTo>
                    <a:cubicBezTo>
                      <a:pt x="188" y="19"/>
                      <a:pt x="191" y="13"/>
                      <a:pt x="194" y="7"/>
                    </a:cubicBezTo>
                    <a:cubicBezTo>
                      <a:pt x="197" y="3"/>
                      <a:pt x="203" y="0"/>
                      <a:pt x="208" y="0"/>
                    </a:cubicBezTo>
                    <a:cubicBezTo>
                      <a:pt x="220" y="0"/>
                      <a:pt x="227" y="9"/>
                      <a:pt x="227" y="27"/>
                    </a:cubicBezTo>
                    <a:moveTo>
                      <a:pt x="215" y="28"/>
                    </a:moveTo>
                    <a:cubicBezTo>
                      <a:pt x="215" y="16"/>
                      <a:pt x="213" y="9"/>
                      <a:pt x="208" y="9"/>
                    </a:cubicBezTo>
                    <a:cubicBezTo>
                      <a:pt x="203" y="9"/>
                      <a:pt x="200" y="16"/>
                      <a:pt x="200" y="28"/>
                    </a:cubicBezTo>
                    <a:cubicBezTo>
                      <a:pt x="200" y="41"/>
                      <a:pt x="203" y="46"/>
                      <a:pt x="208" y="46"/>
                    </a:cubicBezTo>
                    <a:cubicBezTo>
                      <a:pt x="213" y="46"/>
                      <a:pt x="215" y="41"/>
                      <a:pt x="215" y="28"/>
                    </a:cubicBezTo>
                    <a:moveTo>
                      <a:pt x="275" y="27"/>
                    </a:moveTo>
                    <a:cubicBezTo>
                      <a:pt x="275" y="36"/>
                      <a:pt x="274" y="44"/>
                      <a:pt x="269" y="48"/>
                    </a:cubicBezTo>
                    <a:cubicBezTo>
                      <a:pt x="266" y="53"/>
                      <a:pt x="262" y="55"/>
                      <a:pt x="256" y="55"/>
                    </a:cubicBezTo>
                    <a:cubicBezTo>
                      <a:pt x="243" y="55"/>
                      <a:pt x="236" y="46"/>
                      <a:pt x="236" y="28"/>
                    </a:cubicBezTo>
                    <a:cubicBezTo>
                      <a:pt x="236" y="19"/>
                      <a:pt x="238" y="13"/>
                      <a:pt x="242" y="7"/>
                    </a:cubicBezTo>
                    <a:cubicBezTo>
                      <a:pt x="245" y="3"/>
                      <a:pt x="250" y="0"/>
                      <a:pt x="256" y="0"/>
                    </a:cubicBezTo>
                    <a:cubicBezTo>
                      <a:pt x="269" y="0"/>
                      <a:pt x="275" y="9"/>
                      <a:pt x="275" y="27"/>
                    </a:cubicBezTo>
                    <a:moveTo>
                      <a:pt x="263" y="28"/>
                    </a:moveTo>
                    <a:cubicBezTo>
                      <a:pt x="263" y="16"/>
                      <a:pt x="260" y="9"/>
                      <a:pt x="256" y="9"/>
                    </a:cubicBezTo>
                    <a:cubicBezTo>
                      <a:pt x="250" y="9"/>
                      <a:pt x="248" y="16"/>
                      <a:pt x="248" y="28"/>
                    </a:cubicBezTo>
                    <a:cubicBezTo>
                      <a:pt x="248" y="41"/>
                      <a:pt x="250" y="46"/>
                      <a:pt x="256" y="46"/>
                    </a:cubicBezTo>
                    <a:cubicBezTo>
                      <a:pt x="260" y="46"/>
                      <a:pt x="263" y="41"/>
                      <a:pt x="263" y="28"/>
                    </a:cubicBezTo>
                    <a:moveTo>
                      <a:pt x="34" y="140"/>
                    </a:moveTo>
                    <a:cubicBezTo>
                      <a:pt x="0" y="140"/>
                      <a:pt x="0" y="140"/>
                      <a:pt x="0" y="140"/>
                    </a:cubicBezTo>
                    <a:cubicBezTo>
                      <a:pt x="0" y="130"/>
                      <a:pt x="0" y="130"/>
                      <a:pt x="0" y="130"/>
                    </a:cubicBezTo>
                    <a:cubicBezTo>
                      <a:pt x="11" y="130"/>
                      <a:pt x="11" y="130"/>
                      <a:pt x="11" y="130"/>
                    </a:cubicBezTo>
                    <a:cubicBezTo>
                      <a:pt x="11" y="98"/>
                      <a:pt x="11" y="98"/>
                      <a:pt x="11" y="98"/>
                    </a:cubicBezTo>
                    <a:cubicBezTo>
                      <a:pt x="0" y="100"/>
                      <a:pt x="0" y="100"/>
                      <a:pt x="0" y="100"/>
                    </a:cubicBezTo>
                    <a:cubicBezTo>
                      <a:pt x="0" y="90"/>
                      <a:pt x="0" y="90"/>
                      <a:pt x="0" y="90"/>
                    </a:cubicBezTo>
                    <a:cubicBezTo>
                      <a:pt x="23" y="85"/>
                      <a:pt x="23" y="85"/>
                      <a:pt x="23" y="85"/>
                    </a:cubicBezTo>
                    <a:cubicBezTo>
                      <a:pt x="23" y="130"/>
                      <a:pt x="23" y="130"/>
                      <a:pt x="23" y="130"/>
                    </a:cubicBezTo>
                    <a:cubicBezTo>
                      <a:pt x="34" y="130"/>
                      <a:pt x="34" y="130"/>
                      <a:pt x="34" y="130"/>
                    </a:cubicBezTo>
                    <a:lnTo>
                      <a:pt x="34" y="140"/>
                    </a:lnTo>
                    <a:close/>
                    <a:moveTo>
                      <a:pt x="84" y="113"/>
                    </a:moveTo>
                    <a:cubicBezTo>
                      <a:pt x="84" y="122"/>
                      <a:pt x="81" y="129"/>
                      <a:pt x="78" y="134"/>
                    </a:cubicBezTo>
                    <a:cubicBezTo>
                      <a:pt x="75" y="139"/>
                      <a:pt x="70" y="141"/>
                      <a:pt x="64" y="141"/>
                    </a:cubicBezTo>
                    <a:cubicBezTo>
                      <a:pt x="51" y="141"/>
                      <a:pt x="45" y="132"/>
                      <a:pt x="45" y="115"/>
                    </a:cubicBezTo>
                    <a:cubicBezTo>
                      <a:pt x="45" y="104"/>
                      <a:pt x="47" y="98"/>
                      <a:pt x="50" y="93"/>
                    </a:cubicBezTo>
                    <a:cubicBezTo>
                      <a:pt x="54" y="88"/>
                      <a:pt x="58" y="85"/>
                      <a:pt x="65" y="85"/>
                    </a:cubicBezTo>
                    <a:cubicBezTo>
                      <a:pt x="77" y="85"/>
                      <a:pt x="84" y="94"/>
                      <a:pt x="84" y="113"/>
                    </a:cubicBezTo>
                    <a:moveTo>
                      <a:pt x="71" y="113"/>
                    </a:moveTo>
                    <a:cubicBezTo>
                      <a:pt x="71" y="101"/>
                      <a:pt x="69" y="94"/>
                      <a:pt x="64" y="94"/>
                    </a:cubicBezTo>
                    <a:cubicBezTo>
                      <a:pt x="59" y="94"/>
                      <a:pt x="57" y="101"/>
                      <a:pt x="57" y="113"/>
                    </a:cubicBezTo>
                    <a:cubicBezTo>
                      <a:pt x="57" y="126"/>
                      <a:pt x="59" y="132"/>
                      <a:pt x="64" y="132"/>
                    </a:cubicBezTo>
                    <a:cubicBezTo>
                      <a:pt x="69" y="132"/>
                      <a:pt x="71" y="126"/>
                      <a:pt x="71" y="113"/>
                    </a:cubicBezTo>
                    <a:moveTo>
                      <a:pt x="131" y="113"/>
                    </a:moveTo>
                    <a:cubicBezTo>
                      <a:pt x="131" y="122"/>
                      <a:pt x="129" y="129"/>
                      <a:pt x="126" y="134"/>
                    </a:cubicBezTo>
                    <a:cubicBezTo>
                      <a:pt x="122" y="139"/>
                      <a:pt x="118" y="141"/>
                      <a:pt x="111" y="141"/>
                    </a:cubicBezTo>
                    <a:cubicBezTo>
                      <a:pt x="99" y="141"/>
                      <a:pt x="92" y="132"/>
                      <a:pt x="92" y="115"/>
                    </a:cubicBezTo>
                    <a:cubicBezTo>
                      <a:pt x="92" y="104"/>
                      <a:pt x="95" y="98"/>
                      <a:pt x="98" y="93"/>
                    </a:cubicBezTo>
                    <a:cubicBezTo>
                      <a:pt x="101" y="88"/>
                      <a:pt x="106" y="85"/>
                      <a:pt x="112" y="85"/>
                    </a:cubicBezTo>
                    <a:cubicBezTo>
                      <a:pt x="125" y="85"/>
                      <a:pt x="131" y="94"/>
                      <a:pt x="131" y="113"/>
                    </a:cubicBezTo>
                    <a:moveTo>
                      <a:pt x="119" y="113"/>
                    </a:moveTo>
                    <a:cubicBezTo>
                      <a:pt x="119" y="101"/>
                      <a:pt x="117" y="94"/>
                      <a:pt x="112" y="94"/>
                    </a:cubicBezTo>
                    <a:cubicBezTo>
                      <a:pt x="107" y="94"/>
                      <a:pt x="105" y="101"/>
                      <a:pt x="105" y="113"/>
                    </a:cubicBezTo>
                    <a:cubicBezTo>
                      <a:pt x="105" y="126"/>
                      <a:pt x="107" y="132"/>
                      <a:pt x="111" y="132"/>
                    </a:cubicBezTo>
                    <a:cubicBezTo>
                      <a:pt x="117" y="132"/>
                      <a:pt x="119" y="126"/>
                      <a:pt x="119" y="113"/>
                    </a:cubicBezTo>
                    <a:moveTo>
                      <a:pt x="178" y="140"/>
                    </a:moveTo>
                    <a:cubicBezTo>
                      <a:pt x="145" y="140"/>
                      <a:pt x="145" y="140"/>
                      <a:pt x="145" y="140"/>
                    </a:cubicBezTo>
                    <a:cubicBezTo>
                      <a:pt x="145" y="130"/>
                      <a:pt x="145" y="130"/>
                      <a:pt x="145" y="130"/>
                    </a:cubicBezTo>
                    <a:cubicBezTo>
                      <a:pt x="156" y="130"/>
                      <a:pt x="156" y="130"/>
                      <a:pt x="156" y="130"/>
                    </a:cubicBezTo>
                    <a:cubicBezTo>
                      <a:pt x="156" y="98"/>
                      <a:pt x="156" y="98"/>
                      <a:pt x="156" y="98"/>
                    </a:cubicBezTo>
                    <a:cubicBezTo>
                      <a:pt x="144" y="100"/>
                      <a:pt x="144" y="100"/>
                      <a:pt x="144" y="100"/>
                    </a:cubicBezTo>
                    <a:cubicBezTo>
                      <a:pt x="144" y="90"/>
                      <a:pt x="144" y="90"/>
                      <a:pt x="144" y="90"/>
                    </a:cubicBezTo>
                    <a:cubicBezTo>
                      <a:pt x="167" y="85"/>
                      <a:pt x="167" y="85"/>
                      <a:pt x="167" y="85"/>
                    </a:cubicBezTo>
                    <a:cubicBezTo>
                      <a:pt x="167" y="130"/>
                      <a:pt x="167" y="130"/>
                      <a:pt x="167" y="130"/>
                    </a:cubicBezTo>
                    <a:cubicBezTo>
                      <a:pt x="178" y="130"/>
                      <a:pt x="178" y="130"/>
                      <a:pt x="178" y="130"/>
                    </a:cubicBezTo>
                    <a:lnTo>
                      <a:pt x="178" y="140"/>
                    </a:lnTo>
                    <a:close/>
                    <a:moveTo>
                      <a:pt x="227" y="113"/>
                    </a:moveTo>
                    <a:cubicBezTo>
                      <a:pt x="227" y="122"/>
                      <a:pt x="226" y="129"/>
                      <a:pt x="221" y="134"/>
                    </a:cubicBezTo>
                    <a:cubicBezTo>
                      <a:pt x="218" y="139"/>
                      <a:pt x="213" y="141"/>
                      <a:pt x="208" y="141"/>
                    </a:cubicBezTo>
                    <a:cubicBezTo>
                      <a:pt x="195" y="141"/>
                      <a:pt x="188" y="132"/>
                      <a:pt x="188" y="115"/>
                    </a:cubicBezTo>
                    <a:cubicBezTo>
                      <a:pt x="188" y="104"/>
                      <a:pt x="190" y="98"/>
                      <a:pt x="193" y="93"/>
                    </a:cubicBezTo>
                    <a:cubicBezTo>
                      <a:pt x="197" y="88"/>
                      <a:pt x="202" y="85"/>
                      <a:pt x="208" y="85"/>
                    </a:cubicBezTo>
                    <a:cubicBezTo>
                      <a:pt x="221" y="85"/>
                      <a:pt x="227" y="94"/>
                      <a:pt x="227" y="113"/>
                    </a:cubicBezTo>
                    <a:moveTo>
                      <a:pt x="215" y="113"/>
                    </a:moveTo>
                    <a:cubicBezTo>
                      <a:pt x="215" y="101"/>
                      <a:pt x="212" y="94"/>
                      <a:pt x="208" y="94"/>
                    </a:cubicBezTo>
                    <a:cubicBezTo>
                      <a:pt x="202" y="94"/>
                      <a:pt x="200" y="101"/>
                      <a:pt x="200" y="113"/>
                    </a:cubicBezTo>
                    <a:cubicBezTo>
                      <a:pt x="200" y="126"/>
                      <a:pt x="202" y="132"/>
                      <a:pt x="208" y="132"/>
                    </a:cubicBezTo>
                    <a:cubicBezTo>
                      <a:pt x="212" y="132"/>
                      <a:pt x="215" y="126"/>
                      <a:pt x="215" y="113"/>
                    </a:cubicBezTo>
                    <a:moveTo>
                      <a:pt x="83" y="199"/>
                    </a:moveTo>
                    <a:cubicBezTo>
                      <a:pt x="83" y="207"/>
                      <a:pt x="82" y="214"/>
                      <a:pt x="78" y="220"/>
                    </a:cubicBezTo>
                    <a:cubicBezTo>
                      <a:pt x="75" y="224"/>
                      <a:pt x="70" y="226"/>
                      <a:pt x="64" y="226"/>
                    </a:cubicBezTo>
                    <a:cubicBezTo>
                      <a:pt x="51" y="226"/>
                      <a:pt x="45" y="218"/>
                      <a:pt x="45" y="200"/>
                    </a:cubicBezTo>
                    <a:cubicBezTo>
                      <a:pt x="45" y="191"/>
                      <a:pt x="46" y="183"/>
                      <a:pt x="51" y="178"/>
                    </a:cubicBezTo>
                    <a:cubicBezTo>
                      <a:pt x="54" y="174"/>
                      <a:pt x="58" y="172"/>
                      <a:pt x="65" y="172"/>
                    </a:cubicBezTo>
                    <a:cubicBezTo>
                      <a:pt x="77" y="172"/>
                      <a:pt x="83" y="181"/>
                      <a:pt x="83" y="199"/>
                    </a:cubicBezTo>
                    <a:moveTo>
                      <a:pt x="72" y="199"/>
                    </a:moveTo>
                    <a:cubicBezTo>
                      <a:pt x="72" y="186"/>
                      <a:pt x="68" y="181"/>
                      <a:pt x="64" y="181"/>
                    </a:cubicBezTo>
                    <a:cubicBezTo>
                      <a:pt x="60" y="181"/>
                      <a:pt x="56" y="186"/>
                      <a:pt x="56" y="200"/>
                    </a:cubicBezTo>
                    <a:cubicBezTo>
                      <a:pt x="56" y="211"/>
                      <a:pt x="60" y="218"/>
                      <a:pt x="64" y="218"/>
                    </a:cubicBezTo>
                    <a:cubicBezTo>
                      <a:pt x="68" y="218"/>
                      <a:pt x="72" y="211"/>
                      <a:pt x="72" y="199"/>
                    </a:cubicBezTo>
                    <a:moveTo>
                      <a:pt x="132" y="199"/>
                    </a:moveTo>
                    <a:cubicBezTo>
                      <a:pt x="132" y="207"/>
                      <a:pt x="129" y="214"/>
                      <a:pt x="126" y="220"/>
                    </a:cubicBezTo>
                    <a:cubicBezTo>
                      <a:pt x="123" y="224"/>
                      <a:pt x="118" y="226"/>
                      <a:pt x="112" y="226"/>
                    </a:cubicBezTo>
                    <a:cubicBezTo>
                      <a:pt x="99" y="226"/>
                      <a:pt x="93" y="218"/>
                      <a:pt x="93" y="200"/>
                    </a:cubicBezTo>
                    <a:cubicBezTo>
                      <a:pt x="93" y="191"/>
                      <a:pt x="95" y="183"/>
                      <a:pt x="98" y="178"/>
                    </a:cubicBezTo>
                    <a:cubicBezTo>
                      <a:pt x="102" y="174"/>
                      <a:pt x="106" y="172"/>
                      <a:pt x="113" y="172"/>
                    </a:cubicBezTo>
                    <a:cubicBezTo>
                      <a:pt x="125" y="172"/>
                      <a:pt x="132" y="181"/>
                      <a:pt x="132" y="199"/>
                    </a:cubicBezTo>
                    <a:moveTo>
                      <a:pt x="119" y="199"/>
                    </a:moveTo>
                    <a:cubicBezTo>
                      <a:pt x="119" y="186"/>
                      <a:pt x="117" y="181"/>
                      <a:pt x="112" y="181"/>
                    </a:cubicBezTo>
                    <a:cubicBezTo>
                      <a:pt x="107" y="181"/>
                      <a:pt x="105" y="186"/>
                      <a:pt x="105" y="200"/>
                    </a:cubicBezTo>
                    <a:cubicBezTo>
                      <a:pt x="105" y="211"/>
                      <a:pt x="107" y="218"/>
                      <a:pt x="112" y="218"/>
                    </a:cubicBezTo>
                    <a:cubicBezTo>
                      <a:pt x="117" y="218"/>
                      <a:pt x="119" y="211"/>
                      <a:pt x="119" y="199"/>
                    </a:cubicBezTo>
                    <a:moveTo>
                      <a:pt x="178" y="225"/>
                    </a:moveTo>
                    <a:cubicBezTo>
                      <a:pt x="144" y="225"/>
                      <a:pt x="144" y="225"/>
                      <a:pt x="144" y="225"/>
                    </a:cubicBezTo>
                    <a:cubicBezTo>
                      <a:pt x="144" y="216"/>
                      <a:pt x="144" y="216"/>
                      <a:pt x="144" y="216"/>
                    </a:cubicBezTo>
                    <a:cubicBezTo>
                      <a:pt x="155" y="216"/>
                      <a:pt x="155" y="216"/>
                      <a:pt x="155" y="216"/>
                    </a:cubicBezTo>
                    <a:cubicBezTo>
                      <a:pt x="155" y="183"/>
                      <a:pt x="155" y="183"/>
                      <a:pt x="155" y="183"/>
                    </a:cubicBezTo>
                    <a:cubicBezTo>
                      <a:pt x="144" y="185"/>
                      <a:pt x="144" y="185"/>
                      <a:pt x="144" y="185"/>
                    </a:cubicBezTo>
                    <a:cubicBezTo>
                      <a:pt x="144" y="176"/>
                      <a:pt x="144" y="176"/>
                      <a:pt x="144" y="176"/>
                    </a:cubicBezTo>
                    <a:cubicBezTo>
                      <a:pt x="167" y="172"/>
                      <a:pt x="167" y="172"/>
                      <a:pt x="167" y="172"/>
                    </a:cubicBezTo>
                    <a:cubicBezTo>
                      <a:pt x="167" y="216"/>
                      <a:pt x="167" y="216"/>
                      <a:pt x="167" y="216"/>
                    </a:cubicBezTo>
                    <a:cubicBezTo>
                      <a:pt x="178" y="216"/>
                      <a:pt x="178" y="216"/>
                      <a:pt x="178" y="216"/>
                    </a:cubicBezTo>
                    <a:lnTo>
                      <a:pt x="178" y="225"/>
                    </a:lnTo>
                    <a:close/>
                    <a:moveTo>
                      <a:pt x="227" y="199"/>
                    </a:moveTo>
                    <a:cubicBezTo>
                      <a:pt x="227" y="207"/>
                      <a:pt x="225" y="214"/>
                      <a:pt x="222" y="220"/>
                    </a:cubicBezTo>
                    <a:cubicBezTo>
                      <a:pt x="218" y="224"/>
                      <a:pt x="214" y="226"/>
                      <a:pt x="207" y="226"/>
                    </a:cubicBezTo>
                    <a:cubicBezTo>
                      <a:pt x="195" y="226"/>
                      <a:pt x="188" y="218"/>
                      <a:pt x="188" y="200"/>
                    </a:cubicBezTo>
                    <a:cubicBezTo>
                      <a:pt x="188" y="191"/>
                      <a:pt x="191" y="183"/>
                      <a:pt x="194" y="178"/>
                    </a:cubicBezTo>
                    <a:cubicBezTo>
                      <a:pt x="197" y="174"/>
                      <a:pt x="203" y="172"/>
                      <a:pt x="208" y="172"/>
                    </a:cubicBezTo>
                    <a:cubicBezTo>
                      <a:pt x="220" y="172"/>
                      <a:pt x="227" y="181"/>
                      <a:pt x="227" y="199"/>
                    </a:cubicBezTo>
                    <a:moveTo>
                      <a:pt x="215" y="199"/>
                    </a:moveTo>
                    <a:cubicBezTo>
                      <a:pt x="215" y="186"/>
                      <a:pt x="213" y="181"/>
                      <a:pt x="208" y="181"/>
                    </a:cubicBezTo>
                    <a:cubicBezTo>
                      <a:pt x="203" y="181"/>
                      <a:pt x="200" y="186"/>
                      <a:pt x="200" y="200"/>
                    </a:cubicBezTo>
                    <a:cubicBezTo>
                      <a:pt x="200" y="211"/>
                      <a:pt x="203" y="218"/>
                      <a:pt x="208" y="218"/>
                    </a:cubicBezTo>
                    <a:cubicBezTo>
                      <a:pt x="213" y="218"/>
                      <a:pt x="215" y="211"/>
                      <a:pt x="215" y="199"/>
                    </a:cubicBezTo>
                    <a:moveTo>
                      <a:pt x="274" y="225"/>
                    </a:moveTo>
                    <a:cubicBezTo>
                      <a:pt x="240" y="225"/>
                      <a:pt x="240" y="225"/>
                      <a:pt x="240" y="225"/>
                    </a:cubicBezTo>
                    <a:cubicBezTo>
                      <a:pt x="240" y="216"/>
                      <a:pt x="240" y="216"/>
                      <a:pt x="240" y="216"/>
                    </a:cubicBezTo>
                    <a:cubicBezTo>
                      <a:pt x="252" y="216"/>
                      <a:pt x="252" y="216"/>
                      <a:pt x="252" y="216"/>
                    </a:cubicBezTo>
                    <a:cubicBezTo>
                      <a:pt x="252" y="183"/>
                      <a:pt x="252" y="183"/>
                      <a:pt x="252" y="183"/>
                    </a:cubicBezTo>
                    <a:cubicBezTo>
                      <a:pt x="240" y="185"/>
                      <a:pt x="240" y="185"/>
                      <a:pt x="240" y="185"/>
                    </a:cubicBezTo>
                    <a:cubicBezTo>
                      <a:pt x="240" y="176"/>
                      <a:pt x="240" y="176"/>
                      <a:pt x="240" y="176"/>
                    </a:cubicBezTo>
                    <a:cubicBezTo>
                      <a:pt x="263" y="172"/>
                      <a:pt x="263" y="172"/>
                      <a:pt x="263" y="172"/>
                    </a:cubicBezTo>
                    <a:cubicBezTo>
                      <a:pt x="263" y="216"/>
                      <a:pt x="263" y="216"/>
                      <a:pt x="263" y="216"/>
                    </a:cubicBezTo>
                    <a:cubicBezTo>
                      <a:pt x="274" y="216"/>
                      <a:pt x="274" y="216"/>
                      <a:pt x="274" y="216"/>
                    </a:cubicBezTo>
                    <a:lnTo>
                      <a:pt x="274" y="225"/>
                    </a:lnTo>
                    <a:close/>
                  </a:path>
                </a:pathLst>
              </a:custGeom>
              <a:solidFill>
                <a:schemeClr val="accent2">
                  <a:lumMod val="75000"/>
                </a:schemeClr>
              </a:solidFill>
              <a:ln>
                <a:noFill/>
              </a:ln>
              <a:extLst/>
            </p:spPr>
            <p:txBody>
              <a:bodyPr vert="horz" wrap="square" lIns="65910" tIns="32955" rIns="65910" bIns="32955" numCol="1" anchor="t" anchorCtr="0" compatLnSpc="1">
                <a:prstTxWarp prst="textNoShape">
                  <a:avLst/>
                </a:prstTxWarp>
              </a:bodyPr>
              <a:lstStyle/>
              <a:p>
                <a:pPr defTabSz="672335"/>
                <a:endParaRPr lang="en-US" sz="1298">
                  <a:solidFill>
                    <a:schemeClr val="accent6"/>
                  </a:solidFill>
                </a:endParaRPr>
              </a:p>
            </p:txBody>
          </p:sp>
          <p:grpSp>
            <p:nvGrpSpPr>
              <p:cNvPr id="104" name="Group 103"/>
              <p:cNvGrpSpPr/>
              <p:nvPr/>
            </p:nvGrpSpPr>
            <p:grpSpPr>
              <a:xfrm>
                <a:off x="10171435" y="3685075"/>
                <a:ext cx="115747" cy="130732"/>
                <a:chOff x="1447438" y="3993203"/>
                <a:chExt cx="656000" cy="1195540"/>
              </a:xfrm>
            </p:grpSpPr>
            <p:sp>
              <p:nvSpPr>
                <p:cNvPr id="105" name="Freeform 104"/>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sp>
              <p:nvSpPr>
                <p:cNvPr id="106" name="Oval 105"/>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1"/>
                </a:p>
              </p:txBody>
            </p:sp>
          </p:grpSp>
        </p:grpSp>
        <p:sp>
          <p:nvSpPr>
            <p:cNvPr id="98" name="Freeform 97"/>
            <p:cNvSpPr/>
            <p:nvPr/>
          </p:nvSpPr>
          <p:spPr bwMode="auto">
            <a:xfrm>
              <a:off x="9135679" y="974111"/>
              <a:ext cx="2743499" cy="6081278"/>
            </a:xfrm>
            <a:custGeom>
              <a:avLst/>
              <a:gdLst>
                <a:gd name="connsiteX0" fmla="*/ 260300 w 2743499"/>
                <a:gd name="connsiteY0" fmla="*/ 5549843 h 6020414"/>
                <a:gd name="connsiteX1" fmla="*/ 244366 w 2743499"/>
                <a:gd name="connsiteY1" fmla="*/ 5565777 h 6020414"/>
                <a:gd name="connsiteX2" fmla="*/ 244366 w 2743499"/>
                <a:gd name="connsiteY2" fmla="*/ 5686955 h 6020414"/>
                <a:gd name="connsiteX3" fmla="*/ 260300 w 2743499"/>
                <a:gd name="connsiteY3" fmla="*/ 5702889 h 6020414"/>
                <a:gd name="connsiteX4" fmla="*/ 2467030 w 2743499"/>
                <a:gd name="connsiteY4" fmla="*/ 5702889 h 6020414"/>
                <a:gd name="connsiteX5" fmla="*/ 2482964 w 2743499"/>
                <a:gd name="connsiteY5" fmla="*/ 5686955 h 6020414"/>
                <a:gd name="connsiteX6" fmla="*/ 2482964 w 2743499"/>
                <a:gd name="connsiteY6" fmla="*/ 5565777 h 6020414"/>
                <a:gd name="connsiteX7" fmla="*/ 2467030 w 2743499"/>
                <a:gd name="connsiteY7" fmla="*/ 5549843 h 6020414"/>
                <a:gd name="connsiteX8" fmla="*/ 260300 w 2743499"/>
                <a:gd name="connsiteY8" fmla="*/ 5262277 h 6020414"/>
                <a:gd name="connsiteX9" fmla="*/ 244366 w 2743499"/>
                <a:gd name="connsiteY9" fmla="*/ 5278211 h 6020414"/>
                <a:gd name="connsiteX10" fmla="*/ 244366 w 2743499"/>
                <a:gd name="connsiteY10" fmla="*/ 5399389 h 6020414"/>
                <a:gd name="connsiteX11" fmla="*/ 260300 w 2743499"/>
                <a:gd name="connsiteY11" fmla="*/ 5415323 h 6020414"/>
                <a:gd name="connsiteX12" fmla="*/ 2467030 w 2743499"/>
                <a:gd name="connsiteY12" fmla="*/ 5415323 h 6020414"/>
                <a:gd name="connsiteX13" fmla="*/ 2482964 w 2743499"/>
                <a:gd name="connsiteY13" fmla="*/ 5399389 h 6020414"/>
                <a:gd name="connsiteX14" fmla="*/ 2482964 w 2743499"/>
                <a:gd name="connsiteY14" fmla="*/ 5278211 h 6020414"/>
                <a:gd name="connsiteX15" fmla="*/ 2467030 w 2743499"/>
                <a:gd name="connsiteY15" fmla="*/ 5262277 h 6020414"/>
                <a:gd name="connsiteX16" fmla="*/ 307517 w 2743499"/>
                <a:gd name="connsiteY16" fmla="*/ 774755 h 6020414"/>
                <a:gd name="connsiteX17" fmla="*/ 244366 w 2743499"/>
                <a:gd name="connsiteY17" fmla="*/ 837906 h 6020414"/>
                <a:gd name="connsiteX18" fmla="*/ 244366 w 2743499"/>
                <a:gd name="connsiteY18" fmla="*/ 4948626 h 6020414"/>
                <a:gd name="connsiteX19" fmla="*/ 307517 w 2743499"/>
                <a:gd name="connsiteY19" fmla="*/ 5011777 h 6020414"/>
                <a:gd name="connsiteX20" fmla="*/ 2419813 w 2743499"/>
                <a:gd name="connsiteY20" fmla="*/ 5011777 h 6020414"/>
                <a:gd name="connsiteX21" fmla="*/ 2482964 w 2743499"/>
                <a:gd name="connsiteY21" fmla="*/ 4948626 h 6020414"/>
                <a:gd name="connsiteX22" fmla="*/ 2482964 w 2743499"/>
                <a:gd name="connsiteY22" fmla="*/ 837906 h 6020414"/>
                <a:gd name="connsiteX23" fmla="*/ 2419813 w 2743499"/>
                <a:gd name="connsiteY23" fmla="*/ 774755 h 6020414"/>
                <a:gd name="connsiteX24" fmla="*/ 396339 w 2743499"/>
                <a:gd name="connsiteY24" fmla="*/ 0 h 6020414"/>
                <a:gd name="connsiteX25" fmla="*/ 2340740 w 2743499"/>
                <a:gd name="connsiteY25" fmla="*/ 0 h 6020414"/>
                <a:gd name="connsiteX26" fmla="*/ 2740380 w 2743499"/>
                <a:gd name="connsiteY26" fmla="*/ 613143 h 6020414"/>
                <a:gd name="connsiteX27" fmla="*/ 2743499 w 2743499"/>
                <a:gd name="connsiteY27" fmla="*/ 617928 h 6020414"/>
                <a:gd name="connsiteX28" fmla="*/ 2740380 w 2743499"/>
                <a:gd name="connsiteY28" fmla="*/ 617928 h 6020414"/>
                <a:gd name="connsiteX29" fmla="*/ 2740380 w 2743499"/>
                <a:gd name="connsiteY29" fmla="*/ 6020414 h 6020414"/>
                <a:gd name="connsiteX30" fmla="*/ 0 w 2743499"/>
                <a:gd name="connsiteY30" fmla="*/ 6020414 h 6020414"/>
                <a:gd name="connsiteX31" fmla="*/ 0 w 2743499"/>
                <a:gd name="connsiteY31" fmla="*/ 587989 h 602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43499" h="6020414">
                  <a:moveTo>
                    <a:pt x="260300" y="5549843"/>
                  </a:moveTo>
                  <a:cubicBezTo>
                    <a:pt x="251500" y="5549843"/>
                    <a:pt x="244366" y="5556977"/>
                    <a:pt x="244366" y="5565777"/>
                  </a:cubicBezTo>
                  <a:lnTo>
                    <a:pt x="244366" y="5686955"/>
                  </a:lnTo>
                  <a:cubicBezTo>
                    <a:pt x="244366" y="5695755"/>
                    <a:pt x="251500" y="5702889"/>
                    <a:pt x="260300" y="5702889"/>
                  </a:cubicBezTo>
                  <a:lnTo>
                    <a:pt x="2467030" y="5702889"/>
                  </a:lnTo>
                  <a:cubicBezTo>
                    <a:pt x="2475830" y="5702889"/>
                    <a:pt x="2482964" y="5695755"/>
                    <a:pt x="2482964" y="5686955"/>
                  </a:cubicBezTo>
                  <a:lnTo>
                    <a:pt x="2482964" y="5565777"/>
                  </a:lnTo>
                  <a:cubicBezTo>
                    <a:pt x="2482964" y="5556977"/>
                    <a:pt x="2475830" y="5549843"/>
                    <a:pt x="2467030" y="5549843"/>
                  </a:cubicBezTo>
                  <a:close/>
                  <a:moveTo>
                    <a:pt x="260300" y="5262277"/>
                  </a:moveTo>
                  <a:cubicBezTo>
                    <a:pt x="251500" y="5262277"/>
                    <a:pt x="244366" y="5269411"/>
                    <a:pt x="244366" y="5278211"/>
                  </a:cubicBezTo>
                  <a:lnTo>
                    <a:pt x="244366" y="5399389"/>
                  </a:lnTo>
                  <a:cubicBezTo>
                    <a:pt x="244366" y="5408189"/>
                    <a:pt x="251500" y="5415323"/>
                    <a:pt x="260300" y="5415323"/>
                  </a:cubicBezTo>
                  <a:lnTo>
                    <a:pt x="2467030" y="5415323"/>
                  </a:lnTo>
                  <a:cubicBezTo>
                    <a:pt x="2475830" y="5415323"/>
                    <a:pt x="2482964" y="5408189"/>
                    <a:pt x="2482964" y="5399389"/>
                  </a:cubicBezTo>
                  <a:lnTo>
                    <a:pt x="2482964" y="5278211"/>
                  </a:lnTo>
                  <a:cubicBezTo>
                    <a:pt x="2482964" y="5269411"/>
                    <a:pt x="2475830" y="5262277"/>
                    <a:pt x="2467030" y="5262277"/>
                  </a:cubicBezTo>
                  <a:close/>
                  <a:moveTo>
                    <a:pt x="307517" y="774755"/>
                  </a:moveTo>
                  <a:cubicBezTo>
                    <a:pt x="272640" y="774755"/>
                    <a:pt x="244366" y="803029"/>
                    <a:pt x="244366" y="837906"/>
                  </a:cubicBezTo>
                  <a:lnTo>
                    <a:pt x="244366" y="4948626"/>
                  </a:lnTo>
                  <a:cubicBezTo>
                    <a:pt x="244366" y="4983503"/>
                    <a:pt x="272640" y="5011777"/>
                    <a:pt x="307517" y="5011777"/>
                  </a:cubicBezTo>
                  <a:lnTo>
                    <a:pt x="2419813" y="5011777"/>
                  </a:lnTo>
                  <a:cubicBezTo>
                    <a:pt x="2454690" y="5011777"/>
                    <a:pt x="2482964" y="4983503"/>
                    <a:pt x="2482964" y="4948626"/>
                  </a:cubicBezTo>
                  <a:lnTo>
                    <a:pt x="2482964" y="837906"/>
                  </a:lnTo>
                  <a:cubicBezTo>
                    <a:pt x="2482964" y="803029"/>
                    <a:pt x="2454690" y="774755"/>
                    <a:pt x="2419813" y="774755"/>
                  </a:cubicBezTo>
                  <a:close/>
                  <a:moveTo>
                    <a:pt x="396339" y="0"/>
                  </a:moveTo>
                  <a:lnTo>
                    <a:pt x="2340740" y="0"/>
                  </a:lnTo>
                  <a:lnTo>
                    <a:pt x="2740380" y="613143"/>
                  </a:lnTo>
                  <a:lnTo>
                    <a:pt x="2743499" y="617928"/>
                  </a:lnTo>
                  <a:lnTo>
                    <a:pt x="2740380" y="617928"/>
                  </a:lnTo>
                  <a:lnTo>
                    <a:pt x="2740380" y="6020414"/>
                  </a:lnTo>
                  <a:lnTo>
                    <a:pt x="0" y="6020414"/>
                  </a:lnTo>
                  <a:lnTo>
                    <a:pt x="0" y="587989"/>
                  </a:lnTo>
                  <a:close/>
                </a:path>
              </a:pathLst>
            </a:custGeom>
            <a:solidFill>
              <a:srgbClr val="63210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7" fontAlgn="base">
                <a:lnSpc>
                  <a:spcPct val="90000"/>
                </a:lnSpc>
                <a:spcBef>
                  <a:spcPct val="0"/>
                </a:spcBef>
                <a:spcAft>
                  <a:spcPct val="0"/>
                </a:spcAft>
              </a:pPr>
              <a:endParaRPr lang="en-US" sz="1765"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40" name="Group 139"/>
          <p:cNvGrpSpPr/>
          <p:nvPr/>
        </p:nvGrpSpPr>
        <p:grpSpPr>
          <a:xfrm>
            <a:off x="1462374" y="1799837"/>
            <a:ext cx="1770660" cy="3887466"/>
            <a:chOff x="4010421" y="1468156"/>
            <a:chExt cx="2408221" cy="5287224"/>
          </a:xfrm>
        </p:grpSpPr>
        <p:grpSp>
          <p:nvGrpSpPr>
            <p:cNvPr id="141" name="Group 140"/>
            <p:cNvGrpSpPr/>
            <p:nvPr/>
          </p:nvGrpSpPr>
          <p:grpSpPr>
            <a:xfrm>
              <a:off x="4010421" y="1468156"/>
              <a:ext cx="2408221" cy="5287224"/>
              <a:chOff x="1848504" y="1358536"/>
              <a:chExt cx="2408221" cy="5287224"/>
            </a:xfrm>
          </p:grpSpPr>
          <p:sp>
            <p:nvSpPr>
              <p:cNvPr id="175" name="Freeform 174"/>
              <p:cNvSpPr/>
              <p:nvPr/>
            </p:nvSpPr>
            <p:spPr bwMode="auto">
              <a:xfrm>
                <a:off x="1848504" y="1358536"/>
                <a:ext cx="2408221" cy="5287224"/>
              </a:xfrm>
              <a:custGeom>
                <a:avLst/>
                <a:gdLst>
                  <a:gd name="connsiteX0" fmla="*/ 54320 w 2408221"/>
                  <a:gd name="connsiteY0" fmla="*/ 0 h 5287224"/>
                  <a:gd name="connsiteX1" fmla="*/ 2408221 w 2408221"/>
                  <a:gd name="connsiteY1" fmla="*/ 0 h 5287224"/>
                  <a:gd name="connsiteX2" fmla="*/ 2408221 w 2408221"/>
                  <a:gd name="connsiteY2" fmla="*/ 5287224 h 5287224"/>
                  <a:gd name="connsiteX3" fmla="*/ 0 w 2408221"/>
                  <a:gd name="connsiteY3" fmla="*/ 5287224 h 5287224"/>
                  <a:gd name="connsiteX4" fmla="*/ 0 w 2408221"/>
                  <a:gd name="connsiteY4" fmla="*/ 2643612 h 5287224"/>
                  <a:gd name="connsiteX5" fmla="*/ 54320 w 2408221"/>
                  <a:gd name="connsiteY5" fmla="*/ 0 h 5287224"/>
                  <a:gd name="connsiteX0" fmla="*/ 54320 w 2408221"/>
                  <a:gd name="connsiteY0" fmla="*/ 0 h 5287224"/>
                  <a:gd name="connsiteX1" fmla="*/ 2408221 w 2408221"/>
                  <a:gd name="connsiteY1" fmla="*/ 0 h 5287224"/>
                  <a:gd name="connsiteX2" fmla="*/ 2408221 w 2408221"/>
                  <a:gd name="connsiteY2" fmla="*/ 5287224 h 5287224"/>
                  <a:gd name="connsiteX3" fmla="*/ 0 w 2408221"/>
                  <a:gd name="connsiteY3" fmla="*/ 5287224 h 5287224"/>
                  <a:gd name="connsiteX4" fmla="*/ 1222218 w 2408221"/>
                  <a:gd name="connsiteY4" fmla="*/ 2643612 h 5287224"/>
                  <a:gd name="connsiteX5" fmla="*/ 54320 w 2408221"/>
                  <a:gd name="connsiteY5" fmla="*/ 0 h 5287224"/>
                  <a:gd name="connsiteX0" fmla="*/ 54320 w 2408221"/>
                  <a:gd name="connsiteY0" fmla="*/ 0 h 5287224"/>
                  <a:gd name="connsiteX1" fmla="*/ 2408221 w 2408221"/>
                  <a:gd name="connsiteY1" fmla="*/ 0 h 5287224"/>
                  <a:gd name="connsiteX2" fmla="*/ 2408221 w 2408221"/>
                  <a:gd name="connsiteY2" fmla="*/ 5287224 h 5287224"/>
                  <a:gd name="connsiteX3" fmla="*/ 0 w 2408221"/>
                  <a:gd name="connsiteY3" fmla="*/ 5287224 h 5287224"/>
                  <a:gd name="connsiteX4" fmla="*/ 1385181 w 2408221"/>
                  <a:gd name="connsiteY4" fmla="*/ 2634559 h 5287224"/>
                  <a:gd name="connsiteX5" fmla="*/ 54320 w 2408221"/>
                  <a:gd name="connsiteY5" fmla="*/ 0 h 5287224"/>
                  <a:gd name="connsiteX0" fmla="*/ 54320 w 2408221"/>
                  <a:gd name="connsiteY0" fmla="*/ 0 h 5287224"/>
                  <a:gd name="connsiteX1" fmla="*/ 2408221 w 2408221"/>
                  <a:gd name="connsiteY1" fmla="*/ 0 h 5287224"/>
                  <a:gd name="connsiteX2" fmla="*/ 2408221 w 2408221"/>
                  <a:gd name="connsiteY2" fmla="*/ 5287224 h 5287224"/>
                  <a:gd name="connsiteX3" fmla="*/ 0 w 2408221"/>
                  <a:gd name="connsiteY3" fmla="*/ 5287224 h 5287224"/>
                  <a:gd name="connsiteX4" fmla="*/ 1385181 w 2408221"/>
                  <a:gd name="connsiteY4" fmla="*/ 2634559 h 5287224"/>
                  <a:gd name="connsiteX5" fmla="*/ 54320 w 2408221"/>
                  <a:gd name="connsiteY5" fmla="*/ 0 h 528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8221" h="5287224">
                    <a:moveTo>
                      <a:pt x="54320" y="0"/>
                    </a:moveTo>
                    <a:lnTo>
                      <a:pt x="2408221" y="0"/>
                    </a:lnTo>
                    <a:lnTo>
                      <a:pt x="2408221" y="5287224"/>
                    </a:lnTo>
                    <a:lnTo>
                      <a:pt x="0" y="5287224"/>
                    </a:lnTo>
                    <a:lnTo>
                      <a:pt x="1385181" y="2634559"/>
                    </a:lnTo>
                    <a:lnTo>
                      <a:pt x="5432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0" bIns="107571" numCol="1" spcCol="0" rtlCol="0" fromWordArt="0" anchor="t" anchorCtr="0" forceAA="0" compatLnSpc="1">
                <a:prstTxWarp prst="textNoShape">
                  <a:avLst/>
                </a:prstTxWarp>
                <a:noAutofit/>
              </a:bodyPr>
              <a:lstStyle/>
              <a:p>
                <a:pPr marL="253277" defTabSz="685577">
                  <a:lnSpc>
                    <a:spcPct val="90000"/>
                  </a:lnSpc>
                </a:pPr>
                <a:r>
                  <a:rPr lang="en-US" sz="1618" dirty="0">
                    <a:solidFill>
                      <a:schemeClr val="bg1"/>
                    </a:solidFill>
                    <a:latin typeface="+mj-lt"/>
                    <a:ea typeface="Segoe UI" pitchFamily="34" charset="0"/>
                    <a:cs typeface="Segoe UI" pitchFamily="34" charset="0"/>
                  </a:rPr>
                  <a:t>Gather requirements</a:t>
                </a:r>
              </a:p>
              <a:p>
                <a:pPr algn="ctr" defTabSz="685577" fontAlgn="base">
                  <a:lnSpc>
                    <a:spcPct val="90000"/>
                  </a:lnSpc>
                  <a:spcBef>
                    <a:spcPct val="0"/>
                  </a:spcBef>
                  <a:spcAft>
                    <a:spcPct val="0"/>
                  </a:spcAft>
                </a:pPr>
                <a:endParaRPr lang="en-US" sz="1765"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76" name="Group 175"/>
              <p:cNvGrpSpPr/>
              <p:nvPr/>
            </p:nvGrpSpPr>
            <p:grpSpPr>
              <a:xfrm>
                <a:off x="2266946" y="2438622"/>
                <a:ext cx="1863339" cy="2223372"/>
                <a:chOff x="2266946" y="2438622"/>
                <a:chExt cx="1863339" cy="2223372"/>
              </a:xfrm>
            </p:grpSpPr>
            <p:sp>
              <p:nvSpPr>
                <p:cNvPr id="177" name="TextBox 176"/>
                <p:cNvSpPr txBox="1"/>
                <p:nvPr/>
              </p:nvSpPr>
              <p:spPr>
                <a:xfrm>
                  <a:off x="2975605" y="2438622"/>
                  <a:ext cx="1154680" cy="564700"/>
                </a:xfrm>
                <a:prstGeom prst="rect">
                  <a:avLst/>
                </a:prstGeom>
                <a:noFill/>
              </p:spPr>
              <p:txBody>
                <a:bodyPr wrap="square" lIns="0" tIns="107571" rIns="0" bIns="107571" rtlCol="0">
                  <a:noAutofit/>
                </a:bodyPr>
                <a:lstStyle/>
                <a:p>
                  <a:pPr algn="r">
                    <a:lnSpc>
                      <a:spcPct val="90000"/>
                    </a:lnSpc>
                  </a:pPr>
                  <a:r>
                    <a:rPr lang="en-US" sz="1029" dirty="0">
                      <a:solidFill>
                        <a:schemeClr val="bg1"/>
                      </a:solidFill>
                    </a:rPr>
                    <a:t>Business </a:t>
                  </a:r>
                </a:p>
                <a:p>
                  <a:pPr algn="r">
                    <a:lnSpc>
                      <a:spcPct val="90000"/>
                    </a:lnSpc>
                  </a:pPr>
                  <a:r>
                    <a:rPr lang="en-US" sz="1029" dirty="0">
                      <a:solidFill>
                        <a:schemeClr val="bg1"/>
                      </a:solidFill>
                    </a:rPr>
                    <a:t>requirements</a:t>
                  </a:r>
                </a:p>
              </p:txBody>
            </p:sp>
            <p:sp>
              <p:nvSpPr>
                <p:cNvPr id="178" name="TextBox 177"/>
                <p:cNvSpPr txBox="1"/>
                <p:nvPr/>
              </p:nvSpPr>
              <p:spPr>
                <a:xfrm>
                  <a:off x="2266946" y="4445969"/>
                  <a:ext cx="1848845" cy="216025"/>
                </a:xfrm>
                <a:prstGeom prst="rect">
                  <a:avLst/>
                </a:prstGeom>
                <a:noFill/>
              </p:spPr>
              <p:txBody>
                <a:bodyPr wrap="square" lIns="0" tIns="107571" rIns="0" bIns="107571" rtlCol="0">
                  <a:noAutofit/>
                </a:bodyPr>
                <a:lstStyle/>
                <a:p>
                  <a:pPr algn="r">
                    <a:lnSpc>
                      <a:spcPct val="90000"/>
                    </a:lnSpc>
                  </a:pPr>
                  <a:r>
                    <a:rPr lang="en-US" sz="1029" dirty="0">
                      <a:solidFill>
                        <a:schemeClr val="bg1"/>
                      </a:solidFill>
                    </a:rPr>
                    <a:t>Technical </a:t>
                  </a:r>
                </a:p>
                <a:p>
                  <a:pPr algn="r">
                    <a:lnSpc>
                      <a:spcPct val="90000"/>
                    </a:lnSpc>
                  </a:pPr>
                  <a:r>
                    <a:rPr lang="en-US" sz="1029" dirty="0">
                      <a:solidFill>
                        <a:schemeClr val="bg1"/>
                      </a:solidFill>
                    </a:rPr>
                    <a:t>requirements</a:t>
                  </a:r>
                </a:p>
              </p:txBody>
            </p:sp>
          </p:grpSp>
        </p:grpSp>
        <p:grpSp>
          <p:nvGrpSpPr>
            <p:cNvPr id="142" name="Group 141"/>
            <p:cNvGrpSpPr>
              <a:grpSpLocks noChangeAspect="1"/>
            </p:cNvGrpSpPr>
            <p:nvPr/>
          </p:nvGrpSpPr>
          <p:grpSpPr>
            <a:xfrm>
              <a:off x="5235942" y="5283151"/>
              <a:ext cx="908477" cy="1213143"/>
              <a:chOff x="10036997" y="2439550"/>
              <a:chExt cx="436467" cy="582841"/>
            </a:xfrm>
            <a:solidFill>
              <a:schemeClr val="bg1"/>
            </a:solidFill>
          </p:grpSpPr>
          <p:sp>
            <p:nvSpPr>
              <p:cNvPr id="144" name="Freeform 143"/>
              <p:cNvSpPr>
                <a:spLocks noChangeAspect="1"/>
              </p:cNvSpPr>
              <p:nvPr/>
            </p:nvSpPr>
            <p:spPr bwMode="auto">
              <a:xfrm rot="16200000">
                <a:off x="9963810" y="2512737"/>
                <a:ext cx="582841" cy="436467"/>
              </a:xfrm>
              <a:custGeom>
                <a:avLst/>
                <a:gdLst>
                  <a:gd name="connsiteX0" fmla="*/ 221728 w 582841"/>
                  <a:gd name="connsiteY0" fmla="*/ 360901 h 436467"/>
                  <a:gd name="connsiteX1" fmla="*/ 208302 w 582841"/>
                  <a:gd name="connsiteY1" fmla="*/ 347475 h 436467"/>
                  <a:gd name="connsiteX2" fmla="*/ 64527 w 582841"/>
                  <a:gd name="connsiteY2" fmla="*/ 347475 h 436467"/>
                  <a:gd name="connsiteX3" fmla="*/ 51101 w 582841"/>
                  <a:gd name="connsiteY3" fmla="*/ 360901 h 436467"/>
                  <a:gd name="connsiteX4" fmla="*/ 51101 w 582841"/>
                  <a:gd name="connsiteY4" fmla="*/ 379768 h 436467"/>
                  <a:gd name="connsiteX5" fmla="*/ 64527 w 582841"/>
                  <a:gd name="connsiteY5" fmla="*/ 393194 h 436467"/>
                  <a:gd name="connsiteX6" fmla="*/ 208302 w 582841"/>
                  <a:gd name="connsiteY6" fmla="*/ 393194 h 436467"/>
                  <a:gd name="connsiteX7" fmla="*/ 221728 w 582841"/>
                  <a:gd name="connsiteY7" fmla="*/ 379768 h 436467"/>
                  <a:gd name="connsiteX8" fmla="*/ 447470 w 582841"/>
                  <a:gd name="connsiteY8" fmla="*/ 370334 h 436467"/>
                  <a:gd name="connsiteX9" fmla="*/ 424610 w 582841"/>
                  <a:gd name="connsiteY9" fmla="*/ 347474 h 436467"/>
                  <a:gd name="connsiteX10" fmla="*/ 401750 w 582841"/>
                  <a:gd name="connsiteY10" fmla="*/ 370334 h 436467"/>
                  <a:gd name="connsiteX11" fmla="*/ 424610 w 582841"/>
                  <a:gd name="connsiteY11" fmla="*/ 393194 h 436467"/>
                  <a:gd name="connsiteX12" fmla="*/ 447470 w 582841"/>
                  <a:gd name="connsiteY12" fmla="*/ 370334 h 436467"/>
                  <a:gd name="connsiteX13" fmla="*/ 525714 w 582841"/>
                  <a:gd name="connsiteY13" fmla="*/ 370334 h 436467"/>
                  <a:gd name="connsiteX14" fmla="*/ 502854 w 582841"/>
                  <a:gd name="connsiteY14" fmla="*/ 347474 h 436467"/>
                  <a:gd name="connsiteX15" fmla="*/ 479994 w 582841"/>
                  <a:gd name="connsiteY15" fmla="*/ 370334 h 436467"/>
                  <a:gd name="connsiteX16" fmla="*/ 502854 w 582841"/>
                  <a:gd name="connsiteY16" fmla="*/ 393194 h 436467"/>
                  <a:gd name="connsiteX17" fmla="*/ 525714 w 582841"/>
                  <a:gd name="connsiteY17" fmla="*/ 370334 h 436467"/>
                  <a:gd name="connsiteX18" fmla="*/ 549490 w 582841"/>
                  <a:gd name="connsiteY18" fmla="*/ 38944 h 436467"/>
                  <a:gd name="connsiteX19" fmla="*/ 33350 w 582841"/>
                  <a:gd name="connsiteY19" fmla="*/ 38944 h 436467"/>
                  <a:gd name="connsiteX20" fmla="*/ 33350 w 582841"/>
                  <a:gd name="connsiteY20" fmla="*/ 313754 h 436467"/>
                  <a:gd name="connsiteX21" fmla="*/ 549490 w 582841"/>
                  <a:gd name="connsiteY21" fmla="*/ 313754 h 436467"/>
                  <a:gd name="connsiteX22" fmla="*/ 582841 w 582841"/>
                  <a:gd name="connsiteY22" fmla="*/ 39441 h 436467"/>
                  <a:gd name="connsiteX23" fmla="*/ 582841 w 582841"/>
                  <a:gd name="connsiteY23" fmla="*/ 397028 h 436467"/>
                  <a:gd name="connsiteX24" fmla="*/ 543402 w 582841"/>
                  <a:gd name="connsiteY24" fmla="*/ 436467 h 436467"/>
                  <a:gd name="connsiteX25" fmla="*/ 39439 w 582841"/>
                  <a:gd name="connsiteY25" fmla="*/ 436467 h 436467"/>
                  <a:gd name="connsiteX26" fmla="*/ 0 w 582841"/>
                  <a:gd name="connsiteY26" fmla="*/ 397028 h 436467"/>
                  <a:gd name="connsiteX27" fmla="*/ 0 w 582841"/>
                  <a:gd name="connsiteY27" fmla="*/ 39441 h 436467"/>
                  <a:gd name="connsiteX28" fmla="*/ 39439 w 582841"/>
                  <a:gd name="connsiteY28" fmla="*/ 0 h 436467"/>
                  <a:gd name="connsiteX29" fmla="*/ 543402 w 582841"/>
                  <a:gd name="connsiteY29" fmla="*/ 0 h 436467"/>
                  <a:gd name="connsiteX30" fmla="*/ 582841 w 582841"/>
                  <a:gd name="connsiteY30" fmla="*/ 39441 h 43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82841" h="436467">
                    <a:moveTo>
                      <a:pt x="221728" y="360901"/>
                    </a:moveTo>
                    <a:cubicBezTo>
                      <a:pt x="221728" y="353486"/>
                      <a:pt x="215717" y="347475"/>
                      <a:pt x="208302" y="347475"/>
                    </a:cubicBezTo>
                    <a:lnTo>
                      <a:pt x="64527" y="347475"/>
                    </a:lnTo>
                    <a:cubicBezTo>
                      <a:pt x="57112" y="347475"/>
                      <a:pt x="51101" y="353486"/>
                      <a:pt x="51101" y="360901"/>
                    </a:cubicBezTo>
                    <a:lnTo>
                      <a:pt x="51101" y="379768"/>
                    </a:lnTo>
                    <a:cubicBezTo>
                      <a:pt x="51101" y="387183"/>
                      <a:pt x="57112" y="393194"/>
                      <a:pt x="64527" y="393194"/>
                    </a:cubicBezTo>
                    <a:lnTo>
                      <a:pt x="208302" y="393194"/>
                    </a:lnTo>
                    <a:cubicBezTo>
                      <a:pt x="215717" y="393194"/>
                      <a:pt x="221728" y="387183"/>
                      <a:pt x="221728" y="379768"/>
                    </a:cubicBezTo>
                    <a:close/>
                    <a:moveTo>
                      <a:pt x="447470" y="370334"/>
                    </a:moveTo>
                    <a:cubicBezTo>
                      <a:pt x="447470" y="357709"/>
                      <a:pt x="437235" y="347474"/>
                      <a:pt x="424610" y="347474"/>
                    </a:cubicBezTo>
                    <a:cubicBezTo>
                      <a:pt x="411985" y="347474"/>
                      <a:pt x="401750" y="357709"/>
                      <a:pt x="401750" y="370334"/>
                    </a:cubicBezTo>
                    <a:cubicBezTo>
                      <a:pt x="401750" y="382959"/>
                      <a:pt x="411985" y="393194"/>
                      <a:pt x="424610" y="393194"/>
                    </a:cubicBezTo>
                    <a:cubicBezTo>
                      <a:pt x="437235" y="393194"/>
                      <a:pt x="447470" y="382959"/>
                      <a:pt x="447470" y="370334"/>
                    </a:cubicBezTo>
                    <a:close/>
                    <a:moveTo>
                      <a:pt x="525714" y="370334"/>
                    </a:moveTo>
                    <a:cubicBezTo>
                      <a:pt x="525714" y="357709"/>
                      <a:pt x="515479" y="347474"/>
                      <a:pt x="502854" y="347474"/>
                    </a:cubicBezTo>
                    <a:cubicBezTo>
                      <a:pt x="490229" y="347474"/>
                      <a:pt x="479994" y="357709"/>
                      <a:pt x="479994" y="370334"/>
                    </a:cubicBezTo>
                    <a:cubicBezTo>
                      <a:pt x="479994" y="382959"/>
                      <a:pt x="490229" y="393194"/>
                      <a:pt x="502854" y="393194"/>
                    </a:cubicBezTo>
                    <a:cubicBezTo>
                      <a:pt x="515479" y="393194"/>
                      <a:pt x="525714" y="382959"/>
                      <a:pt x="525714" y="370334"/>
                    </a:cubicBezTo>
                    <a:close/>
                    <a:moveTo>
                      <a:pt x="549490" y="38944"/>
                    </a:moveTo>
                    <a:lnTo>
                      <a:pt x="33350" y="38944"/>
                    </a:lnTo>
                    <a:lnTo>
                      <a:pt x="33350" y="313754"/>
                    </a:lnTo>
                    <a:lnTo>
                      <a:pt x="549490" y="313754"/>
                    </a:lnTo>
                    <a:close/>
                    <a:moveTo>
                      <a:pt x="582841" y="39441"/>
                    </a:moveTo>
                    <a:lnTo>
                      <a:pt x="582841" y="397028"/>
                    </a:lnTo>
                    <a:cubicBezTo>
                      <a:pt x="582841" y="418810"/>
                      <a:pt x="565184" y="436467"/>
                      <a:pt x="543402" y="436467"/>
                    </a:cubicBezTo>
                    <a:lnTo>
                      <a:pt x="39439" y="436467"/>
                    </a:lnTo>
                    <a:cubicBezTo>
                      <a:pt x="17658" y="436467"/>
                      <a:pt x="0" y="418810"/>
                      <a:pt x="0" y="397028"/>
                    </a:cubicBezTo>
                    <a:lnTo>
                      <a:pt x="0" y="39441"/>
                    </a:lnTo>
                    <a:cubicBezTo>
                      <a:pt x="0" y="17659"/>
                      <a:pt x="17658" y="0"/>
                      <a:pt x="39439" y="0"/>
                    </a:cubicBezTo>
                    <a:lnTo>
                      <a:pt x="543402" y="0"/>
                    </a:lnTo>
                    <a:cubicBezTo>
                      <a:pt x="565184" y="0"/>
                      <a:pt x="582841" y="17659"/>
                      <a:pt x="582841" y="39441"/>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algn="ctr" defTabSz="672068" fontAlgn="base">
                  <a:spcBef>
                    <a:spcPct val="0"/>
                  </a:spcBef>
                  <a:spcAft>
                    <a:spcPct val="0"/>
                  </a:spcAft>
                </a:pPr>
                <a:endParaRPr lang="en-US" sz="1324"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grpSp>
            <p:nvGrpSpPr>
              <p:cNvPr id="145" name="Group 144"/>
              <p:cNvGrpSpPr/>
              <p:nvPr/>
            </p:nvGrpSpPr>
            <p:grpSpPr>
              <a:xfrm>
                <a:off x="10093777" y="2484194"/>
                <a:ext cx="242663" cy="458557"/>
                <a:chOff x="9906038" y="2563229"/>
                <a:chExt cx="203686" cy="384903"/>
              </a:xfrm>
              <a:grpFill/>
            </p:grpSpPr>
            <p:grpSp>
              <p:nvGrpSpPr>
                <p:cNvPr id="146" name="Group 145"/>
                <p:cNvGrpSpPr/>
                <p:nvPr/>
              </p:nvGrpSpPr>
              <p:grpSpPr>
                <a:xfrm>
                  <a:off x="10025141" y="2807959"/>
                  <a:ext cx="84583" cy="51677"/>
                  <a:chOff x="10495146" y="2518585"/>
                  <a:chExt cx="329564" cy="201352"/>
                </a:xfrm>
                <a:grpFill/>
              </p:grpSpPr>
              <p:sp>
                <p:nvSpPr>
                  <p:cNvPr id="172" name="Freeform 86"/>
                  <p:cNvSpPr>
                    <a:spLocks/>
                  </p:cNvSpPr>
                  <p:nvPr/>
                </p:nvSpPr>
                <p:spPr bwMode="gray">
                  <a:xfrm>
                    <a:off x="10532691" y="2589305"/>
                    <a:ext cx="54611" cy="102220"/>
                  </a:xfrm>
                  <a:custGeom>
                    <a:avLst/>
                    <a:gdLst>
                      <a:gd name="T0" fmla="*/ 0 w 61"/>
                      <a:gd name="T1" fmla="*/ 139 h 140"/>
                      <a:gd name="T2" fmla="*/ 1 w 61"/>
                      <a:gd name="T3" fmla="*/ 140 h 140"/>
                      <a:gd name="T4" fmla="*/ 61 w 61"/>
                      <a:gd name="T5" fmla="*/ 56 h 140"/>
                      <a:gd name="T6" fmla="*/ 35 w 61"/>
                      <a:gd name="T7" fmla="*/ 0 h 140"/>
                      <a:gd name="T8" fmla="*/ 0 w 61"/>
                      <a:gd name="T9" fmla="*/ 139 h 140"/>
                    </a:gdLst>
                    <a:ahLst/>
                    <a:cxnLst>
                      <a:cxn ang="0">
                        <a:pos x="T0" y="T1"/>
                      </a:cxn>
                      <a:cxn ang="0">
                        <a:pos x="T2" y="T3"/>
                      </a:cxn>
                      <a:cxn ang="0">
                        <a:pos x="T4" y="T5"/>
                      </a:cxn>
                      <a:cxn ang="0">
                        <a:pos x="T6" y="T7"/>
                      </a:cxn>
                      <a:cxn ang="0">
                        <a:pos x="T8" y="T9"/>
                      </a:cxn>
                    </a:cxnLst>
                    <a:rect l="0" t="0" r="r" b="b"/>
                    <a:pathLst>
                      <a:path w="61" h="140">
                        <a:moveTo>
                          <a:pt x="0" y="139"/>
                        </a:moveTo>
                        <a:cubicBezTo>
                          <a:pt x="0" y="139"/>
                          <a:pt x="1" y="139"/>
                          <a:pt x="1" y="140"/>
                        </a:cubicBezTo>
                        <a:cubicBezTo>
                          <a:pt x="61" y="56"/>
                          <a:pt x="61" y="56"/>
                          <a:pt x="61" y="56"/>
                        </a:cubicBezTo>
                        <a:cubicBezTo>
                          <a:pt x="35" y="0"/>
                          <a:pt x="35" y="0"/>
                          <a:pt x="35" y="0"/>
                        </a:cubicBezTo>
                        <a:lnTo>
                          <a:pt x="0"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endParaRPr lang="en-US" sz="1324" dirty="0"/>
                  </a:p>
                </p:txBody>
              </p:sp>
              <p:sp>
                <p:nvSpPr>
                  <p:cNvPr id="173" name="Freeform 87"/>
                  <p:cNvSpPr>
                    <a:spLocks/>
                  </p:cNvSpPr>
                  <p:nvPr/>
                </p:nvSpPr>
                <p:spPr bwMode="gray">
                  <a:xfrm>
                    <a:off x="10595267" y="2619879"/>
                    <a:ext cx="30719" cy="43852"/>
                  </a:xfrm>
                  <a:custGeom>
                    <a:avLst/>
                    <a:gdLst>
                      <a:gd name="T0" fmla="*/ 0 w 81"/>
                      <a:gd name="T1" fmla="*/ 33 h 142"/>
                      <a:gd name="T2" fmla="*/ 50 w 81"/>
                      <a:gd name="T3" fmla="*/ 142 h 142"/>
                      <a:gd name="T4" fmla="*/ 81 w 81"/>
                      <a:gd name="T5" fmla="*/ 78 h 142"/>
                      <a:gd name="T6" fmla="*/ 24 w 81"/>
                      <a:gd name="T7" fmla="*/ 0 h 142"/>
                      <a:gd name="T8" fmla="*/ 0 w 81"/>
                      <a:gd name="T9" fmla="*/ 33 h 142"/>
                    </a:gdLst>
                    <a:ahLst/>
                    <a:cxnLst>
                      <a:cxn ang="0">
                        <a:pos x="T0" y="T1"/>
                      </a:cxn>
                      <a:cxn ang="0">
                        <a:pos x="T2" y="T3"/>
                      </a:cxn>
                      <a:cxn ang="0">
                        <a:pos x="T4" y="T5"/>
                      </a:cxn>
                      <a:cxn ang="0">
                        <a:pos x="T6" y="T7"/>
                      </a:cxn>
                      <a:cxn ang="0">
                        <a:pos x="T8" y="T9"/>
                      </a:cxn>
                    </a:cxnLst>
                    <a:rect l="0" t="0" r="r" b="b"/>
                    <a:pathLst>
                      <a:path w="81" h="142">
                        <a:moveTo>
                          <a:pt x="0" y="33"/>
                        </a:moveTo>
                        <a:lnTo>
                          <a:pt x="50" y="142"/>
                        </a:lnTo>
                        <a:lnTo>
                          <a:pt x="81" y="78"/>
                        </a:lnTo>
                        <a:lnTo>
                          <a:pt x="24" y="0"/>
                        </a:lnTo>
                        <a:lnTo>
                          <a:pt x="0"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endParaRPr lang="en-US" sz="1324" dirty="0"/>
                  </a:p>
                </p:txBody>
              </p:sp>
              <p:sp>
                <p:nvSpPr>
                  <p:cNvPr id="174" name="Freeform 88"/>
                  <p:cNvSpPr>
                    <a:spLocks noEditPoints="1"/>
                  </p:cNvSpPr>
                  <p:nvPr/>
                </p:nvSpPr>
                <p:spPr bwMode="gray">
                  <a:xfrm>
                    <a:off x="10495146" y="2518585"/>
                    <a:ext cx="329564" cy="201352"/>
                  </a:xfrm>
                  <a:custGeom>
                    <a:avLst/>
                    <a:gdLst>
                      <a:gd name="T0" fmla="*/ 360 w 368"/>
                      <a:gd name="T1" fmla="*/ 0 h 276"/>
                      <a:gd name="T2" fmla="*/ 8 w 368"/>
                      <a:gd name="T3" fmla="*/ 0 h 276"/>
                      <a:gd name="T4" fmla="*/ 0 w 368"/>
                      <a:gd name="T5" fmla="*/ 8 h 276"/>
                      <a:gd name="T6" fmla="*/ 0 w 368"/>
                      <a:gd name="T7" fmla="*/ 268 h 276"/>
                      <a:gd name="T8" fmla="*/ 8 w 368"/>
                      <a:gd name="T9" fmla="*/ 276 h 276"/>
                      <a:gd name="T10" fmla="*/ 360 w 368"/>
                      <a:gd name="T11" fmla="*/ 276 h 276"/>
                      <a:gd name="T12" fmla="*/ 368 w 368"/>
                      <a:gd name="T13" fmla="*/ 268 h 276"/>
                      <a:gd name="T14" fmla="*/ 368 w 368"/>
                      <a:gd name="T15" fmla="*/ 8 h 276"/>
                      <a:gd name="T16" fmla="*/ 360 w 368"/>
                      <a:gd name="T17" fmla="*/ 0 h 276"/>
                      <a:gd name="T18" fmla="*/ 323 w 368"/>
                      <a:gd name="T19" fmla="*/ 159 h 276"/>
                      <a:gd name="T20" fmla="*/ 318 w 368"/>
                      <a:gd name="T21" fmla="*/ 158 h 276"/>
                      <a:gd name="T22" fmla="*/ 274 w 368"/>
                      <a:gd name="T23" fmla="*/ 204 h 276"/>
                      <a:gd name="T24" fmla="*/ 247 w 368"/>
                      <a:gd name="T25" fmla="*/ 169 h 276"/>
                      <a:gd name="T26" fmla="*/ 173 w 368"/>
                      <a:gd name="T27" fmla="*/ 210 h 276"/>
                      <a:gd name="T28" fmla="*/ 151 w 368"/>
                      <a:gd name="T29" fmla="*/ 180 h 276"/>
                      <a:gd name="T30" fmla="*/ 133 w 368"/>
                      <a:gd name="T31" fmla="*/ 218 h 276"/>
                      <a:gd name="T32" fmla="*/ 107 w 368"/>
                      <a:gd name="T33" fmla="*/ 161 h 276"/>
                      <a:gd name="T34" fmla="*/ 47 w 368"/>
                      <a:gd name="T35" fmla="*/ 245 h 276"/>
                      <a:gd name="T36" fmla="*/ 47 w 368"/>
                      <a:gd name="T37" fmla="*/ 246 h 276"/>
                      <a:gd name="T38" fmla="*/ 35 w 368"/>
                      <a:gd name="T39" fmla="*/ 259 h 276"/>
                      <a:gd name="T40" fmla="*/ 22 w 368"/>
                      <a:gd name="T41" fmla="*/ 246 h 276"/>
                      <a:gd name="T42" fmla="*/ 34 w 368"/>
                      <a:gd name="T43" fmla="*/ 233 h 276"/>
                      <a:gd name="T44" fmla="*/ 75 w 368"/>
                      <a:gd name="T45" fmla="*/ 73 h 276"/>
                      <a:gd name="T46" fmla="*/ 108 w 368"/>
                      <a:gd name="T47" fmla="*/ 145 h 276"/>
                      <a:gd name="T48" fmla="*/ 122 w 368"/>
                      <a:gd name="T49" fmla="*/ 125 h 276"/>
                      <a:gd name="T50" fmla="*/ 150 w 368"/>
                      <a:gd name="T51" fmla="*/ 164 h 276"/>
                      <a:gd name="T52" fmla="*/ 188 w 368"/>
                      <a:gd name="T53" fmla="*/ 86 h 276"/>
                      <a:gd name="T54" fmla="*/ 247 w 368"/>
                      <a:gd name="T55" fmla="*/ 106 h 276"/>
                      <a:gd name="T56" fmla="*/ 299 w 368"/>
                      <a:gd name="T57" fmla="*/ 41 h 276"/>
                      <a:gd name="T58" fmla="*/ 298 w 368"/>
                      <a:gd name="T59" fmla="*/ 34 h 276"/>
                      <a:gd name="T60" fmla="*/ 310 w 368"/>
                      <a:gd name="T61" fmla="*/ 22 h 276"/>
                      <a:gd name="T62" fmla="*/ 323 w 368"/>
                      <a:gd name="T63" fmla="*/ 34 h 276"/>
                      <a:gd name="T64" fmla="*/ 310 w 368"/>
                      <a:gd name="T65" fmla="*/ 47 h 276"/>
                      <a:gd name="T66" fmla="*/ 305 w 368"/>
                      <a:gd name="T67" fmla="*/ 46 h 276"/>
                      <a:gd name="T68" fmla="*/ 250 w 368"/>
                      <a:gd name="T69" fmla="*/ 116 h 276"/>
                      <a:gd name="T70" fmla="*/ 192 w 368"/>
                      <a:gd name="T71" fmla="*/ 96 h 276"/>
                      <a:gd name="T72" fmla="*/ 155 w 368"/>
                      <a:gd name="T73" fmla="*/ 172 h 276"/>
                      <a:gd name="T74" fmla="*/ 175 w 368"/>
                      <a:gd name="T75" fmla="*/ 200 h 276"/>
                      <a:gd name="T76" fmla="*/ 249 w 368"/>
                      <a:gd name="T77" fmla="*/ 159 h 276"/>
                      <a:gd name="T78" fmla="*/ 274 w 368"/>
                      <a:gd name="T79" fmla="*/ 191 h 276"/>
                      <a:gd name="T80" fmla="*/ 312 w 368"/>
                      <a:gd name="T81" fmla="*/ 153 h 276"/>
                      <a:gd name="T82" fmla="*/ 311 w 368"/>
                      <a:gd name="T83" fmla="*/ 147 h 276"/>
                      <a:gd name="T84" fmla="*/ 323 w 368"/>
                      <a:gd name="T85" fmla="*/ 134 h 276"/>
                      <a:gd name="T86" fmla="*/ 336 w 368"/>
                      <a:gd name="T87" fmla="*/ 147 h 276"/>
                      <a:gd name="T88" fmla="*/ 323 w 368"/>
                      <a:gd name="T89" fmla="*/ 159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8" h="276">
                        <a:moveTo>
                          <a:pt x="360" y="0"/>
                        </a:moveTo>
                        <a:cubicBezTo>
                          <a:pt x="8" y="0"/>
                          <a:pt x="8" y="0"/>
                          <a:pt x="8" y="0"/>
                        </a:cubicBezTo>
                        <a:cubicBezTo>
                          <a:pt x="4" y="0"/>
                          <a:pt x="0" y="4"/>
                          <a:pt x="0" y="8"/>
                        </a:cubicBezTo>
                        <a:cubicBezTo>
                          <a:pt x="0" y="268"/>
                          <a:pt x="0" y="268"/>
                          <a:pt x="0" y="268"/>
                        </a:cubicBezTo>
                        <a:cubicBezTo>
                          <a:pt x="0" y="272"/>
                          <a:pt x="4" y="276"/>
                          <a:pt x="8" y="276"/>
                        </a:cubicBezTo>
                        <a:cubicBezTo>
                          <a:pt x="360" y="276"/>
                          <a:pt x="360" y="276"/>
                          <a:pt x="360" y="276"/>
                        </a:cubicBezTo>
                        <a:cubicBezTo>
                          <a:pt x="364" y="276"/>
                          <a:pt x="368" y="272"/>
                          <a:pt x="368" y="268"/>
                        </a:cubicBezTo>
                        <a:cubicBezTo>
                          <a:pt x="368" y="8"/>
                          <a:pt x="368" y="8"/>
                          <a:pt x="368" y="8"/>
                        </a:cubicBezTo>
                        <a:cubicBezTo>
                          <a:pt x="368" y="4"/>
                          <a:pt x="364" y="0"/>
                          <a:pt x="360" y="0"/>
                        </a:cubicBezTo>
                        <a:close/>
                        <a:moveTo>
                          <a:pt x="323" y="159"/>
                        </a:moveTo>
                        <a:cubicBezTo>
                          <a:pt x="322" y="159"/>
                          <a:pt x="320" y="159"/>
                          <a:pt x="318" y="158"/>
                        </a:cubicBezTo>
                        <a:cubicBezTo>
                          <a:pt x="274" y="204"/>
                          <a:pt x="274" y="204"/>
                          <a:pt x="274" y="204"/>
                        </a:cubicBezTo>
                        <a:cubicBezTo>
                          <a:pt x="247" y="169"/>
                          <a:pt x="247" y="169"/>
                          <a:pt x="247" y="169"/>
                        </a:cubicBezTo>
                        <a:cubicBezTo>
                          <a:pt x="173" y="210"/>
                          <a:pt x="173" y="210"/>
                          <a:pt x="173" y="210"/>
                        </a:cubicBezTo>
                        <a:cubicBezTo>
                          <a:pt x="151" y="180"/>
                          <a:pt x="151" y="180"/>
                          <a:pt x="151" y="180"/>
                        </a:cubicBezTo>
                        <a:cubicBezTo>
                          <a:pt x="133" y="218"/>
                          <a:pt x="133" y="218"/>
                          <a:pt x="133" y="218"/>
                        </a:cubicBezTo>
                        <a:cubicBezTo>
                          <a:pt x="107" y="161"/>
                          <a:pt x="107" y="161"/>
                          <a:pt x="107" y="161"/>
                        </a:cubicBezTo>
                        <a:cubicBezTo>
                          <a:pt x="47" y="245"/>
                          <a:pt x="47" y="245"/>
                          <a:pt x="47" y="245"/>
                        </a:cubicBezTo>
                        <a:cubicBezTo>
                          <a:pt x="47" y="245"/>
                          <a:pt x="47" y="246"/>
                          <a:pt x="47" y="246"/>
                        </a:cubicBezTo>
                        <a:cubicBezTo>
                          <a:pt x="47" y="253"/>
                          <a:pt x="42" y="259"/>
                          <a:pt x="35" y="259"/>
                        </a:cubicBezTo>
                        <a:cubicBezTo>
                          <a:pt x="28" y="259"/>
                          <a:pt x="22" y="253"/>
                          <a:pt x="22" y="246"/>
                        </a:cubicBezTo>
                        <a:cubicBezTo>
                          <a:pt x="22" y="239"/>
                          <a:pt x="27" y="234"/>
                          <a:pt x="34" y="233"/>
                        </a:cubicBezTo>
                        <a:cubicBezTo>
                          <a:pt x="75" y="73"/>
                          <a:pt x="75" y="73"/>
                          <a:pt x="75" y="73"/>
                        </a:cubicBezTo>
                        <a:cubicBezTo>
                          <a:pt x="108" y="145"/>
                          <a:pt x="108" y="145"/>
                          <a:pt x="108" y="145"/>
                        </a:cubicBezTo>
                        <a:cubicBezTo>
                          <a:pt x="122" y="125"/>
                          <a:pt x="122" y="125"/>
                          <a:pt x="122" y="125"/>
                        </a:cubicBezTo>
                        <a:cubicBezTo>
                          <a:pt x="150" y="164"/>
                          <a:pt x="150" y="164"/>
                          <a:pt x="150" y="164"/>
                        </a:cubicBezTo>
                        <a:cubicBezTo>
                          <a:pt x="188" y="86"/>
                          <a:pt x="188" y="86"/>
                          <a:pt x="188" y="86"/>
                        </a:cubicBezTo>
                        <a:cubicBezTo>
                          <a:pt x="247" y="106"/>
                          <a:pt x="247" y="106"/>
                          <a:pt x="247" y="106"/>
                        </a:cubicBezTo>
                        <a:cubicBezTo>
                          <a:pt x="299" y="41"/>
                          <a:pt x="299" y="41"/>
                          <a:pt x="299" y="41"/>
                        </a:cubicBezTo>
                        <a:cubicBezTo>
                          <a:pt x="298" y="39"/>
                          <a:pt x="298" y="37"/>
                          <a:pt x="298" y="34"/>
                        </a:cubicBezTo>
                        <a:cubicBezTo>
                          <a:pt x="298" y="27"/>
                          <a:pt x="303" y="22"/>
                          <a:pt x="310" y="22"/>
                        </a:cubicBezTo>
                        <a:cubicBezTo>
                          <a:pt x="317" y="22"/>
                          <a:pt x="323" y="27"/>
                          <a:pt x="323" y="34"/>
                        </a:cubicBezTo>
                        <a:cubicBezTo>
                          <a:pt x="323" y="41"/>
                          <a:pt x="317" y="47"/>
                          <a:pt x="310" y="47"/>
                        </a:cubicBezTo>
                        <a:cubicBezTo>
                          <a:pt x="309" y="47"/>
                          <a:pt x="307" y="46"/>
                          <a:pt x="305" y="46"/>
                        </a:cubicBezTo>
                        <a:cubicBezTo>
                          <a:pt x="250" y="116"/>
                          <a:pt x="250" y="116"/>
                          <a:pt x="250" y="116"/>
                        </a:cubicBezTo>
                        <a:cubicBezTo>
                          <a:pt x="192" y="96"/>
                          <a:pt x="192" y="96"/>
                          <a:pt x="192" y="96"/>
                        </a:cubicBezTo>
                        <a:cubicBezTo>
                          <a:pt x="155" y="172"/>
                          <a:pt x="155" y="172"/>
                          <a:pt x="155" y="172"/>
                        </a:cubicBezTo>
                        <a:cubicBezTo>
                          <a:pt x="175" y="200"/>
                          <a:pt x="175" y="200"/>
                          <a:pt x="175" y="200"/>
                        </a:cubicBezTo>
                        <a:cubicBezTo>
                          <a:pt x="249" y="159"/>
                          <a:pt x="249" y="159"/>
                          <a:pt x="249" y="159"/>
                        </a:cubicBezTo>
                        <a:cubicBezTo>
                          <a:pt x="274" y="191"/>
                          <a:pt x="274" y="191"/>
                          <a:pt x="274" y="191"/>
                        </a:cubicBezTo>
                        <a:cubicBezTo>
                          <a:pt x="312" y="153"/>
                          <a:pt x="312" y="153"/>
                          <a:pt x="312" y="153"/>
                        </a:cubicBezTo>
                        <a:cubicBezTo>
                          <a:pt x="311" y="151"/>
                          <a:pt x="311" y="149"/>
                          <a:pt x="311" y="147"/>
                        </a:cubicBezTo>
                        <a:cubicBezTo>
                          <a:pt x="311" y="140"/>
                          <a:pt x="316" y="134"/>
                          <a:pt x="323" y="134"/>
                        </a:cubicBezTo>
                        <a:cubicBezTo>
                          <a:pt x="330" y="134"/>
                          <a:pt x="336" y="140"/>
                          <a:pt x="336" y="147"/>
                        </a:cubicBezTo>
                        <a:cubicBezTo>
                          <a:pt x="336" y="154"/>
                          <a:pt x="330" y="159"/>
                          <a:pt x="323"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endParaRPr lang="en-US" sz="1324" dirty="0"/>
                  </a:p>
                </p:txBody>
              </p:sp>
            </p:grpSp>
            <p:sp>
              <p:nvSpPr>
                <p:cNvPr id="147" name="Freeform 146"/>
                <p:cNvSpPr>
                  <a:spLocks/>
                </p:cNvSpPr>
                <p:nvPr/>
              </p:nvSpPr>
              <p:spPr bwMode="gray">
                <a:xfrm>
                  <a:off x="9910246" y="2902413"/>
                  <a:ext cx="199478" cy="45719"/>
                </a:xfrm>
                <a:custGeom>
                  <a:avLst/>
                  <a:gdLst>
                    <a:gd name="connsiteX0" fmla="*/ 4475 w 146768"/>
                    <a:gd name="connsiteY0" fmla="*/ 87705 h 96352"/>
                    <a:gd name="connsiteX1" fmla="*/ 142293 w 146768"/>
                    <a:gd name="connsiteY1" fmla="*/ 87705 h 96352"/>
                    <a:gd name="connsiteX2" fmla="*/ 146768 w 146768"/>
                    <a:gd name="connsiteY2" fmla="*/ 91308 h 96352"/>
                    <a:gd name="connsiteX3" fmla="*/ 146768 w 146768"/>
                    <a:gd name="connsiteY3" fmla="*/ 92749 h 96352"/>
                    <a:gd name="connsiteX4" fmla="*/ 142293 w 146768"/>
                    <a:gd name="connsiteY4" fmla="*/ 96352 h 96352"/>
                    <a:gd name="connsiteX5" fmla="*/ 4475 w 146768"/>
                    <a:gd name="connsiteY5" fmla="*/ 96352 h 96352"/>
                    <a:gd name="connsiteX6" fmla="*/ 0 w 146768"/>
                    <a:gd name="connsiteY6" fmla="*/ 92749 h 96352"/>
                    <a:gd name="connsiteX7" fmla="*/ 0 w 146768"/>
                    <a:gd name="connsiteY7" fmla="*/ 91308 h 96352"/>
                    <a:gd name="connsiteX8" fmla="*/ 4475 w 146768"/>
                    <a:gd name="connsiteY8" fmla="*/ 87705 h 96352"/>
                    <a:gd name="connsiteX9" fmla="*/ 4475 w 146768"/>
                    <a:gd name="connsiteY9" fmla="*/ 58367 h 96352"/>
                    <a:gd name="connsiteX10" fmla="*/ 142293 w 146768"/>
                    <a:gd name="connsiteY10" fmla="*/ 58367 h 96352"/>
                    <a:gd name="connsiteX11" fmla="*/ 146768 w 146768"/>
                    <a:gd name="connsiteY11" fmla="*/ 62099 h 96352"/>
                    <a:gd name="connsiteX12" fmla="*/ 146768 w 146768"/>
                    <a:gd name="connsiteY12" fmla="*/ 63591 h 96352"/>
                    <a:gd name="connsiteX13" fmla="*/ 142293 w 146768"/>
                    <a:gd name="connsiteY13" fmla="*/ 67323 h 96352"/>
                    <a:gd name="connsiteX14" fmla="*/ 4475 w 146768"/>
                    <a:gd name="connsiteY14" fmla="*/ 67323 h 96352"/>
                    <a:gd name="connsiteX15" fmla="*/ 0 w 146768"/>
                    <a:gd name="connsiteY15" fmla="*/ 63591 h 96352"/>
                    <a:gd name="connsiteX16" fmla="*/ 0 w 146768"/>
                    <a:gd name="connsiteY16" fmla="*/ 62099 h 96352"/>
                    <a:gd name="connsiteX17" fmla="*/ 4475 w 146768"/>
                    <a:gd name="connsiteY17" fmla="*/ 58367 h 96352"/>
                    <a:gd name="connsiteX18" fmla="*/ 4475 w 146768"/>
                    <a:gd name="connsiteY18" fmla="*/ 29338 h 96352"/>
                    <a:gd name="connsiteX19" fmla="*/ 142293 w 146768"/>
                    <a:gd name="connsiteY19" fmla="*/ 29338 h 96352"/>
                    <a:gd name="connsiteX20" fmla="*/ 146768 w 146768"/>
                    <a:gd name="connsiteY20" fmla="*/ 32941 h 96352"/>
                    <a:gd name="connsiteX21" fmla="*/ 146768 w 146768"/>
                    <a:gd name="connsiteY21" fmla="*/ 34382 h 96352"/>
                    <a:gd name="connsiteX22" fmla="*/ 142293 w 146768"/>
                    <a:gd name="connsiteY22" fmla="*/ 37985 h 96352"/>
                    <a:gd name="connsiteX23" fmla="*/ 4475 w 146768"/>
                    <a:gd name="connsiteY23" fmla="*/ 37985 h 96352"/>
                    <a:gd name="connsiteX24" fmla="*/ 0 w 146768"/>
                    <a:gd name="connsiteY24" fmla="*/ 34382 h 96352"/>
                    <a:gd name="connsiteX25" fmla="*/ 0 w 146768"/>
                    <a:gd name="connsiteY25" fmla="*/ 32941 h 96352"/>
                    <a:gd name="connsiteX26" fmla="*/ 4475 w 146768"/>
                    <a:gd name="connsiteY26" fmla="*/ 29338 h 96352"/>
                    <a:gd name="connsiteX27" fmla="*/ 4475 w 146768"/>
                    <a:gd name="connsiteY27" fmla="*/ 0 h 96352"/>
                    <a:gd name="connsiteX28" fmla="*/ 142293 w 146768"/>
                    <a:gd name="connsiteY28" fmla="*/ 0 h 96352"/>
                    <a:gd name="connsiteX29" fmla="*/ 146768 w 146768"/>
                    <a:gd name="connsiteY29" fmla="*/ 3732 h 96352"/>
                    <a:gd name="connsiteX30" fmla="*/ 146768 w 146768"/>
                    <a:gd name="connsiteY30" fmla="*/ 5224 h 96352"/>
                    <a:gd name="connsiteX31" fmla="*/ 142293 w 146768"/>
                    <a:gd name="connsiteY31" fmla="*/ 8956 h 96352"/>
                    <a:gd name="connsiteX32" fmla="*/ 4475 w 146768"/>
                    <a:gd name="connsiteY32" fmla="*/ 8956 h 96352"/>
                    <a:gd name="connsiteX33" fmla="*/ 0 w 146768"/>
                    <a:gd name="connsiteY33" fmla="*/ 5224 h 96352"/>
                    <a:gd name="connsiteX34" fmla="*/ 0 w 146768"/>
                    <a:gd name="connsiteY34" fmla="*/ 3732 h 96352"/>
                    <a:gd name="connsiteX35" fmla="*/ 4475 w 146768"/>
                    <a:gd name="connsiteY35" fmla="*/ 0 h 96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6768" h="96352">
                      <a:moveTo>
                        <a:pt x="4475" y="87705"/>
                      </a:moveTo>
                      <a:cubicBezTo>
                        <a:pt x="4475" y="87705"/>
                        <a:pt x="4475" y="87705"/>
                        <a:pt x="142293" y="87705"/>
                      </a:cubicBezTo>
                      <a:cubicBezTo>
                        <a:pt x="144978" y="87705"/>
                        <a:pt x="146768" y="89146"/>
                        <a:pt x="146768" y="91308"/>
                      </a:cubicBezTo>
                      <a:cubicBezTo>
                        <a:pt x="146768" y="91308"/>
                        <a:pt x="146768" y="91308"/>
                        <a:pt x="146768" y="92749"/>
                      </a:cubicBezTo>
                      <a:cubicBezTo>
                        <a:pt x="146768" y="94911"/>
                        <a:pt x="144978" y="96352"/>
                        <a:pt x="142293" y="96352"/>
                      </a:cubicBezTo>
                      <a:cubicBezTo>
                        <a:pt x="142293" y="96352"/>
                        <a:pt x="142293" y="96352"/>
                        <a:pt x="4475" y="96352"/>
                      </a:cubicBezTo>
                      <a:cubicBezTo>
                        <a:pt x="1790" y="96352"/>
                        <a:pt x="0" y="94911"/>
                        <a:pt x="0" y="92749"/>
                      </a:cubicBezTo>
                      <a:cubicBezTo>
                        <a:pt x="0" y="92749"/>
                        <a:pt x="0" y="92749"/>
                        <a:pt x="0" y="91308"/>
                      </a:cubicBezTo>
                      <a:cubicBezTo>
                        <a:pt x="0" y="89146"/>
                        <a:pt x="1790" y="87705"/>
                        <a:pt x="4475" y="87705"/>
                      </a:cubicBezTo>
                      <a:close/>
                      <a:moveTo>
                        <a:pt x="4475" y="58367"/>
                      </a:moveTo>
                      <a:cubicBezTo>
                        <a:pt x="4475" y="58367"/>
                        <a:pt x="4475" y="58367"/>
                        <a:pt x="142293" y="58367"/>
                      </a:cubicBezTo>
                      <a:cubicBezTo>
                        <a:pt x="144978" y="58367"/>
                        <a:pt x="146768" y="59860"/>
                        <a:pt x="146768" y="62099"/>
                      </a:cubicBezTo>
                      <a:cubicBezTo>
                        <a:pt x="146768" y="62099"/>
                        <a:pt x="146768" y="62099"/>
                        <a:pt x="146768" y="63591"/>
                      </a:cubicBezTo>
                      <a:cubicBezTo>
                        <a:pt x="146768" y="65830"/>
                        <a:pt x="144978" y="67323"/>
                        <a:pt x="142293" y="67323"/>
                      </a:cubicBezTo>
                      <a:cubicBezTo>
                        <a:pt x="142293" y="67323"/>
                        <a:pt x="142293" y="67323"/>
                        <a:pt x="4475" y="67323"/>
                      </a:cubicBezTo>
                      <a:cubicBezTo>
                        <a:pt x="1790" y="67323"/>
                        <a:pt x="0" y="65830"/>
                        <a:pt x="0" y="63591"/>
                      </a:cubicBezTo>
                      <a:cubicBezTo>
                        <a:pt x="0" y="63591"/>
                        <a:pt x="0" y="63591"/>
                        <a:pt x="0" y="62099"/>
                      </a:cubicBezTo>
                      <a:cubicBezTo>
                        <a:pt x="0" y="59860"/>
                        <a:pt x="1790" y="58367"/>
                        <a:pt x="4475" y="58367"/>
                      </a:cubicBezTo>
                      <a:close/>
                      <a:moveTo>
                        <a:pt x="4475" y="29338"/>
                      </a:moveTo>
                      <a:cubicBezTo>
                        <a:pt x="4475" y="29338"/>
                        <a:pt x="4475" y="29338"/>
                        <a:pt x="142293" y="29338"/>
                      </a:cubicBezTo>
                      <a:cubicBezTo>
                        <a:pt x="144978" y="29338"/>
                        <a:pt x="146768" y="30779"/>
                        <a:pt x="146768" y="32941"/>
                      </a:cubicBezTo>
                      <a:cubicBezTo>
                        <a:pt x="146768" y="32941"/>
                        <a:pt x="146768" y="32941"/>
                        <a:pt x="146768" y="34382"/>
                      </a:cubicBezTo>
                      <a:cubicBezTo>
                        <a:pt x="146768" y="36544"/>
                        <a:pt x="144978" y="37985"/>
                        <a:pt x="142293" y="37985"/>
                      </a:cubicBezTo>
                      <a:cubicBezTo>
                        <a:pt x="142293" y="37985"/>
                        <a:pt x="142293" y="37985"/>
                        <a:pt x="4475" y="37985"/>
                      </a:cubicBezTo>
                      <a:cubicBezTo>
                        <a:pt x="1790" y="37985"/>
                        <a:pt x="0" y="36544"/>
                        <a:pt x="0" y="34382"/>
                      </a:cubicBezTo>
                      <a:cubicBezTo>
                        <a:pt x="0" y="34382"/>
                        <a:pt x="0" y="34382"/>
                        <a:pt x="0" y="32941"/>
                      </a:cubicBezTo>
                      <a:cubicBezTo>
                        <a:pt x="0" y="30779"/>
                        <a:pt x="1790" y="29338"/>
                        <a:pt x="4475" y="29338"/>
                      </a:cubicBezTo>
                      <a:close/>
                      <a:moveTo>
                        <a:pt x="4475" y="0"/>
                      </a:moveTo>
                      <a:cubicBezTo>
                        <a:pt x="4475" y="0"/>
                        <a:pt x="4475" y="0"/>
                        <a:pt x="142293" y="0"/>
                      </a:cubicBezTo>
                      <a:cubicBezTo>
                        <a:pt x="144978" y="0"/>
                        <a:pt x="146768" y="1493"/>
                        <a:pt x="146768" y="3732"/>
                      </a:cubicBezTo>
                      <a:cubicBezTo>
                        <a:pt x="146768" y="3732"/>
                        <a:pt x="146768" y="3732"/>
                        <a:pt x="146768" y="5224"/>
                      </a:cubicBezTo>
                      <a:cubicBezTo>
                        <a:pt x="146768" y="7463"/>
                        <a:pt x="144978" y="8956"/>
                        <a:pt x="142293" y="8956"/>
                      </a:cubicBezTo>
                      <a:cubicBezTo>
                        <a:pt x="142293" y="8956"/>
                        <a:pt x="142293" y="8956"/>
                        <a:pt x="4475" y="8956"/>
                      </a:cubicBezTo>
                      <a:cubicBezTo>
                        <a:pt x="1790" y="8956"/>
                        <a:pt x="0" y="7463"/>
                        <a:pt x="0" y="5224"/>
                      </a:cubicBezTo>
                      <a:cubicBezTo>
                        <a:pt x="0" y="5224"/>
                        <a:pt x="0" y="5224"/>
                        <a:pt x="0" y="3732"/>
                      </a:cubicBezTo>
                      <a:cubicBezTo>
                        <a:pt x="0" y="1493"/>
                        <a:pt x="1790" y="0"/>
                        <a:pt x="447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noAutofit/>
                </a:bodyPr>
                <a:lstStyle/>
                <a:p>
                  <a:endParaRPr lang="en-US" sz="1324" dirty="0"/>
                </a:p>
              </p:txBody>
            </p:sp>
            <p:sp>
              <p:nvSpPr>
                <p:cNvPr id="148" name="LOAD METER"/>
                <p:cNvSpPr>
                  <a:spLocks noChangeAspect="1"/>
                </p:cNvSpPr>
                <p:nvPr/>
              </p:nvSpPr>
              <p:spPr bwMode="auto">
                <a:xfrm rot="1919497">
                  <a:off x="9958928" y="2563229"/>
                  <a:ext cx="107627" cy="91440"/>
                </a:xfrm>
                <a:custGeom>
                  <a:avLst/>
                  <a:gdLst/>
                  <a:ahLst/>
                  <a:cxnLst/>
                  <a:rect l="l" t="t" r="r" b="b"/>
                  <a:pathLst>
                    <a:path w="666666" h="566397">
                      <a:moveTo>
                        <a:pt x="499355" y="154452"/>
                      </a:moveTo>
                      <a:cubicBezTo>
                        <a:pt x="512204" y="146426"/>
                        <a:pt x="529128" y="150336"/>
                        <a:pt x="537154" y="163185"/>
                      </a:cubicBezTo>
                      <a:cubicBezTo>
                        <a:pt x="545181" y="176034"/>
                        <a:pt x="541271" y="192958"/>
                        <a:pt x="528422" y="200984"/>
                      </a:cubicBezTo>
                      <a:cubicBezTo>
                        <a:pt x="515573" y="209010"/>
                        <a:pt x="498649" y="205101"/>
                        <a:pt x="490623" y="192252"/>
                      </a:cubicBezTo>
                      <a:cubicBezTo>
                        <a:pt x="482596" y="179402"/>
                        <a:pt x="486506" y="162479"/>
                        <a:pt x="499355" y="154452"/>
                      </a:cubicBezTo>
                      <a:close/>
                      <a:moveTo>
                        <a:pt x="104430" y="401148"/>
                      </a:moveTo>
                      <a:cubicBezTo>
                        <a:pt x="117279" y="393122"/>
                        <a:pt x="134203" y="397032"/>
                        <a:pt x="142230" y="409881"/>
                      </a:cubicBezTo>
                      <a:cubicBezTo>
                        <a:pt x="150256" y="422730"/>
                        <a:pt x="146346" y="439654"/>
                        <a:pt x="133497" y="447680"/>
                      </a:cubicBezTo>
                      <a:cubicBezTo>
                        <a:pt x="120648" y="455706"/>
                        <a:pt x="103724" y="451797"/>
                        <a:pt x="95698" y="438948"/>
                      </a:cubicBezTo>
                      <a:cubicBezTo>
                        <a:pt x="87672" y="426098"/>
                        <a:pt x="91581" y="409175"/>
                        <a:pt x="104430" y="401148"/>
                      </a:cubicBezTo>
                      <a:close/>
                      <a:moveTo>
                        <a:pt x="304648" y="273694"/>
                      </a:moveTo>
                      <a:cubicBezTo>
                        <a:pt x="295011" y="279714"/>
                        <a:pt x="292079" y="292406"/>
                        <a:pt x="298099" y="302043"/>
                      </a:cubicBezTo>
                      <a:cubicBezTo>
                        <a:pt x="304119" y="311681"/>
                        <a:pt x="316811" y="314613"/>
                        <a:pt x="326448" y="308593"/>
                      </a:cubicBezTo>
                      <a:cubicBezTo>
                        <a:pt x="336085" y="302573"/>
                        <a:pt x="339017" y="289881"/>
                        <a:pt x="332997" y="280243"/>
                      </a:cubicBezTo>
                      <a:cubicBezTo>
                        <a:pt x="326977" y="270606"/>
                        <a:pt x="314285" y="267674"/>
                        <a:pt x="304648" y="273694"/>
                      </a:cubicBezTo>
                      <a:close/>
                      <a:moveTo>
                        <a:pt x="420983" y="105074"/>
                      </a:moveTo>
                      <a:cubicBezTo>
                        <a:pt x="433832" y="97048"/>
                        <a:pt x="450756" y="100958"/>
                        <a:pt x="458782" y="113807"/>
                      </a:cubicBezTo>
                      <a:cubicBezTo>
                        <a:pt x="466809" y="126656"/>
                        <a:pt x="462899" y="143579"/>
                        <a:pt x="450050" y="151606"/>
                      </a:cubicBezTo>
                      <a:cubicBezTo>
                        <a:pt x="437201" y="159632"/>
                        <a:pt x="420277" y="155723"/>
                        <a:pt x="412251" y="142873"/>
                      </a:cubicBezTo>
                      <a:cubicBezTo>
                        <a:pt x="404224" y="130024"/>
                        <a:pt x="408134" y="113101"/>
                        <a:pt x="420983" y="105074"/>
                      </a:cubicBezTo>
                      <a:close/>
                      <a:moveTo>
                        <a:pt x="100638" y="305183"/>
                      </a:moveTo>
                      <a:cubicBezTo>
                        <a:pt x="113487" y="297156"/>
                        <a:pt x="130411" y="301066"/>
                        <a:pt x="138437" y="313915"/>
                      </a:cubicBezTo>
                      <a:cubicBezTo>
                        <a:pt x="146464" y="326764"/>
                        <a:pt x="142554" y="343688"/>
                        <a:pt x="129705" y="351714"/>
                      </a:cubicBezTo>
                      <a:cubicBezTo>
                        <a:pt x="116856" y="359741"/>
                        <a:pt x="99932" y="355831"/>
                        <a:pt x="91906" y="342982"/>
                      </a:cubicBezTo>
                      <a:cubicBezTo>
                        <a:pt x="83879" y="330133"/>
                        <a:pt x="87789" y="313209"/>
                        <a:pt x="100638" y="305183"/>
                      </a:cubicBezTo>
                      <a:close/>
                      <a:moveTo>
                        <a:pt x="345385" y="87609"/>
                      </a:moveTo>
                      <a:cubicBezTo>
                        <a:pt x="358234" y="79583"/>
                        <a:pt x="375157" y="83493"/>
                        <a:pt x="383184" y="96342"/>
                      </a:cubicBezTo>
                      <a:cubicBezTo>
                        <a:pt x="391210" y="109191"/>
                        <a:pt x="387301" y="126115"/>
                        <a:pt x="374451" y="134141"/>
                      </a:cubicBezTo>
                      <a:cubicBezTo>
                        <a:pt x="361602" y="142167"/>
                        <a:pt x="344679" y="138258"/>
                        <a:pt x="336652" y="125409"/>
                      </a:cubicBezTo>
                      <a:cubicBezTo>
                        <a:pt x="328626" y="112559"/>
                        <a:pt x="332536" y="95636"/>
                        <a:pt x="345385" y="87609"/>
                      </a:cubicBezTo>
                      <a:close/>
                      <a:moveTo>
                        <a:pt x="128334" y="223194"/>
                      </a:moveTo>
                      <a:cubicBezTo>
                        <a:pt x="141183" y="215167"/>
                        <a:pt x="158107" y="219077"/>
                        <a:pt x="166133" y="231926"/>
                      </a:cubicBezTo>
                      <a:cubicBezTo>
                        <a:pt x="174160" y="244775"/>
                        <a:pt x="170250" y="261699"/>
                        <a:pt x="157401" y="269725"/>
                      </a:cubicBezTo>
                      <a:cubicBezTo>
                        <a:pt x="144552" y="277752"/>
                        <a:pt x="127628" y="273842"/>
                        <a:pt x="119602" y="260993"/>
                      </a:cubicBezTo>
                      <a:cubicBezTo>
                        <a:pt x="111575" y="248144"/>
                        <a:pt x="115485" y="231220"/>
                        <a:pt x="128334" y="223194"/>
                      </a:cubicBezTo>
                      <a:close/>
                      <a:moveTo>
                        <a:pt x="315846" y="102677"/>
                      </a:moveTo>
                      <a:lnTo>
                        <a:pt x="347802" y="267457"/>
                      </a:lnTo>
                      <a:cubicBezTo>
                        <a:pt x="349319" y="267611"/>
                        <a:pt x="349897" y="268463"/>
                        <a:pt x="350447" y="269343"/>
                      </a:cubicBezTo>
                      <a:cubicBezTo>
                        <a:pt x="362486" y="288617"/>
                        <a:pt x="356622" y="314003"/>
                        <a:pt x="337348" y="326042"/>
                      </a:cubicBezTo>
                      <a:cubicBezTo>
                        <a:pt x="318074" y="338082"/>
                        <a:pt x="292689" y="332217"/>
                        <a:pt x="280649" y="312943"/>
                      </a:cubicBezTo>
                      <a:cubicBezTo>
                        <a:pt x="271227" y="297860"/>
                        <a:pt x="272770" y="279034"/>
                        <a:pt x="285572" y="267704"/>
                      </a:cubicBezTo>
                      <a:lnTo>
                        <a:pt x="283842" y="267704"/>
                      </a:lnTo>
                      <a:close/>
                      <a:moveTo>
                        <a:pt x="256314" y="104408"/>
                      </a:moveTo>
                      <a:cubicBezTo>
                        <a:pt x="269163" y="96382"/>
                        <a:pt x="286087" y="100291"/>
                        <a:pt x="294113" y="113140"/>
                      </a:cubicBezTo>
                      <a:cubicBezTo>
                        <a:pt x="302139" y="125990"/>
                        <a:pt x="298230" y="142913"/>
                        <a:pt x="285381" y="150940"/>
                      </a:cubicBezTo>
                      <a:cubicBezTo>
                        <a:pt x="272532" y="158966"/>
                        <a:pt x="255608" y="155056"/>
                        <a:pt x="247582" y="142207"/>
                      </a:cubicBezTo>
                      <a:cubicBezTo>
                        <a:pt x="239555" y="129358"/>
                        <a:pt x="243465" y="112434"/>
                        <a:pt x="256314" y="104408"/>
                      </a:cubicBezTo>
                      <a:close/>
                      <a:moveTo>
                        <a:pt x="180603" y="151702"/>
                      </a:moveTo>
                      <a:cubicBezTo>
                        <a:pt x="193452" y="143676"/>
                        <a:pt x="210375" y="147586"/>
                        <a:pt x="218402" y="160435"/>
                      </a:cubicBezTo>
                      <a:cubicBezTo>
                        <a:pt x="226428" y="173284"/>
                        <a:pt x="222518" y="190207"/>
                        <a:pt x="209669" y="198234"/>
                      </a:cubicBezTo>
                      <a:cubicBezTo>
                        <a:pt x="196820" y="206260"/>
                        <a:pt x="179897" y="202350"/>
                        <a:pt x="171870" y="189501"/>
                      </a:cubicBezTo>
                      <a:cubicBezTo>
                        <a:pt x="163844" y="176652"/>
                        <a:pt x="167754" y="159729"/>
                        <a:pt x="180603" y="151702"/>
                      </a:cubicBezTo>
                      <a:close/>
                      <a:moveTo>
                        <a:pt x="204036" y="106110"/>
                      </a:moveTo>
                      <a:cubicBezTo>
                        <a:pt x="164350" y="130285"/>
                        <a:pt x="130119" y="163452"/>
                        <a:pt x="105017" y="203370"/>
                      </a:cubicBezTo>
                      <a:cubicBezTo>
                        <a:pt x="49531" y="291609"/>
                        <a:pt x="47279" y="398957"/>
                        <a:pt x="99170" y="482030"/>
                      </a:cubicBezTo>
                      <a:lnTo>
                        <a:pt x="581185" y="180932"/>
                      </a:lnTo>
                      <a:cubicBezTo>
                        <a:pt x="531441" y="99451"/>
                        <a:pt x="437250" y="54244"/>
                        <a:pt x="335777" y="62796"/>
                      </a:cubicBezTo>
                      <a:cubicBezTo>
                        <a:pt x="288861" y="66749"/>
                        <a:pt x="243722" y="81934"/>
                        <a:pt x="204036" y="106110"/>
                      </a:cubicBezTo>
                      <a:close/>
                      <a:moveTo>
                        <a:pt x="171961" y="53285"/>
                      </a:moveTo>
                      <a:cubicBezTo>
                        <a:pt x="220848" y="23522"/>
                        <a:pt x="276630" y="5126"/>
                        <a:pt x="334669" y="922"/>
                      </a:cubicBezTo>
                      <a:cubicBezTo>
                        <a:pt x="457870" y="-8002"/>
                        <a:pt x="572360" y="48305"/>
                        <a:pt x="633439" y="148290"/>
                      </a:cubicBezTo>
                      <a:lnTo>
                        <a:pt x="634418" y="147679"/>
                      </a:lnTo>
                      <a:lnTo>
                        <a:pt x="666666" y="199304"/>
                      </a:lnTo>
                      <a:lnTo>
                        <a:pt x="79003" y="566397"/>
                      </a:lnTo>
                      <a:lnTo>
                        <a:pt x="46756" y="514773"/>
                      </a:lnTo>
                      <a:lnTo>
                        <a:pt x="46755" y="514772"/>
                      </a:lnTo>
                      <a:cubicBezTo>
                        <a:pt x="-16950" y="412788"/>
                        <a:pt x="-15459" y="281656"/>
                        <a:pt x="50631" y="173852"/>
                      </a:cubicBezTo>
                      <a:cubicBezTo>
                        <a:pt x="81085" y="124181"/>
                        <a:pt x="123074" y="83049"/>
                        <a:pt x="171961" y="53285"/>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algn="ctr" defTabSz="672068" fontAlgn="base">
                    <a:spcBef>
                      <a:spcPct val="0"/>
                    </a:spcBef>
                    <a:spcAft>
                      <a:spcPct val="0"/>
                    </a:spcAft>
                  </a:pPr>
                  <a:endParaRPr lang="en-US" sz="1324"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grpSp>
              <p:nvGrpSpPr>
                <p:cNvPr id="149" name="Group 148"/>
                <p:cNvGrpSpPr/>
                <p:nvPr/>
              </p:nvGrpSpPr>
              <p:grpSpPr>
                <a:xfrm>
                  <a:off x="9907172" y="2794022"/>
                  <a:ext cx="89907" cy="78744"/>
                  <a:chOff x="4225429" y="1222164"/>
                  <a:chExt cx="1460899" cy="1221232"/>
                </a:xfrm>
                <a:grpFill/>
              </p:grpSpPr>
              <p:sp>
                <p:nvSpPr>
                  <p:cNvPr id="155" name="Rounded Rectangle 154"/>
                  <p:cNvSpPr/>
                  <p:nvPr/>
                </p:nvSpPr>
                <p:spPr bwMode="auto">
                  <a:xfrm flipH="1">
                    <a:off x="4320679" y="2160270"/>
                    <a:ext cx="845820" cy="266700"/>
                  </a:xfrm>
                  <a:prstGeom prst="roundRect">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sp>
                <p:nvSpPr>
                  <p:cNvPr id="156" name="Rectangle 155"/>
                  <p:cNvSpPr/>
                  <p:nvPr/>
                </p:nvSpPr>
                <p:spPr bwMode="auto">
                  <a:xfrm rot="19233811" flipH="1">
                    <a:off x="4650722" y="2027618"/>
                    <a:ext cx="180975" cy="229107"/>
                  </a:xfrm>
                  <a:prstGeom prst="rect">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sp>
                <p:nvSpPr>
                  <p:cNvPr id="157" name="Rectangle 21"/>
                  <p:cNvSpPr/>
                  <p:nvPr/>
                </p:nvSpPr>
                <p:spPr bwMode="auto">
                  <a:xfrm rot="1663182" flipH="1">
                    <a:off x="4643040" y="1334313"/>
                    <a:ext cx="193060" cy="512062"/>
                  </a:xfrm>
                  <a:custGeom>
                    <a:avLst/>
                    <a:gdLst>
                      <a:gd name="connsiteX0" fmla="*/ 0 w 158225"/>
                      <a:gd name="connsiteY0" fmla="*/ 0 h 494769"/>
                      <a:gd name="connsiteX1" fmla="*/ 158225 w 158225"/>
                      <a:gd name="connsiteY1" fmla="*/ 0 h 494769"/>
                      <a:gd name="connsiteX2" fmla="*/ 158225 w 158225"/>
                      <a:gd name="connsiteY2" fmla="*/ 494769 h 494769"/>
                      <a:gd name="connsiteX3" fmla="*/ 0 w 158225"/>
                      <a:gd name="connsiteY3" fmla="*/ 494769 h 494769"/>
                      <a:gd name="connsiteX4" fmla="*/ 0 w 158225"/>
                      <a:gd name="connsiteY4" fmla="*/ 0 h 494769"/>
                      <a:gd name="connsiteX0" fmla="*/ 22401 w 158225"/>
                      <a:gd name="connsiteY0" fmla="*/ 0 h 496448"/>
                      <a:gd name="connsiteX1" fmla="*/ 158225 w 158225"/>
                      <a:gd name="connsiteY1" fmla="*/ 1679 h 496448"/>
                      <a:gd name="connsiteX2" fmla="*/ 158225 w 158225"/>
                      <a:gd name="connsiteY2" fmla="*/ 496448 h 496448"/>
                      <a:gd name="connsiteX3" fmla="*/ 0 w 158225"/>
                      <a:gd name="connsiteY3" fmla="*/ 496448 h 496448"/>
                      <a:gd name="connsiteX4" fmla="*/ 22401 w 158225"/>
                      <a:gd name="connsiteY4" fmla="*/ 0 h 496448"/>
                      <a:gd name="connsiteX0" fmla="*/ 22401 w 193060"/>
                      <a:gd name="connsiteY0" fmla="*/ 0 h 512062"/>
                      <a:gd name="connsiteX1" fmla="*/ 158225 w 193060"/>
                      <a:gd name="connsiteY1" fmla="*/ 1679 h 512062"/>
                      <a:gd name="connsiteX2" fmla="*/ 193060 w 193060"/>
                      <a:gd name="connsiteY2" fmla="*/ 512062 h 512062"/>
                      <a:gd name="connsiteX3" fmla="*/ 0 w 193060"/>
                      <a:gd name="connsiteY3" fmla="*/ 496448 h 512062"/>
                      <a:gd name="connsiteX4" fmla="*/ 22401 w 193060"/>
                      <a:gd name="connsiteY4" fmla="*/ 0 h 51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060" h="512062">
                        <a:moveTo>
                          <a:pt x="22401" y="0"/>
                        </a:moveTo>
                        <a:lnTo>
                          <a:pt x="158225" y="1679"/>
                        </a:lnTo>
                        <a:lnTo>
                          <a:pt x="193060" y="512062"/>
                        </a:lnTo>
                        <a:lnTo>
                          <a:pt x="0" y="496448"/>
                        </a:lnTo>
                        <a:lnTo>
                          <a:pt x="22401" y="0"/>
                        </a:lnTo>
                        <a:close/>
                      </a:path>
                    </a:pathLst>
                  </a:cu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sp>
                <p:nvSpPr>
                  <p:cNvPr id="158" name="Rectangle 29"/>
                  <p:cNvSpPr/>
                  <p:nvPr/>
                </p:nvSpPr>
                <p:spPr bwMode="auto">
                  <a:xfrm rot="6300000" flipH="1">
                    <a:off x="5129668" y="1183759"/>
                    <a:ext cx="146572" cy="500932"/>
                  </a:xfrm>
                  <a:custGeom>
                    <a:avLst/>
                    <a:gdLst>
                      <a:gd name="connsiteX0" fmla="*/ 0 w 123571"/>
                      <a:gd name="connsiteY0" fmla="*/ 0 h 494769"/>
                      <a:gd name="connsiteX1" fmla="*/ 123571 w 123571"/>
                      <a:gd name="connsiteY1" fmla="*/ 0 h 494769"/>
                      <a:gd name="connsiteX2" fmla="*/ 123571 w 123571"/>
                      <a:gd name="connsiteY2" fmla="*/ 494769 h 494769"/>
                      <a:gd name="connsiteX3" fmla="*/ 0 w 123571"/>
                      <a:gd name="connsiteY3" fmla="*/ 494769 h 494769"/>
                      <a:gd name="connsiteX4" fmla="*/ 0 w 123571"/>
                      <a:gd name="connsiteY4" fmla="*/ 0 h 494769"/>
                      <a:gd name="connsiteX0" fmla="*/ 0 w 146572"/>
                      <a:gd name="connsiteY0" fmla="*/ 0 h 500932"/>
                      <a:gd name="connsiteX1" fmla="*/ 123571 w 146572"/>
                      <a:gd name="connsiteY1" fmla="*/ 0 h 500932"/>
                      <a:gd name="connsiteX2" fmla="*/ 146572 w 146572"/>
                      <a:gd name="connsiteY2" fmla="*/ 500932 h 500932"/>
                      <a:gd name="connsiteX3" fmla="*/ 0 w 146572"/>
                      <a:gd name="connsiteY3" fmla="*/ 494769 h 500932"/>
                      <a:gd name="connsiteX4" fmla="*/ 0 w 146572"/>
                      <a:gd name="connsiteY4" fmla="*/ 0 h 500932"/>
                      <a:gd name="connsiteX0" fmla="*/ 23002 w 146572"/>
                      <a:gd name="connsiteY0" fmla="*/ 6163 h 500932"/>
                      <a:gd name="connsiteX1" fmla="*/ 123571 w 146572"/>
                      <a:gd name="connsiteY1" fmla="*/ 0 h 500932"/>
                      <a:gd name="connsiteX2" fmla="*/ 146572 w 146572"/>
                      <a:gd name="connsiteY2" fmla="*/ 500932 h 500932"/>
                      <a:gd name="connsiteX3" fmla="*/ 0 w 146572"/>
                      <a:gd name="connsiteY3" fmla="*/ 494769 h 500932"/>
                      <a:gd name="connsiteX4" fmla="*/ 23002 w 146572"/>
                      <a:gd name="connsiteY4" fmla="*/ 6163 h 500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72" h="500932">
                        <a:moveTo>
                          <a:pt x="23002" y="6163"/>
                        </a:moveTo>
                        <a:lnTo>
                          <a:pt x="123571" y="0"/>
                        </a:lnTo>
                        <a:lnTo>
                          <a:pt x="146572" y="500932"/>
                        </a:lnTo>
                        <a:lnTo>
                          <a:pt x="0" y="494769"/>
                        </a:lnTo>
                        <a:lnTo>
                          <a:pt x="23002" y="6163"/>
                        </a:lnTo>
                        <a:close/>
                      </a:path>
                    </a:pathLst>
                  </a:cu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sp>
                <p:nvSpPr>
                  <p:cNvPr id="159" name="Rounded Rectangle 158"/>
                  <p:cNvSpPr/>
                  <p:nvPr/>
                </p:nvSpPr>
                <p:spPr bwMode="auto">
                  <a:xfrm flipH="1">
                    <a:off x="4225429" y="2293620"/>
                    <a:ext cx="1036320" cy="149776"/>
                  </a:xfrm>
                  <a:prstGeom prst="roundRect">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sp>
                <p:nvSpPr>
                  <p:cNvPr id="160" name="Oval 159"/>
                  <p:cNvSpPr/>
                  <p:nvPr/>
                </p:nvSpPr>
                <p:spPr bwMode="auto">
                  <a:xfrm flipH="1">
                    <a:off x="4394974" y="1762559"/>
                    <a:ext cx="352209" cy="352210"/>
                  </a:xfrm>
                  <a:prstGeom prst="ellipse">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sp>
                <p:nvSpPr>
                  <p:cNvPr id="161" name="Oval 160"/>
                  <p:cNvSpPr/>
                  <p:nvPr/>
                </p:nvSpPr>
                <p:spPr bwMode="auto">
                  <a:xfrm flipH="1">
                    <a:off x="4758229" y="1222164"/>
                    <a:ext cx="256032" cy="256033"/>
                  </a:xfrm>
                  <a:prstGeom prst="ellipse">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62" name="Group 161"/>
                  <p:cNvGrpSpPr/>
                  <p:nvPr/>
                </p:nvGrpSpPr>
                <p:grpSpPr>
                  <a:xfrm rot="20781386">
                    <a:off x="5409524" y="1586085"/>
                    <a:ext cx="276804" cy="467545"/>
                    <a:chOff x="6199773" y="1569838"/>
                    <a:chExt cx="276804" cy="467545"/>
                  </a:xfrm>
                  <a:grpFill/>
                </p:grpSpPr>
                <p:sp>
                  <p:nvSpPr>
                    <p:cNvPr id="164" name="Rectangle 163"/>
                    <p:cNvSpPr/>
                    <p:nvPr/>
                  </p:nvSpPr>
                  <p:spPr bwMode="auto">
                    <a:xfrm rot="10800000" flipH="1">
                      <a:off x="6289818" y="1569838"/>
                      <a:ext cx="96717" cy="173784"/>
                    </a:xfrm>
                    <a:prstGeom prst="rect">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sp>
                  <p:nvSpPr>
                    <p:cNvPr id="165" name="Oval 164"/>
                    <p:cNvSpPr/>
                    <p:nvPr/>
                  </p:nvSpPr>
                  <p:spPr bwMode="auto">
                    <a:xfrm rot="10737439" flipH="1">
                      <a:off x="6282702" y="1724048"/>
                      <a:ext cx="110946" cy="110946"/>
                    </a:xfrm>
                    <a:prstGeom prst="ellipse">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66" name="Group 165"/>
                    <p:cNvGrpSpPr/>
                    <p:nvPr/>
                  </p:nvGrpSpPr>
                  <p:grpSpPr>
                    <a:xfrm>
                      <a:off x="6199773" y="1764545"/>
                      <a:ext cx="99173" cy="272838"/>
                      <a:chOff x="5426382" y="1788525"/>
                      <a:chExt cx="99173" cy="272838"/>
                    </a:xfrm>
                    <a:grpFill/>
                  </p:grpSpPr>
                  <p:sp>
                    <p:nvSpPr>
                      <p:cNvPr id="170" name="Rectangle 169"/>
                      <p:cNvSpPr/>
                      <p:nvPr/>
                    </p:nvSpPr>
                    <p:spPr bwMode="auto">
                      <a:xfrm rot="13260000" flipH="1">
                        <a:off x="5464045" y="1788525"/>
                        <a:ext cx="45719" cy="137160"/>
                      </a:xfrm>
                      <a:prstGeom prst="rect">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sp>
                    <p:nvSpPr>
                      <p:cNvPr id="171" name="Diagonal Stripe 170"/>
                      <p:cNvSpPr/>
                      <p:nvPr/>
                    </p:nvSpPr>
                    <p:spPr bwMode="auto">
                      <a:xfrm rot="19432650">
                        <a:off x="5426382" y="1878483"/>
                        <a:ext cx="99173" cy="182880"/>
                      </a:xfrm>
                      <a:prstGeom prst="diagStripe">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67" name="Group 166"/>
                    <p:cNvGrpSpPr/>
                    <p:nvPr/>
                  </p:nvGrpSpPr>
                  <p:grpSpPr>
                    <a:xfrm flipH="1">
                      <a:off x="6377404" y="1764545"/>
                      <a:ext cx="99173" cy="272838"/>
                      <a:chOff x="5426382" y="1788525"/>
                      <a:chExt cx="99173" cy="272838"/>
                    </a:xfrm>
                    <a:grpFill/>
                  </p:grpSpPr>
                  <p:sp>
                    <p:nvSpPr>
                      <p:cNvPr id="168" name="Rectangle 167"/>
                      <p:cNvSpPr/>
                      <p:nvPr/>
                    </p:nvSpPr>
                    <p:spPr bwMode="auto">
                      <a:xfrm rot="13260000" flipH="1">
                        <a:off x="5464045" y="1788525"/>
                        <a:ext cx="45719" cy="137160"/>
                      </a:xfrm>
                      <a:prstGeom prst="rect">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sp>
                    <p:nvSpPr>
                      <p:cNvPr id="169" name="Diagonal Stripe 168"/>
                      <p:cNvSpPr/>
                      <p:nvPr/>
                    </p:nvSpPr>
                    <p:spPr bwMode="auto">
                      <a:xfrm rot="19432650">
                        <a:off x="5426382" y="1878483"/>
                        <a:ext cx="99173" cy="182880"/>
                      </a:xfrm>
                      <a:prstGeom prst="diagStripe">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163" name="Oval 162"/>
                  <p:cNvSpPr/>
                  <p:nvPr/>
                </p:nvSpPr>
                <p:spPr bwMode="auto">
                  <a:xfrm flipH="1">
                    <a:off x="5372628" y="1436546"/>
                    <a:ext cx="192023" cy="192024"/>
                  </a:xfrm>
                  <a:prstGeom prst="ellipse">
                    <a:avLst/>
                  </a:prstGeom>
                  <a:grpFill/>
                  <a:ln w="3175">
                    <a:solidFill>
                      <a:srgbClr val="F2F2F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67214" tIns="33607" rIns="33607" bIns="67214" numCol="1" spcCol="0" rtlCol="0" fromWordArt="0" anchor="b"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71867" fontAlgn="base">
                      <a:spcBef>
                        <a:spcPct val="0"/>
                      </a:spcBef>
                      <a:spcAft>
                        <a:spcPct val="0"/>
                      </a:spcAft>
                    </a:pPr>
                    <a:endParaRPr lang="en-US" sz="1323" spc="-37"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50" name="VEHICLE TRACKING"/>
                <p:cNvSpPr/>
                <p:nvPr/>
              </p:nvSpPr>
              <p:spPr bwMode="auto">
                <a:xfrm>
                  <a:off x="9906038" y="2665908"/>
                  <a:ext cx="114660" cy="90822"/>
                </a:xfrm>
                <a:custGeom>
                  <a:avLst/>
                  <a:gdLst/>
                  <a:ahLst/>
                  <a:cxnLst/>
                  <a:rect l="l" t="t" r="r" b="b"/>
                  <a:pathLst>
                    <a:path w="779174" h="582906">
                      <a:moveTo>
                        <a:pt x="640768" y="456982"/>
                      </a:moveTo>
                      <a:lnTo>
                        <a:pt x="711568" y="456982"/>
                      </a:lnTo>
                      <a:cubicBezTo>
                        <a:pt x="726718" y="456982"/>
                        <a:pt x="739000" y="469264"/>
                        <a:pt x="739000" y="484414"/>
                      </a:cubicBezTo>
                      <a:cubicBezTo>
                        <a:pt x="739000" y="499564"/>
                        <a:pt x="726718" y="511846"/>
                        <a:pt x="711568" y="511846"/>
                      </a:cubicBezTo>
                      <a:lnTo>
                        <a:pt x="640768" y="511846"/>
                      </a:lnTo>
                      <a:cubicBezTo>
                        <a:pt x="625618" y="511846"/>
                        <a:pt x="613336" y="499564"/>
                        <a:pt x="613336" y="484414"/>
                      </a:cubicBezTo>
                      <a:cubicBezTo>
                        <a:pt x="613336" y="469264"/>
                        <a:pt x="625618" y="456982"/>
                        <a:pt x="640768" y="456982"/>
                      </a:cubicBezTo>
                      <a:close/>
                      <a:moveTo>
                        <a:pt x="440533" y="392281"/>
                      </a:moveTo>
                      <a:cubicBezTo>
                        <a:pt x="423466" y="392281"/>
                        <a:pt x="409629" y="405409"/>
                        <a:pt x="409629" y="421602"/>
                      </a:cubicBezTo>
                      <a:cubicBezTo>
                        <a:pt x="409629" y="437795"/>
                        <a:pt x="423466" y="450923"/>
                        <a:pt x="440533" y="450923"/>
                      </a:cubicBezTo>
                      <a:cubicBezTo>
                        <a:pt x="457600" y="450923"/>
                        <a:pt x="471435" y="437795"/>
                        <a:pt x="471435" y="421602"/>
                      </a:cubicBezTo>
                      <a:cubicBezTo>
                        <a:pt x="471435" y="405409"/>
                        <a:pt x="457600" y="392281"/>
                        <a:pt x="440533" y="392281"/>
                      </a:cubicBezTo>
                      <a:close/>
                      <a:moveTo>
                        <a:pt x="74716" y="392281"/>
                      </a:moveTo>
                      <a:cubicBezTo>
                        <a:pt x="57649" y="392281"/>
                        <a:pt x="43813" y="405409"/>
                        <a:pt x="43813" y="421602"/>
                      </a:cubicBezTo>
                      <a:cubicBezTo>
                        <a:pt x="43813" y="437795"/>
                        <a:pt x="57649" y="450923"/>
                        <a:pt x="74716" y="450923"/>
                      </a:cubicBezTo>
                      <a:cubicBezTo>
                        <a:pt x="91783" y="450923"/>
                        <a:pt x="105619" y="437795"/>
                        <a:pt x="105619" y="421602"/>
                      </a:cubicBezTo>
                      <a:cubicBezTo>
                        <a:pt x="105619" y="405409"/>
                        <a:pt x="91783" y="392281"/>
                        <a:pt x="74716" y="392281"/>
                      </a:cubicBezTo>
                      <a:close/>
                      <a:moveTo>
                        <a:pt x="680516" y="320756"/>
                      </a:moveTo>
                      <a:cubicBezTo>
                        <a:pt x="655266" y="320756"/>
                        <a:pt x="634796" y="341226"/>
                        <a:pt x="634796" y="366476"/>
                      </a:cubicBezTo>
                      <a:cubicBezTo>
                        <a:pt x="634796" y="391726"/>
                        <a:pt x="655266" y="412196"/>
                        <a:pt x="680516" y="412196"/>
                      </a:cubicBezTo>
                      <a:cubicBezTo>
                        <a:pt x="705766" y="412196"/>
                        <a:pt x="726236" y="391726"/>
                        <a:pt x="726236" y="366476"/>
                      </a:cubicBezTo>
                      <a:cubicBezTo>
                        <a:pt x="726236" y="341226"/>
                        <a:pt x="705766" y="320756"/>
                        <a:pt x="680516" y="320756"/>
                      </a:cubicBezTo>
                      <a:close/>
                      <a:moveTo>
                        <a:pt x="133583" y="194372"/>
                      </a:moveTo>
                      <a:cubicBezTo>
                        <a:pt x="123760" y="195437"/>
                        <a:pt x="107202" y="197301"/>
                        <a:pt x="99063" y="219136"/>
                      </a:cubicBezTo>
                      <a:lnTo>
                        <a:pt x="60670" y="331331"/>
                      </a:lnTo>
                      <a:lnTo>
                        <a:pt x="454632" y="331331"/>
                      </a:lnTo>
                      <a:lnTo>
                        <a:pt x="458839" y="332137"/>
                      </a:lnTo>
                      <a:lnTo>
                        <a:pt x="418166" y="220734"/>
                      </a:lnTo>
                      <a:cubicBezTo>
                        <a:pt x="410307" y="203958"/>
                        <a:pt x="408343" y="195171"/>
                        <a:pt x="379436" y="194372"/>
                      </a:cubicBezTo>
                      <a:close/>
                      <a:moveTo>
                        <a:pt x="136109" y="172004"/>
                      </a:moveTo>
                      <a:lnTo>
                        <a:pt x="384488" y="172004"/>
                      </a:lnTo>
                      <a:cubicBezTo>
                        <a:pt x="419008" y="175200"/>
                        <a:pt x="423218" y="191975"/>
                        <a:pt x="432479" y="207952"/>
                      </a:cubicBezTo>
                      <a:lnTo>
                        <a:pt x="489525" y="343266"/>
                      </a:lnTo>
                      <a:cubicBezTo>
                        <a:pt x="504729" y="352772"/>
                        <a:pt x="514176" y="369253"/>
                        <a:pt x="514176" y="387826"/>
                      </a:cubicBezTo>
                      <a:lnTo>
                        <a:pt x="514176" y="450205"/>
                      </a:lnTo>
                      <a:cubicBezTo>
                        <a:pt x="514176" y="476177"/>
                        <a:pt x="495706" y="498055"/>
                        <a:pt x="470268" y="503705"/>
                      </a:cubicBezTo>
                      <a:lnTo>
                        <a:pt x="470268" y="559252"/>
                      </a:lnTo>
                      <a:cubicBezTo>
                        <a:pt x="470268" y="572315"/>
                        <a:pt x="459107" y="582906"/>
                        <a:pt x="445338" y="582906"/>
                      </a:cubicBezTo>
                      <a:lnTo>
                        <a:pt x="417811" y="582906"/>
                      </a:lnTo>
                      <a:cubicBezTo>
                        <a:pt x="404043" y="582906"/>
                        <a:pt x="392881" y="572315"/>
                        <a:pt x="392881" y="559252"/>
                      </a:cubicBezTo>
                      <a:lnTo>
                        <a:pt x="392881" y="506700"/>
                      </a:lnTo>
                      <a:lnTo>
                        <a:pt x="124415" y="506700"/>
                      </a:lnTo>
                      <a:lnTo>
                        <a:pt x="124415" y="559253"/>
                      </a:lnTo>
                      <a:cubicBezTo>
                        <a:pt x="124415" y="572316"/>
                        <a:pt x="113253" y="582906"/>
                        <a:pt x="99485" y="582906"/>
                      </a:cubicBezTo>
                      <a:lnTo>
                        <a:pt x="71958" y="582906"/>
                      </a:lnTo>
                      <a:cubicBezTo>
                        <a:pt x="58189" y="582906"/>
                        <a:pt x="47028" y="572316"/>
                        <a:pt x="47028" y="559253"/>
                      </a:cubicBezTo>
                      <a:lnTo>
                        <a:pt x="47028" y="504302"/>
                      </a:lnTo>
                      <a:cubicBezTo>
                        <a:pt x="20025" y="499853"/>
                        <a:pt x="0" y="477248"/>
                        <a:pt x="0" y="450205"/>
                      </a:cubicBezTo>
                      <a:lnTo>
                        <a:pt x="0" y="387826"/>
                      </a:lnTo>
                      <a:cubicBezTo>
                        <a:pt x="0" y="368466"/>
                        <a:pt x="10264" y="351380"/>
                        <a:pt x="26534" y="342061"/>
                      </a:cubicBezTo>
                      <a:lnTo>
                        <a:pt x="85592" y="202360"/>
                      </a:lnTo>
                      <a:cubicBezTo>
                        <a:pt x="97379" y="186650"/>
                        <a:pt x="106640" y="173335"/>
                        <a:pt x="136109" y="172004"/>
                      </a:cubicBezTo>
                      <a:close/>
                      <a:moveTo>
                        <a:pt x="344827" y="0"/>
                      </a:moveTo>
                      <a:lnTo>
                        <a:pt x="748300" y="0"/>
                      </a:lnTo>
                      <a:cubicBezTo>
                        <a:pt x="759814" y="0"/>
                        <a:pt x="769148" y="9334"/>
                        <a:pt x="769148" y="20848"/>
                      </a:cubicBezTo>
                      <a:lnTo>
                        <a:pt x="769148" y="268862"/>
                      </a:lnTo>
                      <a:cubicBezTo>
                        <a:pt x="774898" y="269223"/>
                        <a:pt x="779174" y="274149"/>
                        <a:pt x="779174" y="280073"/>
                      </a:cubicBezTo>
                      <a:lnTo>
                        <a:pt x="779174" y="443168"/>
                      </a:lnTo>
                      <a:cubicBezTo>
                        <a:pt x="779174" y="449823"/>
                        <a:pt x="773779" y="455218"/>
                        <a:pt x="767124" y="455218"/>
                      </a:cubicBezTo>
                      <a:lnTo>
                        <a:pt x="523551" y="455218"/>
                      </a:lnTo>
                      <a:cubicBezTo>
                        <a:pt x="522461" y="437854"/>
                        <a:pt x="521167" y="424811"/>
                        <a:pt x="521167" y="369749"/>
                      </a:cubicBezTo>
                      <a:cubicBezTo>
                        <a:pt x="518187" y="352715"/>
                        <a:pt x="510532" y="348310"/>
                        <a:pt x="497199" y="338488"/>
                      </a:cubicBezTo>
                      <a:cubicBezTo>
                        <a:pt x="484856" y="310893"/>
                        <a:pt x="474350" y="284477"/>
                        <a:pt x="464289" y="260833"/>
                      </a:cubicBezTo>
                      <a:lnTo>
                        <a:pt x="710995" y="260833"/>
                      </a:lnTo>
                      <a:lnTo>
                        <a:pt x="693825" y="115562"/>
                      </a:lnTo>
                      <a:lnTo>
                        <a:pt x="384033" y="115562"/>
                      </a:lnTo>
                      <a:lnTo>
                        <a:pt x="379179" y="156629"/>
                      </a:lnTo>
                      <a:lnTo>
                        <a:pt x="323979" y="156629"/>
                      </a:lnTo>
                      <a:lnTo>
                        <a:pt x="323979" y="20848"/>
                      </a:lnTo>
                      <a:cubicBezTo>
                        <a:pt x="323979" y="9334"/>
                        <a:pt x="333313" y="0"/>
                        <a:pt x="344827"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algn="ctr" defTabSz="672068" fontAlgn="base">
                    <a:spcBef>
                      <a:spcPct val="0"/>
                    </a:spcBef>
                    <a:spcAft>
                      <a:spcPct val="0"/>
                    </a:spcAft>
                  </a:pPr>
                  <a:endParaRPr lang="en-US" sz="1324"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grpSp>
              <p:nvGrpSpPr>
                <p:cNvPr id="151" name="Group 150"/>
                <p:cNvGrpSpPr/>
                <p:nvPr/>
              </p:nvGrpSpPr>
              <p:grpSpPr>
                <a:xfrm>
                  <a:off x="10025141" y="2670640"/>
                  <a:ext cx="84583" cy="51677"/>
                  <a:chOff x="10495146" y="2518585"/>
                  <a:chExt cx="329564" cy="201352"/>
                </a:xfrm>
                <a:grpFill/>
              </p:grpSpPr>
              <p:sp>
                <p:nvSpPr>
                  <p:cNvPr id="152" name="Freeform 86"/>
                  <p:cNvSpPr>
                    <a:spLocks/>
                  </p:cNvSpPr>
                  <p:nvPr/>
                </p:nvSpPr>
                <p:spPr bwMode="gray">
                  <a:xfrm>
                    <a:off x="10532691" y="2589305"/>
                    <a:ext cx="54611" cy="102220"/>
                  </a:xfrm>
                  <a:custGeom>
                    <a:avLst/>
                    <a:gdLst>
                      <a:gd name="T0" fmla="*/ 0 w 61"/>
                      <a:gd name="T1" fmla="*/ 139 h 140"/>
                      <a:gd name="T2" fmla="*/ 1 w 61"/>
                      <a:gd name="T3" fmla="*/ 140 h 140"/>
                      <a:gd name="T4" fmla="*/ 61 w 61"/>
                      <a:gd name="T5" fmla="*/ 56 h 140"/>
                      <a:gd name="T6" fmla="*/ 35 w 61"/>
                      <a:gd name="T7" fmla="*/ 0 h 140"/>
                      <a:gd name="T8" fmla="*/ 0 w 61"/>
                      <a:gd name="T9" fmla="*/ 139 h 140"/>
                    </a:gdLst>
                    <a:ahLst/>
                    <a:cxnLst>
                      <a:cxn ang="0">
                        <a:pos x="T0" y="T1"/>
                      </a:cxn>
                      <a:cxn ang="0">
                        <a:pos x="T2" y="T3"/>
                      </a:cxn>
                      <a:cxn ang="0">
                        <a:pos x="T4" y="T5"/>
                      </a:cxn>
                      <a:cxn ang="0">
                        <a:pos x="T6" y="T7"/>
                      </a:cxn>
                      <a:cxn ang="0">
                        <a:pos x="T8" y="T9"/>
                      </a:cxn>
                    </a:cxnLst>
                    <a:rect l="0" t="0" r="r" b="b"/>
                    <a:pathLst>
                      <a:path w="61" h="140">
                        <a:moveTo>
                          <a:pt x="0" y="139"/>
                        </a:moveTo>
                        <a:cubicBezTo>
                          <a:pt x="0" y="139"/>
                          <a:pt x="1" y="139"/>
                          <a:pt x="1" y="140"/>
                        </a:cubicBezTo>
                        <a:cubicBezTo>
                          <a:pt x="61" y="56"/>
                          <a:pt x="61" y="56"/>
                          <a:pt x="61" y="56"/>
                        </a:cubicBezTo>
                        <a:cubicBezTo>
                          <a:pt x="35" y="0"/>
                          <a:pt x="35" y="0"/>
                          <a:pt x="35" y="0"/>
                        </a:cubicBezTo>
                        <a:lnTo>
                          <a:pt x="0"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endParaRPr lang="en-US" sz="1324" dirty="0"/>
                  </a:p>
                </p:txBody>
              </p:sp>
              <p:sp>
                <p:nvSpPr>
                  <p:cNvPr id="153" name="Freeform 87"/>
                  <p:cNvSpPr>
                    <a:spLocks/>
                  </p:cNvSpPr>
                  <p:nvPr/>
                </p:nvSpPr>
                <p:spPr bwMode="gray">
                  <a:xfrm>
                    <a:off x="10595267" y="2619879"/>
                    <a:ext cx="30719" cy="43852"/>
                  </a:xfrm>
                  <a:custGeom>
                    <a:avLst/>
                    <a:gdLst>
                      <a:gd name="T0" fmla="*/ 0 w 81"/>
                      <a:gd name="T1" fmla="*/ 33 h 142"/>
                      <a:gd name="T2" fmla="*/ 50 w 81"/>
                      <a:gd name="T3" fmla="*/ 142 h 142"/>
                      <a:gd name="T4" fmla="*/ 81 w 81"/>
                      <a:gd name="T5" fmla="*/ 78 h 142"/>
                      <a:gd name="T6" fmla="*/ 24 w 81"/>
                      <a:gd name="T7" fmla="*/ 0 h 142"/>
                      <a:gd name="T8" fmla="*/ 0 w 81"/>
                      <a:gd name="T9" fmla="*/ 33 h 142"/>
                    </a:gdLst>
                    <a:ahLst/>
                    <a:cxnLst>
                      <a:cxn ang="0">
                        <a:pos x="T0" y="T1"/>
                      </a:cxn>
                      <a:cxn ang="0">
                        <a:pos x="T2" y="T3"/>
                      </a:cxn>
                      <a:cxn ang="0">
                        <a:pos x="T4" y="T5"/>
                      </a:cxn>
                      <a:cxn ang="0">
                        <a:pos x="T6" y="T7"/>
                      </a:cxn>
                      <a:cxn ang="0">
                        <a:pos x="T8" y="T9"/>
                      </a:cxn>
                    </a:cxnLst>
                    <a:rect l="0" t="0" r="r" b="b"/>
                    <a:pathLst>
                      <a:path w="81" h="142">
                        <a:moveTo>
                          <a:pt x="0" y="33"/>
                        </a:moveTo>
                        <a:lnTo>
                          <a:pt x="50" y="142"/>
                        </a:lnTo>
                        <a:lnTo>
                          <a:pt x="81" y="78"/>
                        </a:lnTo>
                        <a:lnTo>
                          <a:pt x="24" y="0"/>
                        </a:lnTo>
                        <a:lnTo>
                          <a:pt x="0"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endParaRPr lang="en-US" sz="1324" dirty="0"/>
                  </a:p>
                </p:txBody>
              </p:sp>
              <p:sp>
                <p:nvSpPr>
                  <p:cNvPr id="154" name="Freeform 88"/>
                  <p:cNvSpPr>
                    <a:spLocks noEditPoints="1"/>
                  </p:cNvSpPr>
                  <p:nvPr/>
                </p:nvSpPr>
                <p:spPr bwMode="gray">
                  <a:xfrm>
                    <a:off x="10495146" y="2518585"/>
                    <a:ext cx="329564" cy="201352"/>
                  </a:xfrm>
                  <a:custGeom>
                    <a:avLst/>
                    <a:gdLst>
                      <a:gd name="T0" fmla="*/ 360 w 368"/>
                      <a:gd name="T1" fmla="*/ 0 h 276"/>
                      <a:gd name="T2" fmla="*/ 8 w 368"/>
                      <a:gd name="T3" fmla="*/ 0 h 276"/>
                      <a:gd name="T4" fmla="*/ 0 w 368"/>
                      <a:gd name="T5" fmla="*/ 8 h 276"/>
                      <a:gd name="T6" fmla="*/ 0 w 368"/>
                      <a:gd name="T7" fmla="*/ 268 h 276"/>
                      <a:gd name="T8" fmla="*/ 8 w 368"/>
                      <a:gd name="T9" fmla="*/ 276 h 276"/>
                      <a:gd name="T10" fmla="*/ 360 w 368"/>
                      <a:gd name="T11" fmla="*/ 276 h 276"/>
                      <a:gd name="T12" fmla="*/ 368 w 368"/>
                      <a:gd name="T13" fmla="*/ 268 h 276"/>
                      <a:gd name="T14" fmla="*/ 368 w 368"/>
                      <a:gd name="T15" fmla="*/ 8 h 276"/>
                      <a:gd name="T16" fmla="*/ 360 w 368"/>
                      <a:gd name="T17" fmla="*/ 0 h 276"/>
                      <a:gd name="T18" fmla="*/ 323 w 368"/>
                      <a:gd name="T19" fmla="*/ 159 h 276"/>
                      <a:gd name="T20" fmla="*/ 318 w 368"/>
                      <a:gd name="T21" fmla="*/ 158 h 276"/>
                      <a:gd name="T22" fmla="*/ 274 w 368"/>
                      <a:gd name="T23" fmla="*/ 204 h 276"/>
                      <a:gd name="T24" fmla="*/ 247 w 368"/>
                      <a:gd name="T25" fmla="*/ 169 h 276"/>
                      <a:gd name="T26" fmla="*/ 173 w 368"/>
                      <a:gd name="T27" fmla="*/ 210 h 276"/>
                      <a:gd name="T28" fmla="*/ 151 w 368"/>
                      <a:gd name="T29" fmla="*/ 180 h 276"/>
                      <a:gd name="T30" fmla="*/ 133 w 368"/>
                      <a:gd name="T31" fmla="*/ 218 h 276"/>
                      <a:gd name="T32" fmla="*/ 107 w 368"/>
                      <a:gd name="T33" fmla="*/ 161 h 276"/>
                      <a:gd name="T34" fmla="*/ 47 w 368"/>
                      <a:gd name="T35" fmla="*/ 245 h 276"/>
                      <a:gd name="T36" fmla="*/ 47 w 368"/>
                      <a:gd name="T37" fmla="*/ 246 h 276"/>
                      <a:gd name="T38" fmla="*/ 35 w 368"/>
                      <a:gd name="T39" fmla="*/ 259 h 276"/>
                      <a:gd name="T40" fmla="*/ 22 w 368"/>
                      <a:gd name="T41" fmla="*/ 246 h 276"/>
                      <a:gd name="T42" fmla="*/ 34 w 368"/>
                      <a:gd name="T43" fmla="*/ 233 h 276"/>
                      <a:gd name="T44" fmla="*/ 75 w 368"/>
                      <a:gd name="T45" fmla="*/ 73 h 276"/>
                      <a:gd name="T46" fmla="*/ 108 w 368"/>
                      <a:gd name="T47" fmla="*/ 145 h 276"/>
                      <a:gd name="T48" fmla="*/ 122 w 368"/>
                      <a:gd name="T49" fmla="*/ 125 h 276"/>
                      <a:gd name="T50" fmla="*/ 150 w 368"/>
                      <a:gd name="T51" fmla="*/ 164 h 276"/>
                      <a:gd name="T52" fmla="*/ 188 w 368"/>
                      <a:gd name="T53" fmla="*/ 86 h 276"/>
                      <a:gd name="T54" fmla="*/ 247 w 368"/>
                      <a:gd name="T55" fmla="*/ 106 h 276"/>
                      <a:gd name="T56" fmla="*/ 299 w 368"/>
                      <a:gd name="T57" fmla="*/ 41 h 276"/>
                      <a:gd name="T58" fmla="*/ 298 w 368"/>
                      <a:gd name="T59" fmla="*/ 34 h 276"/>
                      <a:gd name="T60" fmla="*/ 310 w 368"/>
                      <a:gd name="T61" fmla="*/ 22 h 276"/>
                      <a:gd name="T62" fmla="*/ 323 w 368"/>
                      <a:gd name="T63" fmla="*/ 34 h 276"/>
                      <a:gd name="T64" fmla="*/ 310 w 368"/>
                      <a:gd name="T65" fmla="*/ 47 h 276"/>
                      <a:gd name="T66" fmla="*/ 305 w 368"/>
                      <a:gd name="T67" fmla="*/ 46 h 276"/>
                      <a:gd name="T68" fmla="*/ 250 w 368"/>
                      <a:gd name="T69" fmla="*/ 116 h 276"/>
                      <a:gd name="T70" fmla="*/ 192 w 368"/>
                      <a:gd name="T71" fmla="*/ 96 h 276"/>
                      <a:gd name="T72" fmla="*/ 155 w 368"/>
                      <a:gd name="T73" fmla="*/ 172 h 276"/>
                      <a:gd name="T74" fmla="*/ 175 w 368"/>
                      <a:gd name="T75" fmla="*/ 200 h 276"/>
                      <a:gd name="T76" fmla="*/ 249 w 368"/>
                      <a:gd name="T77" fmla="*/ 159 h 276"/>
                      <a:gd name="T78" fmla="*/ 274 w 368"/>
                      <a:gd name="T79" fmla="*/ 191 h 276"/>
                      <a:gd name="T80" fmla="*/ 312 w 368"/>
                      <a:gd name="T81" fmla="*/ 153 h 276"/>
                      <a:gd name="T82" fmla="*/ 311 w 368"/>
                      <a:gd name="T83" fmla="*/ 147 h 276"/>
                      <a:gd name="T84" fmla="*/ 323 w 368"/>
                      <a:gd name="T85" fmla="*/ 134 h 276"/>
                      <a:gd name="T86" fmla="*/ 336 w 368"/>
                      <a:gd name="T87" fmla="*/ 147 h 276"/>
                      <a:gd name="T88" fmla="*/ 323 w 368"/>
                      <a:gd name="T89" fmla="*/ 159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8" h="276">
                        <a:moveTo>
                          <a:pt x="360" y="0"/>
                        </a:moveTo>
                        <a:cubicBezTo>
                          <a:pt x="8" y="0"/>
                          <a:pt x="8" y="0"/>
                          <a:pt x="8" y="0"/>
                        </a:cubicBezTo>
                        <a:cubicBezTo>
                          <a:pt x="4" y="0"/>
                          <a:pt x="0" y="4"/>
                          <a:pt x="0" y="8"/>
                        </a:cubicBezTo>
                        <a:cubicBezTo>
                          <a:pt x="0" y="268"/>
                          <a:pt x="0" y="268"/>
                          <a:pt x="0" y="268"/>
                        </a:cubicBezTo>
                        <a:cubicBezTo>
                          <a:pt x="0" y="272"/>
                          <a:pt x="4" y="276"/>
                          <a:pt x="8" y="276"/>
                        </a:cubicBezTo>
                        <a:cubicBezTo>
                          <a:pt x="360" y="276"/>
                          <a:pt x="360" y="276"/>
                          <a:pt x="360" y="276"/>
                        </a:cubicBezTo>
                        <a:cubicBezTo>
                          <a:pt x="364" y="276"/>
                          <a:pt x="368" y="272"/>
                          <a:pt x="368" y="268"/>
                        </a:cubicBezTo>
                        <a:cubicBezTo>
                          <a:pt x="368" y="8"/>
                          <a:pt x="368" y="8"/>
                          <a:pt x="368" y="8"/>
                        </a:cubicBezTo>
                        <a:cubicBezTo>
                          <a:pt x="368" y="4"/>
                          <a:pt x="364" y="0"/>
                          <a:pt x="360" y="0"/>
                        </a:cubicBezTo>
                        <a:close/>
                        <a:moveTo>
                          <a:pt x="323" y="159"/>
                        </a:moveTo>
                        <a:cubicBezTo>
                          <a:pt x="322" y="159"/>
                          <a:pt x="320" y="159"/>
                          <a:pt x="318" y="158"/>
                        </a:cubicBezTo>
                        <a:cubicBezTo>
                          <a:pt x="274" y="204"/>
                          <a:pt x="274" y="204"/>
                          <a:pt x="274" y="204"/>
                        </a:cubicBezTo>
                        <a:cubicBezTo>
                          <a:pt x="247" y="169"/>
                          <a:pt x="247" y="169"/>
                          <a:pt x="247" y="169"/>
                        </a:cubicBezTo>
                        <a:cubicBezTo>
                          <a:pt x="173" y="210"/>
                          <a:pt x="173" y="210"/>
                          <a:pt x="173" y="210"/>
                        </a:cubicBezTo>
                        <a:cubicBezTo>
                          <a:pt x="151" y="180"/>
                          <a:pt x="151" y="180"/>
                          <a:pt x="151" y="180"/>
                        </a:cubicBezTo>
                        <a:cubicBezTo>
                          <a:pt x="133" y="218"/>
                          <a:pt x="133" y="218"/>
                          <a:pt x="133" y="218"/>
                        </a:cubicBezTo>
                        <a:cubicBezTo>
                          <a:pt x="107" y="161"/>
                          <a:pt x="107" y="161"/>
                          <a:pt x="107" y="161"/>
                        </a:cubicBezTo>
                        <a:cubicBezTo>
                          <a:pt x="47" y="245"/>
                          <a:pt x="47" y="245"/>
                          <a:pt x="47" y="245"/>
                        </a:cubicBezTo>
                        <a:cubicBezTo>
                          <a:pt x="47" y="245"/>
                          <a:pt x="47" y="246"/>
                          <a:pt x="47" y="246"/>
                        </a:cubicBezTo>
                        <a:cubicBezTo>
                          <a:pt x="47" y="253"/>
                          <a:pt x="42" y="259"/>
                          <a:pt x="35" y="259"/>
                        </a:cubicBezTo>
                        <a:cubicBezTo>
                          <a:pt x="28" y="259"/>
                          <a:pt x="22" y="253"/>
                          <a:pt x="22" y="246"/>
                        </a:cubicBezTo>
                        <a:cubicBezTo>
                          <a:pt x="22" y="239"/>
                          <a:pt x="27" y="234"/>
                          <a:pt x="34" y="233"/>
                        </a:cubicBezTo>
                        <a:cubicBezTo>
                          <a:pt x="75" y="73"/>
                          <a:pt x="75" y="73"/>
                          <a:pt x="75" y="73"/>
                        </a:cubicBezTo>
                        <a:cubicBezTo>
                          <a:pt x="108" y="145"/>
                          <a:pt x="108" y="145"/>
                          <a:pt x="108" y="145"/>
                        </a:cubicBezTo>
                        <a:cubicBezTo>
                          <a:pt x="122" y="125"/>
                          <a:pt x="122" y="125"/>
                          <a:pt x="122" y="125"/>
                        </a:cubicBezTo>
                        <a:cubicBezTo>
                          <a:pt x="150" y="164"/>
                          <a:pt x="150" y="164"/>
                          <a:pt x="150" y="164"/>
                        </a:cubicBezTo>
                        <a:cubicBezTo>
                          <a:pt x="188" y="86"/>
                          <a:pt x="188" y="86"/>
                          <a:pt x="188" y="86"/>
                        </a:cubicBezTo>
                        <a:cubicBezTo>
                          <a:pt x="247" y="106"/>
                          <a:pt x="247" y="106"/>
                          <a:pt x="247" y="106"/>
                        </a:cubicBezTo>
                        <a:cubicBezTo>
                          <a:pt x="299" y="41"/>
                          <a:pt x="299" y="41"/>
                          <a:pt x="299" y="41"/>
                        </a:cubicBezTo>
                        <a:cubicBezTo>
                          <a:pt x="298" y="39"/>
                          <a:pt x="298" y="37"/>
                          <a:pt x="298" y="34"/>
                        </a:cubicBezTo>
                        <a:cubicBezTo>
                          <a:pt x="298" y="27"/>
                          <a:pt x="303" y="22"/>
                          <a:pt x="310" y="22"/>
                        </a:cubicBezTo>
                        <a:cubicBezTo>
                          <a:pt x="317" y="22"/>
                          <a:pt x="323" y="27"/>
                          <a:pt x="323" y="34"/>
                        </a:cubicBezTo>
                        <a:cubicBezTo>
                          <a:pt x="323" y="41"/>
                          <a:pt x="317" y="47"/>
                          <a:pt x="310" y="47"/>
                        </a:cubicBezTo>
                        <a:cubicBezTo>
                          <a:pt x="309" y="47"/>
                          <a:pt x="307" y="46"/>
                          <a:pt x="305" y="46"/>
                        </a:cubicBezTo>
                        <a:cubicBezTo>
                          <a:pt x="250" y="116"/>
                          <a:pt x="250" y="116"/>
                          <a:pt x="250" y="116"/>
                        </a:cubicBezTo>
                        <a:cubicBezTo>
                          <a:pt x="192" y="96"/>
                          <a:pt x="192" y="96"/>
                          <a:pt x="192" y="96"/>
                        </a:cubicBezTo>
                        <a:cubicBezTo>
                          <a:pt x="155" y="172"/>
                          <a:pt x="155" y="172"/>
                          <a:pt x="155" y="172"/>
                        </a:cubicBezTo>
                        <a:cubicBezTo>
                          <a:pt x="175" y="200"/>
                          <a:pt x="175" y="200"/>
                          <a:pt x="175" y="200"/>
                        </a:cubicBezTo>
                        <a:cubicBezTo>
                          <a:pt x="249" y="159"/>
                          <a:pt x="249" y="159"/>
                          <a:pt x="249" y="159"/>
                        </a:cubicBezTo>
                        <a:cubicBezTo>
                          <a:pt x="274" y="191"/>
                          <a:pt x="274" y="191"/>
                          <a:pt x="274" y="191"/>
                        </a:cubicBezTo>
                        <a:cubicBezTo>
                          <a:pt x="312" y="153"/>
                          <a:pt x="312" y="153"/>
                          <a:pt x="312" y="153"/>
                        </a:cubicBezTo>
                        <a:cubicBezTo>
                          <a:pt x="311" y="151"/>
                          <a:pt x="311" y="149"/>
                          <a:pt x="311" y="147"/>
                        </a:cubicBezTo>
                        <a:cubicBezTo>
                          <a:pt x="311" y="140"/>
                          <a:pt x="316" y="134"/>
                          <a:pt x="323" y="134"/>
                        </a:cubicBezTo>
                        <a:cubicBezTo>
                          <a:pt x="330" y="134"/>
                          <a:pt x="336" y="140"/>
                          <a:pt x="336" y="147"/>
                        </a:cubicBezTo>
                        <a:cubicBezTo>
                          <a:pt x="336" y="154"/>
                          <a:pt x="330" y="159"/>
                          <a:pt x="323"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endParaRPr lang="en-US" sz="1324" dirty="0"/>
                  </a:p>
                </p:txBody>
              </p:sp>
            </p:grpSp>
          </p:grpSp>
        </p:grpSp>
        <p:sp>
          <p:nvSpPr>
            <p:cNvPr id="143" name="Freeform 142"/>
            <p:cNvSpPr/>
            <p:nvPr/>
          </p:nvSpPr>
          <p:spPr bwMode="auto">
            <a:xfrm>
              <a:off x="5387545" y="3200403"/>
              <a:ext cx="790641" cy="448978"/>
            </a:xfrm>
            <a:custGeom>
              <a:avLst/>
              <a:gdLst>
                <a:gd name="connsiteX0" fmla="*/ 403145 w 2965547"/>
                <a:gd name="connsiteY0" fmla="*/ 1378348 h 1647976"/>
                <a:gd name="connsiteX1" fmla="*/ 389476 w 2965547"/>
                <a:gd name="connsiteY1" fmla="*/ 1398842 h 1647976"/>
                <a:gd name="connsiteX2" fmla="*/ 403145 w 2965547"/>
                <a:gd name="connsiteY2" fmla="*/ 1415236 h 1647976"/>
                <a:gd name="connsiteX3" fmla="*/ 550104 w 2965547"/>
                <a:gd name="connsiteY3" fmla="*/ 1415236 h 1647976"/>
                <a:gd name="connsiteX4" fmla="*/ 563773 w 2965547"/>
                <a:gd name="connsiteY4" fmla="*/ 1398842 h 1647976"/>
                <a:gd name="connsiteX5" fmla="*/ 550104 w 2965547"/>
                <a:gd name="connsiteY5" fmla="*/ 1378348 h 1647976"/>
                <a:gd name="connsiteX6" fmla="*/ 403145 w 2965547"/>
                <a:gd name="connsiteY6" fmla="*/ 1378348 h 1647976"/>
                <a:gd name="connsiteX7" fmla="*/ 327019 w 2965547"/>
                <a:gd name="connsiteY7" fmla="*/ 1378348 h 1647976"/>
                <a:gd name="connsiteX8" fmla="*/ 309588 w 2965547"/>
                <a:gd name="connsiteY8" fmla="*/ 1399427 h 1647976"/>
                <a:gd name="connsiteX9" fmla="*/ 327019 w 2965547"/>
                <a:gd name="connsiteY9" fmla="*/ 1420505 h 1647976"/>
                <a:gd name="connsiteX10" fmla="*/ 344449 w 2965547"/>
                <a:gd name="connsiteY10" fmla="*/ 1399427 h 1647976"/>
                <a:gd name="connsiteX11" fmla="*/ 327019 w 2965547"/>
                <a:gd name="connsiteY11" fmla="*/ 1378348 h 1647976"/>
                <a:gd name="connsiteX12" fmla="*/ 403174 w 2965547"/>
                <a:gd name="connsiteY12" fmla="*/ 1253640 h 1647976"/>
                <a:gd name="connsiteX13" fmla="*/ 389476 w 2965547"/>
                <a:gd name="connsiteY13" fmla="*/ 1274719 h 1647976"/>
                <a:gd name="connsiteX14" fmla="*/ 403174 w 2965547"/>
                <a:gd name="connsiteY14" fmla="*/ 1295794 h 1647976"/>
                <a:gd name="connsiteX15" fmla="*/ 793571 w 2965547"/>
                <a:gd name="connsiteY15" fmla="*/ 1295794 h 1647976"/>
                <a:gd name="connsiteX16" fmla="*/ 810695 w 2965547"/>
                <a:gd name="connsiteY16" fmla="*/ 1274719 h 1647976"/>
                <a:gd name="connsiteX17" fmla="*/ 793571 w 2965547"/>
                <a:gd name="connsiteY17" fmla="*/ 1253640 h 1647976"/>
                <a:gd name="connsiteX18" fmla="*/ 403174 w 2965547"/>
                <a:gd name="connsiteY18" fmla="*/ 1253640 h 1647976"/>
                <a:gd name="connsiteX19" fmla="*/ 327019 w 2965547"/>
                <a:gd name="connsiteY19" fmla="*/ 1250128 h 1647976"/>
                <a:gd name="connsiteX20" fmla="*/ 309588 w 2965547"/>
                <a:gd name="connsiteY20" fmla="*/ 1272963 h 1647976"/>
                <a:gd name="connsiteX21" fmla="*/ 327019 w 2965547"/>
                <a:gd name="connsiteY21" fmla="*/ 1295797 h 1647976"/>
                <a:gd name="connsiteX22" fmla="*/ 344449 w 2965547"/>
                <a:gd name="connsiteY22" fmla="*/ 1272963 h 1647976"/>
                <a:gd name="connsiteX23" fmla="*/ 327019 w 2965547"/>
                <a:gd name="connsiteY23" fmla="*/ 1250128 h 1647976"/>
                <a:gd name="connsiteX24" fmla="*/ 403197 w 2965547"/>
                <a:gd name="connsiteY24" fmla="*/ 1128936 h 1647976"/>
                <a:gd name="connsiteX25" fmla="*/ 389476 w 2965547"/>
                <a:gd name="connsiteY25" fmla="*/ 1150014 h 1647976"/>
                <a:gd name="connsiteX26" fmla="*/ 403197 w 2965547"/>
                <a:gd name="connsiteY26" fmla="*/ 1171089 h 1647976"/>
                <a:gd name="connsiteX27" fmla="*/ 893762 w 2965547"/>
                <a:gd name="connsiteY27" fmla="*/ 1171089 h 1647976"/>
                <a:gd name="connsiteX28" fmla="*/ 910915 w 2965547"/>
                <a:gd name="connsiteY28" fmla="*/ 1150014 h 1647976"/>
                <a:gd name="connsiteX29" fmla="*/ 893762 w 2965547"/>
                <a:gd name="connsiteY29" fmla="*/ 1128936 h 1647976"/>
                <a:gd name="connsiteX30" fmla="*/ 403197 w 2965547"/>
                <a:gd name="connsiteY30" fmla="*/ 1128936 h 1647976"/>
                <a:gd name="connsiteX31" fmla="*/ 327019 w 2965547"/>
                <a:gd name="connsiteY31" fmla="*/ 1128936 h 1647976"/>
                <a:gd name="connsiteX32" fmla="*/ 309588 w 2965547"/>
                <a:gd name="connsiteY32" fmla="*/ 1151771 h 1647976"/>
                <a:gd name="connsiteX33" fmla="*/ 327019 w 2965547"/>
                <a:gd name="connsiteY33" fmla="*/ 1174605 h 1647976"/>
                <a:gd name="connsiteX34" fmla="*/ 344449 w 2965547"/>
                <a:gd name="connsiteY34" fmla="*/ 1151771 h 1647976"/>
                <a:gd name="connsiteX35" fmla="*/ 327019 w 2965547"/>
                <a:gd name="connsiteY35" fmla="*/ 1128936 h 1647976"/>
                <a:gd name="connsiteX36" fmla="*/ 403174 w 2965547"/>
                <a:gd name="connsiteY36" fmla="*/ 1009497 h 1647976"/>
                <a:gd name="connsiteX37" fmla="*/ 389476 w 2965547"/>
                <a:gd name="connsiteY37" fmla="*/ 1025891 h 1647976"/>
                <a:gd name="connsiteX38" fmla="*/ 403174 w 2965547"/>
                <a:gd name="connsiteY38" fmla="*/ 1046385 h 1647976"/>
                <a:gd name="connsiteX39" fmla="*/ 793571 w 2965547"/>
                <a:gd name="connsiteY39" fmla="*/ 1046385 h 1647976"/>
                <a:gd name="connsiteX40" fmla="*/ 810695 w 2965547"/>
                <a:gd name="connsiteY40" fmla="*/ 1025891 h 1647976"/>
                <a:gd name="connsiteX41" fmla="*/ 793571 w 2965547"/>
                <a:gd name="connsiteY41" fmla="*/ 1009497 h 1647976"/>
                <a:gd name="connsiteX42" fmla="*/ 403174 w 2965547"/>
                <a:gd name="connsiteY42" fmla="*/ 1009497 h 1647976"/>
                <a:gd name="connsiteX43" fmla="*/ 2520063 w 2965547"/>
                <a:gd name="connsiteY43" fmla="*/ 1004580 h 1647976"/>
                <a:gd name="connsiteX44" fmla="*/ 2520063 w 2965547"/>
                <a:gd name="connsiteY44" fmla="*/ 1284395 h 1647976"/>
                <a:gd name="connsiteX45" fmla="*/ 2792753 w 2965547"/>
                <a:gd name="connsiteY45" fmla="*/ 1284395 h 1647976"/>
                <a:gd name="connsiteX46" fmla="*/ 2520063 w 2965547"/>
                <a:gd name="connsiteY46" fmla="*/ 1564209 h 1647976"/>
                <a:gd name="connsiteX47" fmla="*/ 2247373 w 2965547"/>
                <a:gd name="connsiteY47" fmla="*/ 1284395 h 1647976"/>
                <a:gd name="connsiteX48" fmla="*/ 2520063 w 2965547"/>
                <a:gd name="connsiteY48" fmla="*/ 1004580 h 1647976"/>
                <a:gd name="connsiteX49" fmla="*/ 327019 w 2965547"/>
                <a:gd name="connsiteY49" fmla="*/ 1004228 h 1647976"/>
                <a:gd name="connsiteX50" fmla="*/ 309588 w 2965547"/>
                <a:gd name="connsiteY50" fmla="*/ 1025306 h 1647976"/>
                <a:gd name="connsiteX51" fmla="*/ 327019 w 2965547"/>
                <a:gd name="connsiteY51" fmla="*/ 1046385 h 1647976"/>
                <a:gd name="connsiteX52" fmla="*/ 344449 w 2965547"/>
                <a:gd name="connsiteY52" fmla="*/ 1025306 h 1647976"/>
                <a:gd name="connsiteX53" fmla="*/ 327019 w 2965547"/>
                <a:gd name="connsiteY53" fmla="*/ 1004228 h 1647976"/>
                <a:gd name="connsiteX54" fmla="*/ 2553575 w 2965547"/>
                <a:gd name="connsiteY54" fmla="*/ 980870 h 1647976"/>
                <a:gd name="connsiteX55" fmla="*/ 2819529 w 2965547"/>
                <a:gd name="connsiteY55" fmla="*/ 1256553 h 1647976"/>
                <a:gd name="connsiteX56" fmla="*/ 2546855 w 2965547"/>
                <a:gd name="connsiteY56" fmla="*/ 1253475 h 1647976"/>
                <a:gd name="connsiteX57" fmla="*/ 2553575 w 2965547"/>
                <a:gd name="connsiteY57" fmla="*/ 980870 h 1647976"/>
                <a:gd name="connsiteX58" fmla="*/ 2520063 w 2965547"/>
                <a:gd name="connsiteY58" fmla="*/ 949120 h 1647976"/>
                <a:gd name="connsiteX59" fmla="*/ 2184791 w 2965547"/>
                <a:gd name="connsiteY59" fmla="*/ 1284391 h 1647976"/>
                <a:gd name="connsiteX60" fmla="*/ 2520063 w 2965547"/>
                <a:gd name="connsiteY60" fmla="*/ 1619661 h 1647976"/>
                <a:gd name="connsiteX61" fmla="*/ 2855335 w 2965547"/>
                <a:gd name="connsiteY61" fmla="*/ 1284391 h 1647976"/>
                <a:gd name="connsiteX62" fmla="*/ 2520063 w 2965547"/>
                <a:gd name="connsiteY62" fmla="*/ 949120 h 1647976"/>
                <a:gd name="connsiteX63" fmla="*/ 2520063 w 2965547"/>
                <a:gd name="connsiteY63" fmla="*/ 920805 h 1647976"/>
                <a:gd name="connsiteX64" fmla="*/ 2883650 w 2965547"/>
                <a:gd name="connsiteY64" fmla="*/ 1284391 h 1647976"/>
                <a:gd name="connsiteX65" fmla="*/ 2520063 w 2965547"/>
                <a:gd name="connsiteY65" fmla="*/ 1647976 h 1647976"/>
                <a:gd name="connsiteX66" fmla="*/ 2156476 w 2965547"/>
                <a:gd name="connsiteY66" fmla="*/ 1284391 h 1647976"/>
                <a:gd name="connsiteX67" fmla="*/ 2520063 w 2965547"/>
                <a:gd name="connsiteY67" fmla="*/ 920805 h 1647976"/>
                <a:gd name="connsiteX68" fmla="*/ 445125 w 2965547"/>
                <a:gd name="connsiteY68" fmla="*/ 505778 h 1647976"/>
                <a:gd name="connsiteX69" fmla="*/ 398130 w 2965547"/>
                <a:gd name="connsiteY69" fmla="*/ 552760 h 1647976"/>
                <a:gd name="connsiteX70" fmla="*/ 445125 w 2965547"/>
                <a:gd name="connsiteY70" fmla="*/ 599743 h 1647976"/>
                <a:gd name="connsiteX71" fmla="*/ 492120 w 2965547"/>
                <a:gd name="connsiteY71" fmla="*/ 552760 h 1647976"/>
                <a:gd name="connsiteX72" fmla="*/ 445125 w 2965547"/>
                <a:gd name="connsiteY72" fmla="*/ 505778 h 1647976"/>
                <a:gd name="connsiteX73" fmla="*/ 1385306 w 2965547"/>
                <a:gd name="connsiteY73" fmla="*/ 493380 h 1647976"/>
                <a:gd name="connsiteX74" fmla="*/ 1826868 w 2965547"/>
                <a:gd name="connsiteY74" fmla="*/ 739252 h 1647976"/>
                <a:gd name="connsiteX75" fmla="*/ 1385306 w 2965547"/>
                <a:gd name="connsiteY75" fmla="*/ 985124 h 1647976"/>
                <a:gd name="connsiteX76" fmla="*/ 445125 w 2965547"/>
                <a:gd name="connsiteY76" fmla="*/ 458796 h 1647976"/>
                <a:gd name="connsiteX77" fmla="*/ 539115 w 2965547"/>
                <a:gd name="connsiteY77" fmla="*/ 552760 h 1647976"/>
                <a:gd name="connsiteX78" fmla="*/ 445125 w 2965547"/>
                <a:gd name="connsiteY78" fmla="*/ 646725 h 1647976"/>
                <a:gd name="connsiteX79" fmla="*/ 351135 w 2965547"/>
                <a:gd name="connsiteY79" fmla="*/ 552760 h 1647976"/>
                <a:gd name="connsiteX80" fmla="*/ 445125 w 2965547"/>
                <a:gd name="connsiteY80" fmla="*/ 458796 h 1647976"/>
                <a:gd name="connsiteX81" fmla="*/ 810220 w 2965547"/>
                <a:gd name="connsiteY81" fmla="*/ 362545 h 1647976"/>
                <a:gd name="connsiteX82" fmla="*/ 782024 w 2965547"/>
                <a:gd name="connsiteY82" fmla="*/ 390735 h 1647976"/>
                <a:gd name="connsiteX83" fmla="*/ 810220 w 2965547"/>
                <a:gd name="connsiteY83" fmla="*/ 418925 h 1647976"/>
                <a:gd name="connsiteX84" fmla="*/ 838418 w 2965547"/>
                <a:gd name="connsiteY84" fmla="*/ 390735 h 1647976"/>
                <a:gd name="connsiteX85" fmla="*/ 810220 w 2965547"/>
                <a:gd name="connsiteY85" fmla="*/ 362545 h 1647976"/>
                <a:gd name="connsiteX86" fmla="*/ 810220 w 2965547"/>
                <a:gd name="connsiteY86" fmla="*/ 334355 h 1647976"/>
                <a:gd name="connsiteX87" fmla="*/ 866614 w 2965547"/>
                <a:gd name="connsiteY87" fmla="*/ 390735 h 1647976"/>
                <a:gd name="connsiteX88" fmla="*/ 810220 w 2965547"/>
                <a:gd name="connsiteY88" fmla="*/ 447114 h 1647976"/>
                <a:gd name="connsiteX89" fmla="*/ 753827 w 2965547"/>
                <a:gd name="connsiteY89" fmla="*/ 390735 h 1647976"/>
                <a:gd name="connsiteX90" fmla="*/ 810220 w 2965547"/>
                <a:gd name="connsiteY90" fmla="*/ 334355 h 1647976"/>
                <a:gd name="connsiteX91" fmla="*/ 2507457 w 2965547"/>
                <a:gd name="connsiteY91" fmla="*/ 303855 h 1647976"/>
                <a:gd name="connsiteX92" fmla="*/ 2622463 w 2965547"/>
                <a:gd name="connsiteY92" fmla="*/ 303855 h 1647976"/>
                <a:gd name="connsiteX93" fmla="*/ 2651215 w 2965547"/>
                <a:gd name="connsiteY93" fmla="*/ 332607 h 1647976"/>
                <a:gd name="connsiteX94" fmla="*/ 2651215 w 2965547"/>
                <a:gd name="connsiteY94" fmla="*/ 553931 h 1647976"/>
                <a:gd name="connsiteX95" fmla="*/ 2622463 w 2965547"/>
                <a:gd name="connsiteY95" fmla="*/ 582683 h 1647976"/>
                <a:gd name="connsiteX96" fmla="*/ 2507457 w 2965547"/>
                <a:gd name="connsiteY96" fmla="*/ 582683 h 1647976"/>
                <a:gd name="connsiteX97" fmla="*/ 2478705 w 2965547"/>
                <a:gd name="connsiteY97" fmla="*/ 553931 h 1647976"/>
                <a:gd name="connsiteX98" fmla="*/ 2478705 w 2965547"/>
                <a:gd name="connsiteY98" fmla="*/ 332607 h 1647976"/>
                <a:gd name="connsiteX99" fmla="*/ 2507457 w 2965547"/>
                <a:gd name="connsiteY99" fmla="*/ 303855 h 1647976"/>
                <a:gd name="connsiteX100" fmla="*/ 472907 w 2965547"/>
                <a:gd name="connsiteY100" fmla="*/ 300559 h 1647976"/>
                <a:gd name="connsiteX101" fmla="*/ 420824 w 2965547"/>
                <a:gd name="connsiteY101" fmla="*/ 301894 h 1647976"/>
                <a:gd name="connsiteX102" fmla="*/ 406134 w 2965547"/>
                <a:gd name="connsiteY102" fmla="*/ 352628 h 1647976"/>
                <a:gd name="connsiteX103" fmla="*/ 368742 w 2965547"/>
                <a:gd name="connsiteY103" fmla="*/ 365979 h 1647976"/>
                <a:gd name="connsiteX104" fmla="*/ 323336 w 2965547"/>
                <a:gd name="connsiteY104" fmla="*/ 335271 h 1647976"/>
                <a:gd name="connsiteX105" fmla="*/ 284609 w 2965547"/>
                <a:gd name="connsiteY105" fmla="*/ 365979 h 1647976"/>
                <a:gd name="connsiteX106" fmla="*/ 301969 w 2965547"/>
                <a:gd name="connsiteY106" fmla="*/ 426057 h 1647976"/>
                <a:gd name="connsiteX107" fmla="*/ 273925 w 2965547"/>
                <a:gd name="connsiteY107" fmla="*/ 456765 h 1647976"/>
                <a:gd name="connsiteX108" fmla="*/ 224514 w 2965547"/>
                <a:gd name="connsiteY108" fmla="*/ 455429 h 1647976"/>
                <a:gd name="connsiteX109" fmla="*/ 209824 w 2965547"/>
                <a:gd name="connsiteY109" fmla="*/ 504827 h 1647976"/>
                <a:gd name="connsiteX110" fmla="*/ 249888 w 2965547"/>
                <a:gd name="connsiteY110" fmla="*/ 538204 h 1647976"/>
                <a:gd name="connsiteX111" fmla="*/ 251222 w 2965547"/>
                <a:gd name="connsiteY111" fmla="*/ 590273 h 1647976"/>
                <a:gd name="connsiteX112" fmla="*/ 209824 w 2965547"/>
                <a:gd name="connsiteY112" fmla="*/ 611635 h 1647976"/>
                <a:gd name="connsiteX113" fmla="*/ 220508 w 2965547"/>
                <a:gd name="connsiteY113" fmla="*/ 663704 h 1647976"/>
                <a:gd name="connsiteX114" fmla="*/ 272590 w 2965547"/>
                <a:gd name="connsiteY114" fmla="*/ 665038 h 1647976"/>
                <a:gd name="connsiteX115" fmla="*/ 300635 w 2965547"/>
                <a:gd name="connsiteY115" fmla="*/ 702421 h 1647976"/>
                <a:gd name="connsiteX116" fmla="*/ 287279 w 2965547"/>
                <a:gd name="connsiteY116" fmla="*/ 746478 h 1647976"/>
                <a:gd name="connsiteX117" fmla="*/ 324672 w 2965547"/>
                <a:gd name="connsiteY117" fmla="*/ 779856 h 1647976"/>
                <a:gd name="connsiteX118" fmla="*/ 362065 w 2965547"/>
                <a:gd name="connsiteY118" fmla="*/ 749148 h 1647976"/>
                <a:gd name="connsiteX119" fmla="*/ 406134 w 2965547"/>
                <a:gd name="connsiteY119" fmla="*/ 762499 h 1647976"/>
                <a:gd name="connsiteX120" fmla="*/ 419489 w 2965547"/>
                <a:gd name="connsiteY120" fmla="*/ 819908 h 1647976"/>
                <a:gd name="connsiteX121" fmla="*/ 474241 w 2965547"/>
                <a:gd name="connsiteY121" fmla="*/ 814568 h 1647976"/>
                <a:gd name="connsiteX122" fmla="*/ 483590 w 2965547"/>
                <a:gd name="connsiteY122" fmla="*/ 767840 h 1647976"/>
                <a:gd name="connsiteX123" fmla="*/ 526324 w 2965547"/>
                <a:gd name="connsiteY123" fmla="*/ 749148 h 1647976"/>
                <a:gd name="connsiteX124" fmla="*/ 565052 w 2965547"/>
                <a:gd name="connsiteY124" fmla="*/ 779856 h 1647976"/>
                <a:gd name="connsiteX125" fmla="*/ 607786 w 2965547"/>
                <a:gd name="connsiteY125" fmla="*/ 747814 h 1647976"/>
                <a:gd name="connsiteX126" fmla="*/ 595768 w 2965547"/>
                <a:gd name="connsiteY126" fmla="*/ 698415 h 1647976"/>
                <a:gd name="connsiteX127" fmla="*/ 615799 w 2965547"/>
                <a:gd name="connsiteY127" fmla="*/ 666373 h 1647976"/>
                <a:gd name="connsiteX128" fmla="*/ 673223 w 2965547"/>
                <a:gd name="connsiteY128" fmla="*/ 665038 h 1647976"/>
                <a:gd name="connsiteX129" fmla="*/ 685242 w 2965547"/>
                <a:gd name="connsiteY129" fmla="*/ 611635 h 1647976"/>
                <a:gd name="connsiteX130" fmla="*/ 651856 w 2965547"/>
                <a:gd name="connsiteY130" fmla="*/ 580928 h 1647976"/>
                <a:gd name="connsiteX131" fmla="*/ 651856 w 2965547"/>
                <a:gd name="connsiteY131" fmla="*/ 536870 h 1647976"/>
                <a:gd name="connsiteX132" fmla="*/ 687913 w 2965547"/>
                <a:gd name="connsiteY132" fmla="*/ 508833 h 1647976"/>
                <a:gd name="connsiteX133" fmla="*/ 671887 w 2965547"/>
                <a:gd name="connsiteY133" fmla="*/ 450089 h 1647976"/>
                <a:gd name="connsiteX134" fmla="*/ 619805 w 2965547"/>
                <a:gd name="connsiteY134" fmla="*/ 450089 h 1647976"/>
                <a:gd name="connsiteX135" fmla="*/ 594432 w 2965547"/>
                <a:gd name="connsiteY135" fmla="*/ 412706 h 1647976"/>
                <a:gd name="connsiteX136" fmla="*/ 611792 w 2965547"/>
                <a:gd name="connsiteY136" fmla="*/ 365979 h 1647976"/>
                <a:gd name="connsiteX137" fmla="*/ 565052 w 2965547"/>
                <a:gd name="connsiteY137" fmla="*/ 333936 h 1647976"/>
                <a:gd name="connsiteX138" fmla="*/ 534337 w 2965547"/>
                <a:gd name="connsiteY138" fmla="*/ 367313 h 1647976"/>
                <a:gd name="connsiteX139" fmla="*/ 483590 w 2965547"/>
                <a:gd name="connsiteY139" fmla="*/ 349957 h 1647976"/>
                <a:gd name="connsiteX140" fmla="*/ 826889 w 2965547"/>
                <a:gd name="connsiteY140" fmla="*/ 239414 h 1647976"/>
                <a:gd name="connsiteX141" fmla="*/ 795641 w 2965547"/>
                <a:gd name="connsiteY141" fmla="*/ 240215 h 1647976"/>
                <a:gd name="connsiteX142" fmla="*/ 786826 w 2965547"/>
                <a:gd name="connsiteY142" fmla="*/ 270656 h 1647976"/>
                <a:gd name="connsiteX143" fmla="*/ 764391 w 2965547"/>
                <a:gd name="connsiteY143" fmla="*/ 278666 h 1647976"/>
                <a:gd name="connsiteX144" fmla="*/ 737148 w 2965547"/>
                <a:gd name="connsiteY144" fmla="*/ 260241 h 1647976"/>
                <a:gd name="connsiteX145" fmla="*/ 713911 w 2965547"/>
                <a:gd name="connsiteY145" fmla="*/ 278666 h 1647976"/>
                <a:gd name="connsiteX146" fmla="*/ 724327 w 2965547"/>
                <a:gd name="connsiteY146" fmla="*/ 314713 h 1647976"/>
                <a:gd name="connsiteX147" fmla="*/ 707501 w 2965547"/>
                <a:gd name="connsiteY147" fmla="*/ 333138 h 1647976"/>
                <a:gd name="connsiteX148" fmla="*/ 677854 w 2965547"/>
                <a:gd name="connsiteY148" fmla="*/ 332336 h 1647976"/>
                <a:gd name="connsiteX149" fmla="*/ 669040 w 2965547"/>
                <a:gd name="connsiteY149" fmla="*/ 361976 h 1647976"/>
                <a:gd name="connsiteX150" fmla="*/ 693078 w 2965547"/>
                <a:gd name="connsiteY150" fmla="*/ 382001 h 1647976"/>
                <a:gd name="connsiteX151" fmla="*/ 693880 w 2965547"/>
                <a:gd name="connsiteY151" fmla="*/ 413243 h 1647976"/>
                <a:gd name="connsiteX152" fmla="*/ 669040 w 2965547"/>
                <a:gd name="connsiteY152" fmla="*/ 426059 h 1647976"/>
                <a:gd name="connsiteX153" fmla="*/ 675450 w 2965547"/>
                <a:gd name="connsiteY153" fmla="*/ 457301 h 1647976"/>
                <a:gd name="connsiteX154" fmla="*/ 706700 w 2965547"/>
                <a:gd name="connsiteY154" fmla="*/ 458102 h 1647976"/>
                <a:gd name="connsiteX155" fmla="*/ 723527 w 2965547"/>
                <a:gd name="connsiteY155" fmla="*/ 480531 h 1647976"/>
                <a:gd name="connsiteX156" fmla="*/ 715514 w 2965547"/>
                <a:gd name="connsiteY156" fmla="*/ 506966 h 1647976"/>
                <a:gd name="connsiteX157" fmla="*/ 737949 w 2965547"/>
                <a:gd name="connsiteY157" fmla="*/ 526992 h 1647976"/>
                <a:gd name="connsiteX158" fmla="*/ 760384 w 2965547"/>
                <a:gd name="connsiteY158" fmla="*/ 508568 h 1647976"/>
                <a:gd name="connsiteX159" fmla="*/ 786826 w 2965547"/>
                <a:gd name="connsiteY159" fmla="*/ 516578 h 1647976"/>
                <a:gd name="connsiteX160" fmla="*/ 794839 w 2965547"/>
                <a:gd name="connsiteY160" fmla="*/ 551023 h 1647976"/>
                <a:gd name="connsiteX161" fmla="*/ 827691 w 2965547"/>
                <a:gd name="connsiteY161" fmla="*/ 547819 h 1647976"/>
                <a:gd name="connsiteX162" fmla="*/ 833299 w 2965547"/>
                <a:gd name="connsiteY162" fmla="*/ 519783 h 1647976"/>
                <a:gd name="connsiteX163" fmla="*/ 858940 w 2965547"/>
                <a:gd name="connsiteY163" fmla="*/ 508568 h 1647976"/>
                <a:gd name="connsiteX164" fmla="*/ 882176 w 2965547"/>
                <a:gd name="connsiteY164" fmla="*/ 526992 h 1647976"/>
                <a:gd name="connsiteX165" fmla="*/ 907817 w 2965547"/>
                <a:gd name="connsiteY165" fmla="*/ 507767 h 1647976"/>
                <a:gd name="connsiteX166" fmla="*/ 900606 w 2965547"/>
                <a:gd name="connsiteY166" fmla="*/ 478128 h 1647976"/>
                <a:gd name="connsiteX167" fmla="*/ 912625 w 2965547"/>
                <a:gd name="connsiteY167" fmla="*/ 458903 h 1647976"/>
                <a:gd name="connsiteX168" fmla="*/ 947079 w 2965547"/>
                <a:gd name="connsiteY168" fmla="*/ 458102 h 1647976"/>
                <a:gd name="connsiteX169" fmla="*/ 954290 w 2965547"/>
                <a:gd name="connsiteY169" fmla="*/ 426059 h 1647976"/>
                <a:gd name="connsiteX170" fmla="*/ 934259 w 2965547"/>
                <a:gd name="connsiteY170" fmla="*/ 407636 h 1647976"/>
                <a:gd name="connsiteX171" fmla="*/ 934259 w 2965547"/>
                <a:gd name="connsiteY171" fmla="*/ 381200 h 1647976"/>
                <a:gd name="connsiteX172" fmla="*/ 955893 w 2965547"/>
                <a:gd name="connsiteY172" fmla="*/ 364378 h 1647976"/>
                <a:gd name="connsiteX173" fmla="*/ 946277 w 2965547"/>
                <a:gd name="connsiteY173" fmla="*/ 329132 h 1647976"/>
                <a:gd name="connsiteX174" fmla="*/ 915029 w 2965547"/>
                <a:gd name="connsiteY174" fmla="*/ 329132 h 1647976"/>
                <a:gd name="connsiteX175" fmla="*/ 899805 w 2965547"/>
                <a:gd name="connsiteY175" fmla="*/ 306702 h 1647976"/>
                <a:gd name="connsiteX176" fmla="*/ 910222 w 2965547"/>
                <a:gd name="connsiteY176" fmla="*/ 278666 h 1647976"/>
                <a:gd name="connsiteX177" fmla="*/ 882176 w 2965547"/>
                <a:gd name="connsiteY177" fmla="*/ 259441 h 1647976"/>
                <a:gd name="connsiteX178" fmla="*/ 863748 w 2965547"/>
                <a:gd name="connsiteY178" fmla="*/ 279467 h 1647976"/>
                <a:gd name="connsiteX179" fmla="*/ 833299 w 2965547"/>
                <a:gd name="connsiteY179" fmla="*/ 269053 h 1647976"/>
                <a:gd name="connsiteX180" fmla="*/ 2293901 w 2965547"/>
                <a:gd name="connsiteY180" fmla="*/ 213356 h 1647976"/>
                <a:gd name="connsiteX181" fmla="*/ 2408907 w 2965547"/>
                <a:gd name="connsiteY181" fmla="*/ 213356 h 1647976"/>
                <a:gd name="connsiteX182" fmla="*/ 2437659 w 2965547"/>
                <a:gd name="connsiteY182" fmla="*/ 242108 h 1647976"/>
                <a:gd name="connsiteX183" fmla="*/ 2437659 w 2965547"/>
                <a:gd name="connsiteY183" fmla="*/ 553931 h 1647976"/>
                <a:gd name="connsiteX184" fmla="*/ 2408907 w 2965547"/>
                <a:gd name="connsiteY184" fmla="*/ 582683 h 1647976"/>
                <a:gd name="connsiteX185" fmla="*/ 2293901 w 2965547"/>
                <a:gd name="connsiteY185" fmla="*/ 582683 h 1647976"/>
                <a:gd name="connsiteX186" fmla="*/ 2265149 w 2965547"/>
                <a:gd name="connsiteY186" fmla="*/ 553931 h 1647976"/>
                <a:gd name="connsiteX187" fmla="*/ 2265149 w 2965547"/>
                <a:gd name="connsiteY187" fmla="*/ 242108 h 1647976"/>
                <a:gd name="connsiteX188" fmla="*/ 2293901 w 2965547"/>
                <a:gd name="connsiteY188" fmla="*/ 213356 h 1647976"/>
                <a:gd name="connsiteX189" fmla="*/ 2721015 w 2965547"/>
                <a:gd name="connsiteY189" fmla="*/ 140372 h 1647976"/>
                <a:gd name="connsiteX190" fmla="*/ 2836021 w 2965547"/>
                <a:gd name="connsiteY190" fmla="*/ 140372 h 1647976"/>
                <a:gd name="connsiteX191" fmla="*/ 2864773 w 2965547"/>
                <a:gd name="connsiteY191" fmla="*/ 169124 h 1647976"/>
                <a:gd name="connsiteX192" fmla="*/ 2864773 w 2965547"/>
                <a:gd name="connsiteY192" fmla="*/ 553931 h 1647976"/>
                <a:gd name="connsiteX193" fmla="*/ 2836021 w 2965547"/>
                <a:gd name="connsiteY193" fmla="*/ 582683 h 1647976"/>
                <a:gd name="connsiteX194" fmla="*/ 2721015 w 2965547"/>
                <a:gd name="connsiteY194" fmla="*/ 582683 h 1647976"/>
                <a:gd name="connsiteX195" fmla="*/ 2692263 w 2965547"/>
                <a:gd name="connsiteY195" fmla="*/ 553931 h 1647976"/>
                <a:gd name="connsiteX196" fmla="*/ 2692263 w 2965547"/>
                <a:gd name="connsiteY196" fmla="*/ 169124 h 1647976"/>
                <a:gd name="connsiteX197" fmla="*/ 2721015 w 2965547"/>
                <a:gd name="connsiteY197" fmla="*/ 140372 h 1647976"/>
                <a:gd name="connsiteX198" fmla="*/ 2175397 w 2965547"/>
                <a:gd name="connsiteY198" fmla="*/ 123681 h 1647976"/>
                <a:gd name="connsiteX199" fmla="*/ 2226564 w 2965547"/>
                <a:gd name="connsiteY199" fmla="*/ 123681 h 1647976"/>
                <a:gd name="connsiteX200" fmla="*/ 2226564 w 2965547"/>
                <a:gd name="connsiteY200" fmla="*/ 509107 h 1647976"/>
                <a:gd name="connsiteX201" fmla="*/ 2331620 w 2965547"/>
                <a:gd name="connsiteY201" fmla="*/ 614163 h 1647976"/>
                <a:gd name="connsiteX202" fmla="*/ 2965547 w 2965547"/>
                <a:gd name="connsiteY202" fmla="*/ 614163 h 1647976"/>
                <a:gd name="connsiteX203" fmla="*/ 2965547 w 2965547"/>
                <a:gd name="connsiteY203" fmla="*/ 661217 h 1647976"/>
                <a:gd name="connsiteX204" fmla="*/ 2278541 w 2965547"/>
                <a:gd name="connsiteY204" fmla="*/ 661217 h 1647976"/>
                <a:gd name="connsiteX205" fmla="*/ 2173484 w 2965547"/>
                <a:gd name="connsiteY205" fmla="*/ 556161 h 1647976"/>
                <a:gd name="connsiteX206" fmla="*/ 2173484 w 2965547"/>
                <a:gd name="connsiteY206" fmla="*/ 135953 h 1647976"/>
                <a:gd name="connsiteX207" fmla="*/ 131924 w 2965547"/>
                <a:gd name="connsiteY207" fmla="*/ 0 h 1647976"/>
                <a:gd name="connsiteX208" fmla="*/ 1088578 w 2965547"/>
                <a:gd name="connsiteY208" fmla="*/ 0 h 1647976"/>
                <a:gd name="connsiteX209" fmla="*/ 1220502 w 2965547"/>
                <a:gd name="connsiteY209" fmla="*/ 131924 h 1647976"/>
                <a:gd name="connsiteX210" fmla="*/ 1220502 w 2965547"/>
                <a:gd name="connsiteY210" fmla="*/ 1490157 h 1647976"/>
                <a:gd name="connsiteX211" fmla="*/ 1088578 w 2965547"/>
                <a:gd name="connsiteY211" fmla="*/ 1622081 h 1647976"/>
                <a:gd name="connsiteX212" fmla="*/ 131924 w 2965547"/>
                <a:gd name="connsiteY212" fmla="*/ 1622081 h 1647976"/>
                <a:gd name="connsiteX213" fmla="*/ 0 w 2965547"/>
                <a:gd name="connsiteY213" fmla="*/ 1490157 h 1647976"/>
                <a:gd name="connsiteX214" fmla="*/ 0 w 2965547"/>
                <a:gd name="connsiteY214" fmla="*/ 131924 h 1647976"/>
                <a:gd name="connsiteX215" fmla="*/ 131924 w 2965547"/>
                <a:gd name="connsiteY215" fmla="*/ 0 h 1647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Lst>
              <a:rect l="l" t="t" r="r" b="b"/>
              <a:pathLst>
                <a:path w="2965547" h="1647976">
                  <a:moveTo>
                    <a:pt x="403145" y="1378348"/>
                  </a:moveTo>
                  <a:cubicBezTo>
                    <a:pt x="396311" y="1378348"/>
                    <a:pt x="389476" y="1386545"/>
                    <a:pt x="389476" y="1398842"/>
                  </a:cubicBezTo>
                  <a:cubicBezTo>
                    <a:pt x="389476" y="1407039"/>
                    <a:pt x="396311" y="1415236"/>
                    <a:pt x="403145" y="1415236"/>
                  </a:cubicBezTo>
                  <a:cubicBezTo>
                    <a:pt x="403145" y="1415236"/>
                    <a:pt x="403145" y="1415236"/>
                    <a:pt x="550104" y="1415236"/>
                  </a:cubicBezTo>
                  <a:cubicBezTo>
                    <a:pt x="556939" y="1415236"/>
                    <a:pt x="563773" y="1407039"/>
                    <a:pt x="563773" y="1398842"/>
                  </a:cubicBezTo>
                  <a:cubicBezTo>
                    <a:pt x="563773" y="1386545"/>
                    <a:pt x="556939" y="1378348"/>
                    <a:pt x="550104" y="1378348"/>
                  </a:cubicBezTo>
                  <a:cubicBezTo>
                    <a:pt x="550104" y="1378348"/>
                    <a:pt x="550104" y="1378348"/>
                    <a:pt x="403145" y="1378348"/>
                  </a:cubicBezTo>
                  <a:close/>
                  <a:moveTo>
                    <a:pt x="327019" y="1378348"/>
                  </a:moveTo>
                  <a:cubicBezTo>
                    <a:pt x="317391" y="1378348"/>
                    <a:pt x="309588" y="1387785"/>
                    <a:pt x="309588" y="1399427"/>
                  </a:cubicBezTo>
                  <a:cubicBezTo>
                    <a:pt x="309588" y="1411068"/>
                    <a:pt x="317391" y="1420505"/>
                    <a:pt x="327019" y="1420505"/>
                  </a:cubicBezTo>
                  <a:cubicBezTo>
                    <a:pt x="336646" y="1420505"/>
                    <a:pt x="344449" y="1411068"/>
                    <a:pt x="344449" y="1399427"/>
                  </a:cubicBezTo>
                  <a:cubicBezTo>
                    <a:pt x="344449" y="1387785"/>
                    <a:pt x="336646" y="1378348"/>
                    <a:pt x="327019" y="1378348"/>
                  </a:cubicBezTo>
                  <a:close/>
                  <a:moveTo>
                    <a:pt x="403174" y="1253640"/>
                  </a:moveTo>
                  <a:cubicBezTo>
                    <a:pt x="396324" y="1253640"/>
                    <a:pt x="389476" y="1262073"/>
                    <a:pt x="389476" y="1274719"/>
                  </a:cubicBezTo>
                  <a:cubicBezTo>
                    <a:pt x="389476" y="1283148"/>
                    <a:pt x="396324" y="1295794"/>
                    <a:pt x="403174" y="1295794"/>
                  </a:cubicBezTo>
                  <a:cubicBezTo>
                    <a:pt x="403174" y="1295794"/>
                    <a:pt x="403174" y="1295794"/>
                    <a:pt x="793571" y="1295794"/>
                  </a:cubicBezTo>
                  <a:cubicBezTo>
                    <a:pt x="803847" y="1295794"/>
                    <a:pt x="810695" y="1283148"/>
                    <a:pt x="810695" y="1274719"/>
                  </a:cubicBezTo>
                  <a:cubicBezTo>
                    <a:pt x="810695" y="1262073"/>
                    <a:pt x="803847" y="1253640"/>
                    <a:pt x="793571" y="1253640"/>
                  </a:cubicBezTo>
                  <a:cubicBezTo>
                    <a:pt x="793571" y="1253640"/>
                    <a:pt x="793571" y="1253640"/>
                    <a:pt x="403174" y="1253640"/>
                  </a:cubicBezTo>
                  <a:close/>
                  <a:moveTo>
                    <a:pt x="327019" y="1250128"/>
                  </a:moveTo>
                  <a:cubicBezTo>
                    <a:pt x="317391" y="1250128"/>
                    <a:pt x="309588" y="1260352"/>
                    <a:pt x="309588" y="1272963"/>
                  </a:cubicBezTo>
                  <a:cubicBezTo>
                    <a:pt x="309588" y="1285573"/>
                    <a:pt x="317391" y="1295797"/>
                    <a:pt x="327019" y="1295797"/>
                  </a:cubicBezTo>
                  <a:cubicBezTo>
                    <a:pt x="336646" y="1295797"/>
                    <a:pt x="344449" y="1285573"/>
                    <a:pt x="344449" y="1272963"/>
                  </a:cubicBezTo>
                  <a:cubicBezTo>
                    <a:pt x="344449" y="1260352"/>
                    <a:pt x="336646" y="1250128"/>
                    <a:pt x="327019" y="1250128"/>
                  </a:cubicBezTo>
                  <a:close/>
                  <a:moveTo>
                    <a:pt x="403197" y="1128936"/>
                  </a:moveTo>
                  <a:cubicBezTo>
                    <a:pt x="396337" y="1128936"/>
                    <a:pt x="389476" y="1141582"/>
                    <a:pt x="389476" y="1150014"/>
                  </a:cubicBezTo>
                  <a:cubicBezTo>
                    <a:pt x="389476" y="1162660"/>
                    <a:pt x="396337" y="1171089"/>
                    <a:pt x="403197" y="1171089"/>
                  </a:cubicBezTo>
                  <a:cubicBezTo>
                    <a:pt x="403197" y="1171089"/>
                    <a:pt x="403197" y="1171089"/>
                    <a:pt x="893762" y="1171089"/>
                  </a:cubicBezTo>
                  <a:cubicBezTo>
                    <a:pt x="904055" y="1171089"/>
                    <a:pt x="910915" y="1162660"/>
                    <a:pt x="910915" y="1150014"/>
                  </a:cubicBezTo>
                  <a:cubicBezTo>
                    <a:pt x="910915" y="1141582"/>
                    <a:pt x="904055" y="1128936"/>
                    <a:pt x="893762" y="1128936"/>
                  </a:cubicBezTo>
                  <a:cubicBezTo>
                    <a:pt x="893762" y="1128936"/>
                    <a:pt x="893762" y="1128936"/>
                    <a:pt x="403197" y="1128936"/>
                  </a:cubicBezTo>
                  <a:close/>
                  <a:moveTo>
                    <a:pt x="327019" y="1128936"/>
                  </a:moveTo>
                  <a:cubicBezTo>
                    <a:pt x="317391" y="1128936"/>
                    <a:pt x="309588" y="1139160"/>
                    <a:pt x="309588" y="1151771"/>
                  </a:cubicBezTo>
                  <a:cubicBezTo>
                    <a:pt x="309588" y="1164381"/>
                    <a:pt x="317391" y="1174605"/>
                    <a:pt x="327019" y="1174605"/>
                  </a:cubicBezTo>
                  <a:cubicBezTo>
                    <a:pt x="336646" y="1174605"/>
                    <a:pt x="344449" y="1164381"/>
                    <a:pt x="344449" y="1151771"/>
                  </a:cubicBezTo>
                  <a:cubicBezTo>
                    <a:pt x="344449" y="1139160"/>
                    <a:pt x="336646" y="1128936"/>
                    <a:pt x="327019" y="1128936"/>
                  </a:cubicBezTo>
                  <a:close/>
                  <a:moveTo>
                    <a:pt x="403174" y="1009497"/>
                  </a:moveTo>
                  <a:cubicBezTo>
                    <a:pt x="396324" y="1009497"/>
                    <a:pt x="389476" y="1017694"/>
                    <a:pt x="389476" y="1025891"/>
                  </a:cubicBezTo>
                  <a:cubicBezTo>
                    <a:pt x="389476" y="1038188"/>
                    <a:pt x="396324" y="1046385"/>
                    <a:pt x="403174" y="1046385"/>
                  </a:cubicBezTo>
                  <a:cubicBezTo>
                    <a:pt x="403174" y="1046385"/>
                    <a:pt x="403174" y="1046385"/>
                    <a:pt x="793571" y="1046385"/>
                  </a:cubicBezTo>
                  <a:cubicBezTo>
                    <a:pt x="803847" y="1046385"/>
                    <a:pt x="810695" y="1038188"/>
                    <a:pt x="810695" y="1025891"/>
                  </a:cubicBezTo>
                  <a:cubicBezTo>
                    <a:pt x="810695" y="1017694"/>
                    <a:pt x="803847" y="1009497"/>
                    <a:pt x="793571" y="1009497"/>
                  </a:cubicBezTo>
                  <a:cubicBezTo>
                    <a:pt x="793571" y="1009497"/>
                    <a:pt x="793571" y="1009497"/>
                    <a:pt x="403174" y="1009497"/>
                  </a:cubicBezTo>
                  <a:close/>
                  <a:moveTo>
                    <a:pt x="2520063" y="1004580"/>
                  </a:moveTo>
                  <a:lnTo>
                    <a:pt x="2520063" y="1284395"/>
                  </a:lnTo>
                  <a:lnTo>
                    <a:pt x="2792753" y="1284395"/>
                  </a:lnTo>
                  <a:cubicBezTo>
                    <a:pt x="2792753" y="1438930"/>
                    <a:pt x="2670667" y="1564209"/>
                    <a:pt x="2520063" y="1564209"/>
                  </a:cubicBezTo>
                  <a:cubicBezTo>
                    <a:pt x="2369459" y="1564209"/>
                    <a:pt x="2247373" y="1438930"/>
                    <a:pt x="2247373" y="1284395"/>
                  </a:cubicBezTo>
                  <a:cubicBezTo>
                    <a:pt x="2247373" y="1129859"/>
                    <a:pt x="2369459" y="1004580"/>
                    <a:pt x="2520063" y="1004580"/>
                  </a:cubicBezTo>
                  <a:close/>
                  <a:moveTo>
                    <a:pt x="327019" y="1004228"/>
                  </a:moveTo>
                  <a:cubicBezTo>
                    <a:pt x="317391" y="1004228"/>
                    <a:pt x="309588" y="1013665"/>
                    <a:pt x="309588" y="1025306"/>
                  </a:cubicBezTo>
                  <a:cubicBezTo>
                    <a:pt x="309588" y="1036948"/>
                    <a:pt x="317391" y="1046385"/>
                    <a:pt x="327019" y="1046385"/>
                  </a:cubicBezTo>
                  <a:cubicBezTo>
                    <a:pt x="336646" y="1046385"/>
                    <a:pt x="344449" y="1036948"/>
                    <a:pt x="344449" y="1025306"/>
                  </a:cubicBezTo>
                  <a:cubicBezTo>
                    <a:pt x="344449" y="1013665"/>
                    <a:pt x="336646" y="1004228"/>
                    <a:pt x="327019" y="1004228"/>
                  </a:cubicBezTo>
                  <a:close/>
                  <a:moveTo>
                    <a:pt x="2553575" y="980870"/>
                  </a:moveTo>
                  <a:cubicBezTo>
                    <a:pt x="2702712" y="984548"/>
                    <a:pt x="2821211" y="1107381"/>
                    <a:pt x="2819529" y="1256553"/>
                  </a:cubicBezTo>
                  <a:lnTo>
                    <a:pt x="2546855" y="1253475"/>
                  </a:lnTo>
                  <a:cubicBezTo>
                    <a:pt x="2549094" y="1162607"/>
                    <a:pt x="2551336" y="1071738"/>
                    <a:pt x="2553575" y="980870"/>
                  </a:cubicBezTo>
                  <a:close/>
                  <a:moveTo>
                    <a:pt x="2520063" y="949120"/>
                  </a:moveTo>
                  <a:cubicBezTo>
                    <a:pt x="2334898" y="949120"/>
                    <a:pt x="2184791" y="1099226"/>
                    <a:pt x="2184791" y="1284391"/>
                  </a:cubicBezTo>
                  <a:cubicBezTo>
                    <a:pt x="2184791" y="1469555"/>
                    <a:pt x="2334898" y="1619661"/>
                    <a:pt x="2520063" y="1619661"/>
                  </a:cubicBezTo>
                  <a:cubicBezTo>
                    <a:pt x="2705229" y="1619661"/>
                    <a:pt x="2855335" y="1469555"/>
                    <a:pt x="2855335" y="1284391"/>
                  </a:cubicBezTo>
                  <a:cubicBezTo>
                    <a:pt x="2855335" y="1099226"/>
                    <a:pt x="2705229" y="949120"/>
                    <a:pt x="2520063" y="949120"/>
                  </a:cubicBezTo>
                  <a:close/>
                  <a:moveTo>
                    <a:pt x="2520063" y="920805"/>
                  </a:moveTo>
                  <a:cubicBezTo>
                    <a:pt x="2720867" y="920805"/>
                    <a:pt x="2883650" y="1083588"/>
                    <a:pt x="2883650" y="1284391"/>
                  </a:cubicBezTo>
                  <a:cubicBezTo>
                    <a:pt x="2883650" y="1485194"/>
                    <a:pt x="2720867" y="1647976"/>
                    <a:pt x="2520063" y="1647976"/>
                  </a:cubicBezTo>
                  <a:cubicBezTo>
                    <a:pt x="2319259" y="1647976"/>
                    <a:pt x="2156476" y="1485194"/>
                    <a:pt x="2156476" y="1284391"/>
                  </a:cubicBezTo>
                  <a:cubicBezTo>
                    <a:pt x="2156476" y="1083588"/>
                    <a:pt x="2319259" y="920805"/>
                    <a:pt x="2520063" y="920805"/>
                  </a:cubicBezTo>
                  <a:close/>
                  <a:moveTo>
                    <a:pt x="445125" y="505778"/>
                  </a:moveTo>
                  <a:cubicBezTo>
                    <a:pt x="419171" y="505778"/>
                    <a:pt x="398130" y="526812"/>
                    <a:pt x="398130" y="552760"/>
                  </a:cubicBezTo>
                  <a:cubicBezTo>
                    <a:pt x="398130" y="578707"/>
                    <a:pt x="419171" y="599743"/>
                    <a:pt x="445125" y="599743"/>
                  </a:cubicBezTo>
                  <a:cubicBezTo>
                    <a:pt x="471080" y="599743"/>
                    <a:pt x="492120" y="578707"/>
                    <a:pt x="492120" y="552760"/>
                  </a:cubicBezTo>
                  <a:cubicBezTo>
                    <a:pt x="492120" y="526812"/>
                    <a:pt x="471080" y="505778"/>
                    <a:pt x="445125" y="505778"/>
                  </a:cubicBezTo>
                  <a:close/>
                  <a:moveTo>
                    <a:pt x="1385306" y="493380"/>
                  </a:moveTo>
                  <a:lnTo>
                    <a:pt x="1826868" y="739252"/>
                  </a:lnTo>
                  <a:lnTo>
                    <a:pt x="1385306" y="985124"/>
                  </a:lnTo>
                  <a:close/>
                  <a:moveTo>
                    <a:pt x="445125" y="458796"/>
                  </a:moveTo>
                  <a:cubicBezTo>
                    <a:pt x="497034" y="458796"/>
                    <a:pt x="539115" y="500865"/>
                    <a:pt x="539115" y="552760"/>
                  </a:cubicBezTo>
                  <a:cubicBezTo>
                    <a:pt x="539115" y="604655"/>
                    <a:pt x="497034" y="646725"/>
                    <a:pt x="445125" y="646725"/>
                  </a:cubicBezTo>
                  <a:cubicBezTo>
                    <a:pt x="393216" y="646725"/>
                    <a:pt x="351135" y="604655"/>
                    <a:pt x="351135" y="552760"/>
                  </a:cubicBezTo>
                  <a:cubicBezTo>
                    <a:pt x="351135" y="500865"/>
                    <a:pt x="393216" y="458796"/>
                    <a:pt x="445125" y="458796"/>
                  </a:cubicBezTo>
                  <a:close/>
                  <a:moveTo>
                    <a:pt x="810220" y="362545"/>
                  </a:moveTo>
                  <a:cubicBezTo>
                    <a:pt x="794648" y="362545"/>
                    <a:pt x="782024" y="375166"/>
                    <a:pt x="782024" y="390735"/>
                  </a:cubicBezTo>
                  <a:cubicBezTo>
                    <a:pt x="782024" y="406303"/>
                    <a:pt x="794648" y="418925"/>
                    <a:pt x="810220" y="418925"/>
                  </a:cubicBezTo>
                  <a:cubicBezTo>
                    <a:pt x="825793" y="418925"/>
                    <a:pt x="838418" y="406303"/>
                    <a:pt x="838418" y="390735"/>
                  </a:cubicBezTo>
                  <a:cubicBezTo>
                    <a:pt x="838418" y="375166"/>
                    <a:pt x="825793" y="362545"/>
                    <a:pt x="810220" y="362545"/>
                  </a:cubicBezTo>
                  <a:close/>
                  <a:moveTo>
                    <a:pt x="810220" y="334355"/>
                  </a:moveTo>
                  <a:cubicBezTo>
                    <a:pt x="841366" y="334355"/>
                    <a:pt x="866614" y="359597"/>
                    <a:pt x="866614" y="390735"/>
                  </a:cubicBezTo>
                  <a:cubicBezTo>
                    <a:pt x="866614" y="421872"/>
                    <a:pt x="841366" y="447114"/>
                    <a:pt x="810220" y="447114"/>
                  </a:cubicBezTo>
                  <a:cubicBezTo>
                    <a:pt x="779075" y="447114"/>
                    <a:pt x="753827" y="421872"/>
                    <a:pt x="753827" y="390735"/>
                  </a:cubicBezTo>
                  <a:cubicBezTo>
                    <a:pt x="753827" y="359597"/>
                    <a:pt x="779075" y="334355"/>
                    <a:pt x="810220" y="334355"/>
                  </a:cubicBezTo>
                  <a:close/>
                  <a:moveTo>
                    <a:pt x="2507457" y="303855"/>
                  </a:moveTo>
                  <a:lnTo>
                    <a:pt x="2622463" y="303855"/>
                  </a:lnTo>
                  <a:cubicBezTo>
                    <a:pt x="2638343" y="303855"/>
                    <a:pt x="2651215" y="316727"/>
                    <a:pt x="2651215" y="332607"/>
                  </a:cubicBezTo>
                  <a:lnTo>
                    <a:pt x="2651215" y="553931"/>
                  </a:lnTo>
                  <a:cubicBezTo>
                    <a:pt x="2651215" y="569811"/>
                    <a:pt x="2638343" y="582683"/>
                    <a:pt x="2622463" y="582683"/>
                  </a:cubicBezTo>
                  <a:lnTo>
                    <a:pt x="2507457" y="582683"/>
                  </a:lnTo>
                  <a:cubicBezTo>
                    <a:pt x="2491578" y="582683"/>
                    <a:pt x="2478705" y="569811"/>
                    <a:pt x="2478705" y="553931"/>
                  </a:cubicBezTo>
                  <a:lnTo>
                    <a:pt x="2478705" y="332607"/>
                  </a:lnTo>
                  <a:cubicBezTo>
                    <a:pt x="2478705" y="316727"/>
                    <a:pt x="2491578" y="303855"/>
                    <a:pt x="2507457" y="303855"/>
                  </a:cubicBezTo>
                  <a:close/>
                  <a:moveTo>
                    <a:pt x="472907" y="300559"/>
                  </a:moveTo>
                  <a:lnTo>
                    <a:pt x="420824" y="301894"/>
                  </a:lnTo>
                  <a:lnTo>
                    <a:pt x="406134" y="352628"/>
                  </a:lnTo>
                  <a:lnTo>
                    <a:pt x="368742" y="365979"/>
                  </a:lnTo>
                  <a:lnTo>
                    <a:pt x="323336" y="335271"/>
                  </a:lnTo>
                  <a:lnTo>
                    <a:pt x="284609" y="365979"/>
                  </a:lnTo>
                  <a:lnTo>
                    <a:pt x="301969" y="426057"/>
                  </a:lnTo>
                  <a:lnTo>
                    <a:pt x="273925" y="456765"/>
                  </a:lnTo>
                  <a:lnTo>
                    <a:pt x="224514" y="455429"/>
                  </a:lnTo>
                  <a:lnTo>
                    <a:pt x="209824" y="504827"/>
                  </a:lnTo>
                  <a:lnTo>
                    <a:pt x="249888" y="538204"/>
                  </a:lnTo>
                  <a:lnTo>
                    <a:pt x="251222" y="590273"/>
                  </a:lnTo>
                  <a:lnTo>
                    <a:pt x="209824" y="611635"/>
                  </a:lnTo>
                  <a:lnTo>
                    <a:pt x="220508" y="663704"/>
                  </a:lnTo>
                  <a:lnTo>
                    <a:pt x="272590" y="665038"/>
                  </a:lnTo>
                  <a:lnTo>
                    <a:pt x="300635" y="702421"/>
                  </a:lnTo>
                  <a:lnTo>
                    <a:pt x="287279" y="746478"/>
                  </a:lnTo>
                  <a:lnTo>
                    <a:pt x="324672" y="779856"/>
                  </a:lnTo>
                  <a:lnTo>
                    <a:pt x="362065" y="749148"/>
                  </a:lnTo>
                  <a:lnTo>
                    <a:pt x="406134" y="762499"/>
                  </a:lnTo>
                  <a:lnTo>
                    <a:pt x="419489" y="819908"/>
                  </a:lnTo>
                  <a:lnTo>
                    <a:pt x="474241" y="814568"/>
                  </a:lnTo>
                  <a:lnTo>
                    <a:pt x="483590" y="767840"/>
                  </a:lnTo>
                  <a:lnTo>
                    <a:pt x="526324" y="749148"/>
                  </a:lnTo>
                  <a:lnTo>
                    <a:pt x="565052" y="779856"/>
                  </a:lnTo>
                  <a:lnTo>
                    <a:pt x="607786" y="747814"/>
                  </a:lnTo>
                  <a:lnTo>
                    <a:pt x="595768" y="698415"/>
                  </a:lnTo>
                  <a:lnTo>
                    <a:pt x="615799" y="666373"/>
                  </a:lnTo>
                  <a:lnTo>
                    <a:pt x="673223" y="665038"/>
                  </a:lnTo>
                  <a:lnTo>
                    <a:pt x="685242" y="611635"/>
                  </a:lnTo>
                  <a:lnTo>
                    <a:pt x="651856" y="580928"/>
                  </a:lnTo>
                  <a:lnTo>
                    <a:pt x="651856" y="536870"/>
                  </a:lnTo>
                  <a:lnTo>
                    <a:pt x="687913" y="508833"/>
                  </a:lnTo>
                  <a:lnTo>
                    <a:pt x="671887" y="450089"/>
                  </a:lnTo>
                  <a:lnTo>
                    <a:pt x="619805" y="450089"/>
                  </a:lnTo>
                  <a:lnTo>
                    <a:pt x="594432" y="412706"/>
                  </a:lnTo>
                  <a:lnTo>
                    <a:pt x="611792" y="365979"/>
                  </a:lnTo>
                  <a:lnTo>
                    <a:pt x="565052" y="333936"/>
                  </a:lnTo>
                  <a:lnTo>
                    <a:pt x="534337" y="367313"/>
                  </a:lnTo>
                  <a:lnTo>
                    <a:pt x="483590" y="349957"/>
                  </a:lnTo>
                  <a:close/>
                  <a:moveTo>
                    <a:pt x="826889" y="239414"/>
                  </a:moveTo>
                  <a:lnTo>
                    <a:pt x="795641" y="240215"/>
                  </a:lnTo>
                  <a:lnTo>
                    <a:pt x="786826" y="270656"/>
                  </a:lnTo>
                  <a:lnTo>
                    <a:pt x="764391" y="278666"/>
                  </a:lnTo>
                  <a:lnTo>
                    <a:pt x="737148" y="260241"/>
                  </a:lnTo>
                  <a:lnTo>
                    <a:pt x="713911" y="278666"/>
                  </a:lnTo>
                  <a:lnTo>
                    <a:pt x="724327" y="314713"/>
                  </a:lnTo>
                  <a:lnTo>
                    <a:pt x="707501" y="333138"/>
                  </a:lnTo>
                  <a:lnTo>
                    <a:pt x="677854" y="332336"/>
                  </a:lnTo>
                  <a:lnTo>
                    <a:pt x="669040" y="361976"/>
                  </a:lnTo>
                  <a:lnTo>
                    <a:pt x="693078" y="382001"/>
                  </a:lnTo>
                  <a:lnTo>
                    <a:pt x="693880" y="413243"/>
                  </a:lnTo>
                  <a:lnTo>
                    <a:pt x="669040" y="426059"/>
                  </a:lnTo>
                  <a:lnTo>
                    <a:pt x="675450" y="457301"/>
                  </a:lnTo>
                  <a:lnTo>
                    <a:pt x="706700" y="458102"/>
                  </a:lnTo>
                  <a:lnTo>
                    <a:pt x="723527" y="480531"/>
                  </a:lnTo>
                  <a:lnTo>
                    <a:pt x="715514" y="506966"/>
                  </a:lnTo>
                  <a:lnTo>
                    <a:pt x="737949" y="526992"/>
                  </a:lnTo>
                  <a:lnTo>
                    <a:pt x="760384" y="508568"/>
                  </a:lnTo>
                  <a:lnTo>
                    <a:pt x="786826" y="516578"/>
                  </a:lnTo>
                  <a:lnTo>
                    <a:pt x="794839" y="551023"/>
                  </a:lnTo>
                  <a:lnTo>
                    <a:pt x="827691" y="547819"/>
                  </a:lnTo>
                  <a:lnTo>
                    <a:pt x="833299" y="519783"/>
                  </a:lnTo>
                  <a:lnTo>
                    <a:pt x="858940" y="508568"/>
                  </a:lnTo>
                  <a:lnTo>
                    <a:pt x="882176" y="526992"/>
                  </a:lnTo>
                  <a:lnTo>
                    <a:pt x="907817" y="507767"/>
                  </a:lnTo>
                  <a:lnTo>
                    <a:pt x="900606" y="478128"/>
                  </a:lnTo>
                  <a:lnTo>
                    <a:pt x="912625" y="458903"/>
                  </a:lnTo>
                  <a:lnTo>
                    <a:pt x="947079" y="458102"/>
                  </a:lnTo>
                  <a:lnTo>
                    <a:pt x="954290" y="426059"/>
                  </a:lnTo>
                  <a:lnTo>
                    <a:pt x="934259" y="407636"/>
                  </a:lnTo>
                  <a:lnTo>
                    <a:pt x="934259" y="381200"/>
                  </a:lnTo>
                  <a:lnTo>
                    <a:pt x="955893" y="364378"/>
                  </a:lnTo>
                  <a:lnTo>
                    <a:pt x="946277" y="329132"/>
                  </a:lnTo>
                  <a:lnTo>
                    <a:pt x="915029" y="329132"/>
                  </a:lnTo>
                  <a:lnTo>
                    <a:pt x="899805" y="306702"/>
                  </a:lnTo>
                  <a:lnTo>
                    <a:pt x="910222" y="278666"/>
                  </a:lnTo>
                  <a:lnTo>
                    <a:pt x="882176" y="259441"/>
                  </a:lnTo>
                  <a:lnTo>
                    <a:pt x="863748" y="279467"/>
                  </a:lnTo>
                  <a:lnTo>
                    <a:pt x="833299" y="269053"/>
                  </a:lnTo>
                  <a:close/>
                  <a:moveTo>
                    <a:pt x="2293901" y="213356"/>
                  </a:moveTo>
                  <a:lnTo>
                    <a:pt x="2408907" y="213356"/>
                  </a:lnTo>
                  <a:cubicBezTo>
                    <a:pt x="2424786" y="213356"/>
                    <a:pt x="2437659" y="226229"/>
                    <a:pt x="2437659" y="242108"/>
                  </a:cubicBezTo>
                  <a:lnTo>
                    <a:pt x="2437659" y="553931"/>
                  </a:lnTo>
                  <a:cubicBezTo>
                    <a:pt x="2437659" y="569811"/>
                    <a:pt x="2424786" y="582683"/>
                    <a:pt x="2408907" y="582683"/>
                  </a:cubicBezTo>
                  <a:lnTo>
                    <a:pt x="2293901" y="582683"/>
                  </a:lnTo>
                  <a:cubicBezTo>
                    <a:pt x="2278021" y="582683"/>
                    <a:pt x="2265149" y="569811"/>
                    <a:pt x="2265149" y="553931"/>
                  </a:cubicBezTo>
                  <a:lnTo>
                    <a:pt x="2265149" y="242108"/>
                  </a:lnTo>
                  <a:cubicBezTo>
                    <a:pt x="2265149" y="226229"/>
                    <a:pt x="2278021" y="213356"/>
                    <a:pt x="2293901" y="213356"/>
                  </a:cubicBezTo>
                  <a:close/>
                  <a:moveTo>
                    <a:pt x="2721015" y="140372"/>
                  </a:moveTo>
                  <a:lnTo>
                    <a:pt x="2836021" y="140372"/>
                  </a:lnTo>
                  <a:cubicBezTo>
                    <a:pt x="2851901" y="140372"/>
                    <a:pt x="2864773" y="153244"/>
                    <a:pt x="2864773" y="169124"/>
                  </a:cubicBezTo>
                  <a:lnTo>
                    <a:pt x="2864773" y="553931"/>
                  </a:lnTo>
                  <a:cubicBezTo>
                    <a:pt x="2864773" y="569811"/>
                    <a:pt x="2851901" y="582683"/>
                    <a:pt x="2836021" y="582683"/>
                  </a:cubicBezTo>
                  <a:lnTo>
                    <a:pt x="2721015" y="582683"/>
                  </a:lnTo>
                  <a:cubicBezTo>
                    <a:pt x="2705136" y="582683"/>
                    <a:pt x="2692263" y="569811"/>
                    <a:pt x="2692263" y="553931"/>
                  </a:cubicBezTo>
                  <a:lnTo>
                    <a:pt x="2692263" y="169124"/>
                  </a:lnTo>
                  <a:cubicBezTo>
                    <a:pt x="2692263" y="153244"/>
                    <a:pt x="2705136" y="140372"/>
                    <a:pt x="2721015" y="140372"/>
                  </a:cubicBezTo>
                  <a:close/>
                  <a:moveTo>
                    <a:pt x="2175397" y="123681"/>
                  </a:moveTo>
                  <a:lnTo>
                    <a:pt x="2226564" y="123681"/>
                  </a:lnTo>
                  <a:lnTo>
                    <a:pt x="2226564" y="509107"/>
                  </a:lnTo>
                  <a:cubicBezTo>
                    <a:pt x="2226564" y="603620"/>
                    <a:pt x="2240424" y="617479"/>
                    <a:pt x="2331620" y="614163"/>
                  </a:cubicBezTo>
                  <a:cubicBezTo>
                    <a:pt x="2422816" y="610846"/>
                    <a:pt x="2754239" y="614163"/>
                    <a:pt x="2965547" y="614163"/>
                  </a:cubicBezTo>
                  <a:lnTo>
                    <a:pt x="2965547" y="661217"/>
                  </a:lnTo>
                  <a:lnTo>
                    <a:pt x="2278541" y="661217"/>
                  </a:lnTo>
                  <a:cubicBezTo>
                    <a:pt x="2200614" y="661217"/>
                    <a:pt x="2176801" y="647355"/>
                    <a:pt x="2173484" y="556161"/>
                  </a:cubicBezTo>
                  <a:cubicBezTo>
                    <a:pt x="2170168" y="464967"/>
                    <a:pt x="2173484" y="276023"/>
                    <a:pt x="2173484" y="135953"/>
                  </a:cubicBezTo>
                  <a:close/>
                  <a:moveTo>
                    <a:pt x="131924" y="0"/>
                  </a:moveTo>
                  <a:lnTo>
                    <a:pt x="1088578" y="0"/>
                  </a:lnTo>
                  <a:cubicBezTo>
                    <a:pt x="1161438" y="0"/>
                    <a:pt x="1220502" y="59064"/>
                    <a:pt x="1220502" y="131924"/>
                  </a:cubicBezTo>
                  <a:lnTo>
                    <a:pt x="1220502" y="1490157"/>
                  </a:lnTo>
                  <a:cubicBezTo>
                    <a:pt x="1220502" y="1563017"/>
                    <a:pt x="1161438" y="1622081"/>
                    <a:pt x="1088578" y="1622081"/>
                  </a:cubicBezTo>
                  <a:lnTo>
                    <a:pt x="131924" y="1622081"/>
                  </a:lnTo>
                  <a:cubicBezTo>
                    <a:pt x="59064" y="1622081"/>
                    <a:pt x="0" y="1563017"/>
                    <a:pt x="0" y="1490157"/>
                  </a:cubicBezTo>
                  <a:lnTo>
                    <a:pt x="0" y="131924"/>
                  </a:lnTo>
                  <a:cubicBezTo>
                    <a:pt x="0" y="59064"/>
                    <a:pt x="59064" y="0"/>
                    <a:pt x="131924"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algn="ctr" defTabSz="672068" fontAlgn="base">
                <a:spcBef>
                  <a:spcPct val="0"/>
                </a:spcBef>
                <a:spcAft>
                  <a:spcPct val="0"/>
                </a:spcAft>
              </a:pPr>
              <a:endParaRPr lang="en-US" sz="1324"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grpSp>
      <p:sp>
        <p:nvSpPr>
          <p:cNvPr id="2" name="Title 1"/>
          <p:cNvSpPr>
            <a:spLocks noGrp="1"/>
          </p:cNvSpPr>
          <p:nvPr>
            <p:ph type="title"/>
          </p:nvPr>
        </p:nvSpPr>
        <p:spPr>
          <a:xfrm>
            <a:off x="771761" y="200508"/>
            <a:ext cx="8192727" cy="582966"/>
          </a:xfrm>
        </p:spPr>
        <p:txBody>
          <a:bodyPr>
            <a:noAutofit/>
          </a:bodyPr>
          <a:lstStyle/>
          <a:p>
            <a:pPr lvl="0"/>
            <a:r>
              <a:rPr lang="en-US" sz="2800" dirty="0"/>
              <a:t>Data Warehousing uses a top-down approach</a:t>
            </a:r>
          </a:p>
        </p:txBody>
      </p:sp>
    </p:spTree>
    <p:extLst>
      <p:ext uri="{BB962C8B-B14F-4D97-AF65-F5344CB8AC3E}">
        <p14:creationId xmlns:p14="http://schemas.microsoft.com/office/powerpoint/2010/main" val="141473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80071-E5A9-40C0-BA17-E4ACB9732CCB}"/>
              </a:ext>
            </a:extLst>
          </p:cNvPr>
          <p:cNvSpPr>
            <a:spLocks noGrp="1"/>
          </p:cNvSpPr>
          <p:nvPr>
            <p:ph type="title"/>
          </p:nvPr>
        </p:nvSpPr>
        <p:spPr/>
        <p:txBody>
          <a:bodyPr>
            <a:normAutofit fontScale="90000"/>
          </a:bodyPr>
          <a:lstStyle/>
          <a:p>
            <a:r>
              <a:rPr lang="en-US" dirty="0"/>
              <a:t>Gartner Technology Hypercycle (August 2017)</a:t>
            </a:r>
          </a:p>
        </p:txBody>
      </p:sp>
      <p:sp>
        <p:nvSpPr>
          <p:cNvPr id="4" name="Date Placeholder 3">
            <a:extLst>
              <a:ext uri="{FF2B5EF4-FFF2-40B4-BE49-F238E27FC236}">
                <a16:creationId xmlns:a16="http://schemas.microsoft.com/office/drawing/2014/main" id="{67AD837B-37D5-4A2E-A4C9-964BD6014D13}"/>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D8F478D4-A31F-4781-BBFC-7F439B14F69F}"/>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559A15D1-6D32-4BC1-B7D4-4BF9BE113899}"/>
              </a:ext>
            </a:extLst>
          </p:cNvPr>
          <p:cNvSpPr>
            <a:spLocks noGrp="1"/>
          </p:cNvSpPr>
          <p:nvPr>
            <p:ph type="sldNum" sz="quarter" idx="12"/>
          </p:nvPr>
        </p:nvSpPr>
        <p:spPr/>
        <p:txBody>
          <a:bodyPr/>
          <a:lstStyle/>
          <a:p>
            <a:fld id="{5444D61A-D5EF-4AD7-8CFF-82B00AE13C42}" type="slidenum">
              <a:rPr lang="en-GB" smtClean="0"/>
              <a:pPr/>
              <a:t>7</a:t>
            </a:fld>
            <a:endParaRPr lang="en-GB"/>
          </a:p>
        </p:txBody>
      </p:sp>
      <p:pic>
        <p:nvPicPr>
          <p:cNvPr id="8" name="Picture 2" descr="https://blogs-images.forbes.com/louiscolumbus/files/2017/08/hype-cycle-for-emerging-technologies-2017.jpg">
            <a:extLst>
              <a:ext uri="{FF2B5EF4-FFF2-40B4-BE49-F238E27FC236}">
                <a16:creationId xmlns:a16="http://schemas.microsoft.com/office/drawing/2014/main" id="{FA4D6367-B34E-456E-B97F-EE521D5937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5556" y="1204800"/>
            <a:ext cx="6700338" cy="518735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AD2ADCC-C648-4AFC-ABB5-E343EAC0334D}"/>
              </a:ext>
            </a:extLst>
          </p:cNvPr>
          <p:cNvSpPr txBox="1"/>
          <p:nvPr/>
        </p:nvSpPr>
        <p:spPr>
          <a:xfrm>
            <a:off x="117113" y="6238269"/>
            <a:ext cx="8837740" cy="307777"/>
          </a:xfrm>
          <a:prstGeom prst="rect">
            <a:avLst/>
          </a:prstGeom>
          <a:noFill/>
        </p:spPr>
        <p:txBody>
          <a:bodyPr wrap="none" rtlCol="0">
            <a:spAutoFit/>
          </a:bodyPr>
          <a:lstStyle/>
          <a:p>
            <a:r>
              <a:rPr lang="en-US" sz="1400" dirty="0"/>
              <a:t>[ref] </a:t>
            </a:r>
            <a:r>
              <a:rPr lang="en-US" sz="1400" dirty="0">
                <a:hlinkClick r:id="rId3"/>
              </a:rPr>
              <a:t>https://www.gartner.com/smarterwithgartner/top-trends-in-the-gartner-hype-cycle-for-emerging-technologies-2017/</a:t>
            </a:r>
            <a:r>
              <a:rPr lang="en-US" sz="1400" dirty="0"/>
              <a:t> </a:t>
            </a:r>
          </a:p>
        </p:txBody>
      </p:sp>
      <p:sp>
        <p:nvSpPr>
          <p:cNvPr id="9" name="Rectangle 8">
            <a:extLst>
              <a:ext uri="{FF2B5EF4-FFF2-40B4-BE49-F238E27FC236}">
                <a16:creationId xmlns:a16="http://schemas.microsoft.com/office/drawing/2014/main" id="{9E3CCEE1-8E7E-4222-9FC6-1E2991680C8E}"/>
              </a:ext>
            </a:extLst>
          </p:cNvPr>
          <p:cNvSpPr/>
          <p:nvPr/>
        </p:nvSpPr>
        <p:spPr>
          <a:xfrm>
            <a:off x="2886895" y="2348880"/>
            <a:ext cx="1361069" cy="18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BA008940-3F27-4CDC-926E-036CBAF079E0}"/>
              </a:ext>
            </a:extLst>
          </p:cNvPr>
          <p:cNvSpPr txBox="1"/>
          <p:nvPr/>
        </p:nvSpPr>
        <p:spPr>
          <a:xfrm>
            <a:off x="2608325" y="1341377"/>
            <a:ext cx="6346528" cy="369332"/>
          </a:xfrm>
          <a:prstGeom prst="rect">
            <a:avLst/>
          </a:prstGeom>
          <a:solidFill>
            <a:schemeClr val="accent3">
              <a:lumMod val="40000"/>
              <a:lumOff val="60000"/>
            </a:schemeClr>
          </a:solidFill>
        </p:spPr>
        <p:txBody>
          <a:bodyPr wrap="square" rtlCol="0">
            <a:spAutoFit/>
          </a:bodyPr>
          <a:lstStyle/>
          <a:p>
            <a:r>
              <a:rPr lang="en-US" dirty="0">
                <a:solidFill>
                  <a:srgbClr val="FF0000"/>
                </a:solidFill>
                <a:latin typeface="+mj-lt"/>
              </a:rPr>
              <a:t>We are in post Big Data and post Cloud Computing stage</a:t>
            </a:r>
          </a:p>
        </p:txBody>
      </p:sp>
      <p:sp>
        <p:nvSpPr>
          <p:cNvPr id="11" name="Rectangle 10">
            <a:extLst>
              <a:ext uri="{FF2B5EF4-FFF2-40B4-BE49-F238E27FC236}">
                <a16:creationId xmlns:a16="http://schemas.microsoft.com/office/drawing/2014/main" id="{F168869E-E518-4B8D-A9F1-6A804CF93C08}"/>
              </a:ext>
            </a:extLst>
          </p:cNvPr>
          <p:cNvSpPr/>
          <p:nvPr/>
        </p:nvSpPr>
        <p:spPr>
          <a:xfrm>
            <a:off x="1172260" y="2115945"/>
            <a:ext cx="1361069" cy="18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C4AA7B9-A1FE-4872-9246-D9EF2CE8A7E0}"/>
              </a:ext>
            </a:extLst>
          </p:cNvPr>
          <p:cNvSpPr/>
          <p:nvPr/>
        </p:nvSpPr>
        <p:spPr>
          <a:xfrm>
            <a:off x="971070" y="2348880"/>
            <a:ext cx="1361069" cy="18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EF059DD-95E2-472C-96A0-C9ED7E48A706}"/>
              </a:ext>
            </a:extLst>
          </p:cNvPr>
          <p:cNvSpPr/>
          <p:nvPr/>
        </p:nvSpPr>
        <p:spPr>
          <a:xfrm>
            <a:off x="2692274" y="1999103"/>
            <a:ext cx="1361069" cy="1800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CDF9DD1-DACB-49C9-98C8-89F52A30F857}"/>
              </a:ext>
            </a:extLst>
          </p:cNvPr>
          <p:cNvSpPr txBox="1"/>
          <p:nvPr/>
        </p:nvSpPr>
        <p:spPr>
          <a:xfrm>
            <a:off x="5742461" y="1880466"/>
            <a:ext cx="3066865" cy="830997"/>
          </a:xfrm>
          <a:prstGeom prst="rect">
            <a:avLst/>
          </a:prstGeom>
          <a:noFill/>
        </p:spPr>
        <p:txBody>
          <a:bodyPr wrap="none" rtlCol="0">
            <a:spAutoFit/>
          </a:bodyPr>
          <a:lstStyle/>
          <a:p>
            <a:r>
              <a:rPr lang="en-US" sz="1600" dirty="0">
                <a:solidFill>
                  <a:srgbClr val="00B050"/>
                </a:solidFill>
                <a:latin typeface="+mj-lt"/>
              </a:rPr>
              <a:t>Big Data and Cloud Computing:</a:t>
            </a:r>
          </a:p>
          <a:p>
            <a:r>
              <a:rPr lang="en-US" sz="1600" dirty="0">
                <a:solidFill>
                  <a:srgbClr val="00B050"/>
                </a:solidFill>
                <a:latin typeface="+mj-lt"/>
              </a:rPr>
              <a:t>In a maturity stage – </a:t>
            </a:r>
          </a:p>
          <a:p>
            <a:r>
              <a:rPr lang="en-US" sz="1600" dirty="0">
                <a:solidFill>
                  <a:srgbClr val="00B050"/>
                </a:solidFill>
                <a:latin typeface="+mj-lt"/>
              </a:rPr>
              <a:t>already commodity services</a:t>
            </a:r>
          </a:p>
        </p:txBody>
      </p:sp>
    </p:spTree>
    <p:extLst>
      <p:ext uri="{BB962C8B-B14F-4D97-AF65-F5344CB8AC3E}">
        <p14:creationId xmlns:p14="http://schemas.microsoft.com/office/powerpoint/2010/main" val="243029501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CCC9C32-5C27-4618-9220-9373E9D9E92B}"/>
              </a:ext>
            </a:extLst>
          </p:cNvPr>
          <p:cNvGrpSpPr>
            <a:grpSpLocks noChangeAspect="1"/>
          </p:cNvGrpSpPr>
          <p:nvPr/>
        </p:nvGrpSpPr>
        <p:grpSpPr>
          <a:xfrm>
            <a:off x="359532" y="1664464"/>
            <a:ext cx="8163011" cy="3529072"/>
            <a:chOff x="1095515" y="1848585"/>
            <a:chExt cx="7160536" cy="3095676"/>
          </a:xfrm>
        </p:grpSpPr>
        <p:pic>
          <p:nvPicPr>
            <p:cNvPr id="179" name="Picture 178"/>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241862" y="3146629"/>
              <a:ext cx="4384469" cy="1797632"/>
            </a:xfrm>
            <a:prstGeom prst="rect">
              <a:avLst/>
            </a:prstGeom>
          </p:spPr>
        </p:pic>
        <p:cxnSp>
          <p:nvCxnSpPr>
            <p:cNvPr id="180" name="Straight Arrow Connector 179"/>
            <p:cNvCxnSpPr/>
            <p:nvPr/>
          </p:nvCxnSpPr>
          <p:spPr>
            <a:xfrm>
              <a:off x="2128837" y="3405188"/>
              <a:ext cx="1291991" cy="244106"/>
            </a:xfrm>
            <a:prstGeom prst="straightConnector1">
              <a:avLst/>
            </a:prstGeom>
            <a:ln w="28575">
              <a:solidFill>
                <a:schemeClr val="tx2"/>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181" name="Straight Arrow Connector 180"/>
            <p:cNvCxnSpPr/>
            <p:nvPr/>
          </p:nvCxnSpPr>
          <p:spPr>
            <a:xfrm>
              <a:off x="2124075" y="3086100"/>
              <a:ext cx="1296753" cy="402841"/>
            </a:xfrm>
            <a:prstGeom prst="straightConnector1">
              <a:avLst/>
            </a:prstGeom>
            <a:ln w="28575">
              <a:solidFill>
                <a:schemeClr val="tx2"/>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182" name="Straight Arrow Connector 181"/>
            <p:cNvCxnSpPr/>
            <p:nvPr/>
          </p:nvCxnSpPr>
          <p:spPr>
            <a:xfrm>
              <a:off x="2138362" y="3719513"/>
              <a:ext cx="1282466" cy="71307"/>
            </a:xfrm>
            <a:prstGeom prst="straightConnector1">
              <a:avLst/>
            </a:prstGeom>
            <a:ln w="28575">
              <a:solidFill>
                <a:schemeClr val="tx2"/>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183" name="Straight Arrow Connector 182"/>
            <p:cNvCxnSpPr/>
            <p:nvPr/>
          </p:nvCxnSpPr>
          <p:spPr>
            <a:xfrm flipV="1">
              <a:off x="2119141" y="3924471"/>
              <a:ext cx="1304999" cy="61742"/>
            </a:xfrm>
            <a:prstGeom prst="straightConnector1">
              <a:avLst/>
            </a:prstGeom>
            <a:ln w="28575">
              <a:solidFill>
                <a:schemeClr val="tx2"/>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184" name="Straight Arrow Connector 183"/>
            <p:cNvCxnSpPr/>
            <p:nvPr/>
          </p:nvCxnSpPr>
          <p:spPr>
            <a:xfrm flipV="1">
              <a:off x="2133601" y="4094524"/>
              <a:ext cx="1290539" cy="182201"/>
            </a:xfrm>
            <a:prstGeom prst="straightConnector1">
              <a:avLst/>
            </a:prstGeom>
            <a:ln w="28575">
              <a:solidFill>
                <a:schemeClr val="tx2"/>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185" name="Straight Arrow Connector 184"/>
            <p:cNvCxnSpPr/>
            <p:nvPr/>
          </p:nvCxnSpPr>
          <p:spPr>
            <a:xfrm flipV="1">
              <a:off x="2124075" y="4236048"/>
              <a:ext cx="1296753" cy="402627"/>
            </a:xfrm>
            <a:prstGeom prst="straightConnector1">
              <a:avLst/>
            </a:prstGeom>
            <a:ln w="28575">
              <a:solidFill>
                <a:schemeClr val="tx2"/>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sp>
          <p:nvSpPr>
            <p:cNvPr id="186" name="Pentagon 185"/>
            <p:cNvSpPr/>
            <p:nvPr/>
          </p:nvSpPr>
          <p:spPr bwMode="auto">
            <a:xfrm>
              <a:off x="1913775" y="1855114"/>
              <a:ext cx="1894541" cy="811043"/>
            </a:xfrm>
            <a:prstGeom prst="homePlate">
              <a:avLst/>
            </a:prstGeom>
            <a:solidFill>
              <a:srgbClr val="63210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0" bIns="107571" numCol="1" spcCol="0" rtlCol="0" fromWordArt="0" anchor="ctr" anchorCtr="0" forceAA="0" compatLnSpc="1">
              <a:prstTxWarp prst="textNoShape">
                <a:avLst/>
              </a:prstTxWarp>
              <a:noAutofit/>
            </a:bodyPr>
            <a:lstStyle/>
            <a:p>
              <a:pPr defTabSz="685577">
                <a:lnSpc>
                  <a:spcPct val="90000"/>
                </a:lnSpc>
              </a:pPr>
              <a:r>
                <a:rPr lang="en-US" dirty="0">
                  <a:solidFill>
                    <a:schemeClr val="bg1"/>
                  </a:solidFill>
                  <a:latin typeface="+mj-lt"/>
                  <a:ea typeface="Segoe UI" pitchFamily="34" charset="0"/>
                  <a:cs typeface="Segoe UI" pitchFamily="34" charset="0"/>
                </a:rPr>
                <a:t>Ingest all data </a:t>
              </a:r>
              <a:r>
                <a:rPr lang="en-US" sz="900" dirty="0">
                  <a:solidFill>
                    <a:schemeClr val="bg1"/>
                  </a:solidFill>
                  <a:ea typeface="Segoe UI" pitchFamily="34" charset="0"/>
                  <a:cs typeface="Segoe UI" pitchFamily="34" charset="0"/>
                </a:rPr>
                <a:t>regardless of requirements</a:t>
              </a:r>
            </a:p>
            <a:p>
              <a:pPr defTabSz="685577">
                <a:lnSpc>
                  <a:spcPct val="90000"/>
                </a:lnSpc>
              </a:pPr>
              <a:endParaRPr lang="en-US" sz="882" b="1" dirty="0">
                <a:solidFill>
                  <a:schemeClr val="bg1"/>
                </a:solidFill>
                <a:latin typeface="Segoe UI Semibold" panose="020B0702040204020203" pitchFamily="34" charset="0"/>
                <a:ea typeface="Segoe UI" pitchFamily="34" charset="0"/>
                <a:cs typeface="Segoe UI" pitchFamily="34" charset="0"/>
              </a:endParaRPr>
            </a:p>
          </p:txBody>
        </p:sp>
        <p:sp>
          <p:nvSpPr>
            <p:cNvPr id="187" name="Chevron 186"/>
            <p:cNvSpPr/>
            <p:nvPr/>
          </p:nvSpPr>
          <p:spPr>
            <a:xfrm>
              <a:off x="3503923" y="1848585"/>
              <a:ext cx="2225588" cy="811043"/>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32" tIns="34285" rIns="0" bIns="34285" numCol="1" spcCol="0" rtlCol="0" fromWordArt="0" anchor="ctr" anchorCtr="0" forceAA="0" compatLnSpc="1">
              <a:prstTxWarp prst="textNoShape">
                <a:avLst/>
              </a:prstTxWarp>
              <a:noAutofit/>
            </a:bodyPr>
            <a:lstStyle/>
            <a:p>
              <a:r>
                <a:rPr lang="en-US" dirty="0">
                  <a:solidFill>
                    <a:schemeClr val="bg1"/>
                  </a:solidFill>
                  <a:latin typeface="+mj-lt"/>
                  <a:ea typeface="Segoe UI" pitchFamily="34" charset="0"/>
                  <a:cs typeface="Segoe UI" pitchFamily="34" charset="0"/>
                </a:rPr>
                <a:t>Store all data </a:t>
              </a:r>
            </a:p>
            <a:p>
              <a:r>
                <a:rPr lang="en-US" sz="900" dirty="0">
                  <a:solidFill>
                    <a:schemeClr val="bg1"/>
                  </a:solidFill>
                  <a:ea typeface="Segoe UI" pitchFamily="34" charset="0"/>
                  <a:cs typeface="Segoe UI" pitchFamily="34" charset="0"/>
                </a:rPr>
                <a:t>in native format without schema definition</a:t>
              </a:r>
            </a:p>
          </p:txBody>
        </p:sp>
        <p:sp>
          <p:nvSpPr>
            <p:cNvPr id="188" name="Chevron 187"/>
            <p:cNvSpPr/>
            <p:nvPr/>
          </p:nvSpPr>
          <p:spPr>
            <a:xfrm>
              <a:off x="5435100" y="1856961"/>
              <a:ext cx="2188343" cy="811043"/>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232" tIns="34285" rIns="0" bIns="34285" numCol="1" spcCol="0" rtlCol="0" fromWordArt="0" anchor="ctr" anchorCtr="0" forceAA="0" compatLnSpc="1">
              <a:prstTxWarp prst="textNoShape">
                <a:avLst/>
              </a:prstTxWarp>
              <a:noAutofit/>
            </a:bodyPr>
            <a:lstStyle/>
            <a:p>
              <a:r>
                <a:rPr lang="en-US" dirty="0">
                  <a:solidFill>
                    <a:schemeClr val="bg1"/>
                  </a:solidFill>
                  <a:latin typeface="+mj-lt"/>
                  <a:ea typeface="Segoe UI" pitchFamily="34" charset="0"/>
                  <a:cs typeface="Segoe UI" pitchFamily="34" charset="0"/>
                </a:rPr>
                <a:t>Do analysis</a:t>
              </a:r>
            </a:p>
            <a:p>
              <a:r>
                <a:rPr lang="en-US" sz="900" dirty="0">
                  <a:solidFill>
                    <a:schemeClr val="bg1"/>
                  </a:solidFill>
                  <a:ea typeface="Segoe UI" pitchFamily="34" charset="0"/>
                  <a:cs typeface="Segoe UI" pitchFamily="34" charset="0"/>
                </a:rPr>
                <a:t>using analytic engines like Hadoop</a:t>
              </a:r>
            </a:p>
          </p:txBody>
        </p:sp>
        <p:cxnSp>
          <p:nvCxnSpPr>
            <p:cNvPr id="189" name="Straight Arrow Connector 188"/>
            <p:cNvCxnSpPr/>
            <p:nvPr/>
          </p:nvCxnSpPr>
          <p:spPr>
            <a:xfrm flipV="1">
              <a:off x="5771422" y="3137475"/>
              <a:ext cx="1151747" cy="430190"/>
            </a:xfrm>
            <a:prstGeom prst="straightConnector1">
              <a:avLst/>
            </a:prstGeom>
            <a:ln w="28575">
              <a:solidFill>
                <a:schemeClr val="accent4"/>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190" name="Straight Arrow Connector 189"/>
            <p:cNvCxnSpPr/>
            <p:nvPr/>
          </p:nvCxnSpPr>
          <p:spPr>
            <a:xfrm flipV="1">
              <a:off x="5774751" y="3463157"/>
              <a:ext cx="1150366" cy="225195"/>
            </a:xfrm>
            <a:prstGeom prst="straightConnector1">
              <a:avLst/>
            </a:prstGeom>
            <a:ln w="28575">
              <a:solidFill>
                <a:schemeClr val="accent4"/>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sp>
          <p:nvSpPr>
            <p:cNvPr id="191" name="TextBox 190"/>
            <p:cNvSpPr txBox="1"/>
            <p:nvPr/>
          </p:nvSpPr>
          <p:spPr>
            <a:xfrm>
              <a:off x="6964671" y="3318745"/>
              <a:ext cx="1238481" cy="276999"/>
            </a:xfrm>
            <a:prstGeom prst="rect">
              <a:avLst/>
            </a:prstGeom>
            <a:noFill/>
          </p:spPr>
          <p:txBody>
            <a:bodyPr wrap="none" lIns="0" rtlCol="0">
              <a:spAutoFit/>
            </a:bodyPr>
            <a:lstStyle/>
            <a:p>
              <a:pPr defTabSz="685537"/>
              <a:r>
                <a:rPr lang="en-US" sz="1200" dirty="0"/>
                <a:t>Interactive queries</a:t>
              </a:r>
            </a:p>
          </p:txBody>
        </p:sp>
        <p:sp>
          <p:nvSpPr>
            <p:cNvPr id="192" name="TextBox 191"/>
            <p:cNvSpPr txBox="1"/>
            <p:nvPr/>
          </p:nvSpPr>
          <p:spPr>
            <a:xfrm>
              <a:off x="6964670" y="2994918"/>
              <a:ext cx="937116" cy="276999"/>
            </a:xfrm>
            <a:prstGeom prst="rect">
              <a:avLst/>
            </a:prstGeom>
            <a:noFill/>
          </p:spPr>
          <p:txBody>
            <a:bodyPr wrap="none" lIns="0" rtlCol="0">
              <a:spAutoFit/>
            </a:bodyPr>
            <a:lstStyle/>
            <a:p>
              <a:pPr defTabSz="685537"/>
              <a:r>
                <a:rPr lang="en-US" sz="1200" dirty="0"/>
                <a:t>Batch queries</a:t>
              </a:r>
            </a:p>
          </p:txBody>
        </p:sp>
        <p:cxnSp>
          <p:nvCxnSpPr>
            <p:cNvPr id="193" name="Straight Arrow Connector 192"/>
            <p:cNvCxnSpPr/>
            <p:nvPr/>
          </p:nvCxnSpPr>
          <p:spPr>
            <a:xfrm>
              <a:off x="5781953" y="3918945"/>
              <a:ext cx="1141216" cy="153811"/>
            </a:xfrm>
            <a:prstGeom prst="straightConnector1">
              <a:avLst/>
            </a:prstGeom>
            <a:ln w="28575">
              <a:solidFill>
                <a:schemeClr val="accent4"/>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sp>
          <p:nvSpPr>
            <p:cNvPr id="194" name="TextBox 193"/>
            <p:cNvSpPr txBox="1"/>
            <p:nvPr/>
          </p:nvSpPr>
          <p:spPr>
            <a:xfrm>
              <a:off x="6964671" y="3966402"/>
              <a:ext cx="1228863" cy="276999"/>
            </a:xfrm>
            <a:prstGeom prst="rect">
              <a:avLst/>
            </a:prstGeom>
            <a:noFill/>
          </p:spPr>
          <p:txBody>
            <a:bodyPr wrap="none" lIns="0" rtlCol="0">
              <a:spAutoFit/>
            </a:bodyPr>
            <a:lstStyle/>
            <a:p>
              <a:pPr defTabSz="685537"/>
              <a:r>
                <a:rPr lang="en-US" sz="1200" dirty="0"/>
                <a:t>Machine Learning</a:t>
              </a:r>
            </a:p>
          </p:txBody>
        </p:sp>
        <p:cxnSp>
          <p:nvCxnSpPr>
            <p:cNvPr id="195" name="Straight Arrow Connector 194"/>
            <p:cNvCxnSpPr/>
            <p:nvPr/>
          </p:nvCxnSpPr>
          <p:spPr>
            <a:xfrm>
              <a:off x="5774752" y="4033287"/>
              <a:ext cx="1148417" cy="398282"/>
            </a:xfrm>
            <a:prstGeom prst="straightConnector1">
              <a:avLst/>
            </a:prstGeom>
            <a:ln w="28575">
              <a:solidFill>
                <a:schemeClr val="accent4"/>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sp>
          <p:nvSpPr>
            <p:cNvPr id="196" name="TextBox 195"/>
            <p:cNvSpPr txBox="1"/>
            <p:nvPr/>
          </p:nvSpPr>
          <p:spPr>
            <a:xfrm>
              <a:off x="6964671" y="4290229"/>
              <a:ext cx="1081386" cy="276999"/>
            </a:xfrm>
            <a:prstGeom prst="rect">
              <a:avLst/>
            </a:prstGeom>
            <a:noFill/>
          </p:spPr>
          <p:txBody>
            <a:bodyPr wrap="none" lIns="0" rtlCol="0">
              <a:spAutoFit/>
            </a:bodyPr>
            <a:lstStyle/>
            <a:p>
              <a:pPr defTabSz="685537"/>
              <a:r>
                <a:rPr lang="en-US" sz="1200" dirty="0"/>
                <a:t>Data warehouse</a:t>
              </a:r>
            </a:p>
          </p:txBody>
        </p:sp>
        <p:sp>
          <p:nvSpPr>
            <p:cNvPr id="197" name="TextBox 196"/>
            <p:cNvSpPr txBox="1"/>
            <p:nvPr/>
          </p:nvSpPr>
          <p:spPr>
            <a:xfrm>
              <a:off x="6964672" y="3642574"/>
              <a:ext cx="1291379" cy="276999"/>
            </a:xfrm>
            <a:prstGeom prst="rect">
              <a:avLst/>
            </a:prstGeom>
            <a:noFill/>
          </p:spPr>
          <p:txBody>
            <a:bodyPr wrap="none" lIns="0" rtlCol="0">
              <a:spAutoFit/>
            </a:bodyPr>
            <a:lstStyle/>
            <a:p>
              <a:pPr defTabSz="685537"/>
              <a:r>
                <a:rPr lang="en-US" sz="1200" dirty="0"/>
                <a:t>Real-time analytics</a:t>
              </a:r>
            </a:p>
          </p:txBody>
        </p:sp>
        <p:cxnSp>
          <p:nvCxnSpPr>
            <p:cNvPr id="198" name="Straight Arrow Connector 197"/>
            <p:cNvCxnSpPr/>
            <p:nvPr/>
          </p:nvCxnSpPr>
          <p:spPr>
            <a:xfrm flipV="1">
              <a:off x="5781952" y="3765160"/>
              <a:ext cx="1143164" cy="30902"/>
            </a:xfrm>
            <a:prstGeom prst="straightConnector1">
              <a:avLst/>
            </a:prstGeom>
            <a:ln w="28575">
              <a:solidFill>
                <a:schemeClr val="accent4"/>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grpSp>
          <p:nvGrpSpPr>
            <p:cNvPr id="199" name="Group 198"/>
            <p:cNvGrpSpPr/>
            <p:nvPr/>
          </p:nvGrpSpPr>
          <p:grpSpPr>
            <a:xfrm>
              <a:off x="1095515" y="2795955"/>
              <a:ext cx="508637" cy="508637"/>
              <a:chOff x="372628" y="2473035"/>
              <a:chExt cx="691781" cy="691781"/>
            </a:xfrm>
          </p:grpSpPr>
          <p:sp>
            <p:nvSpPr>
              <p:cNvPr id="200" name="Rectangle 199"/>
              <p:cNvSpPr/>
              <p:nvPr>
                <p:custDataLst>
                  <p:tags r:id="rId16"/>
                </p:custDataLst>
              </p:nvPr>
            </p:nvSpPr>
            <p:spPr bwMode="auto">
              <a:xfrm>
                <a:off x="372628" y="2473035"/>
                <a:ext cx="691781" cy="691781"/>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588" dirty="0">
                    <a:solidFill>
                      <a:schemeClr val="tx1"/>
                    </a:solidFill>
                    <a:ea typeface="Segoe UI" pitchFamily="34" charset="0"/>
                    <a:cs typeface="Segoe UI" pitchFamily="34" charset="0"/>
                  </a:rPr>
                  <a:t>Devices</a:t>
                </a:r>
              </a:p>
            </p:txBody>
          </p:sp>
          <p:grpSp>
            <p:nvGrpSpPr>
              <p:cNvPr id="201" name="Group 200"/>
              <p:cNvGrpSpPr/>
              <p:nvPr/>
            </p:nvGrpSpPr>
            <p:grpSpPr>
              <a:xfrm>
                <a:off x="476130" y="2594121"/>
                <a:ext cx="496449" cy="266646"/>
                <a:chOff x="2769908" y="1409697"/>
                <a:chExt cx="1965320" cy="1055586"/>
              </a:xfrm>
            </p:grpSpPr>
            <p:sp>
              <p:nvSpPr>
                <p:cNvPr id="202" name="Round Same Side Corner Rectangle 11"/>
                <p:cNvSpPr/>
                <p:nvPr/>
              </p:nvSpPr>
              <p:spPr>
                <a:xfrm>
                  <a:off x="3138523" y="1744049"/>
                  <a:ext cx="998085" cy="721234"/>
                </a:xfrm>
                <a:custGeom>
                  <a:avLst/>
                  <a:gdLst/>
                  <a:ahLst/>
                  <a:cxnLst/>
                  <a:rect l="l" t="t" r="r" b="b"/>
                  <a:pathLst>
                    <a:path w="997825" h="721233">
                      <a:moveTo>
                        <a:pt x="386303" y="632863"/>
                      </a:moveTo>
                      <a:lnTo>
                        <a:pt x="361994" y="673949"/>
                      </a:lnTo>
                      <a:lnTo>
                        <a:pt x="635830" y="673949"/>
                      </a:lnTo>
                      <a:lnTo>
                        <a:pt x="611521" y="632863"/>
                      </a:lnTo>
                      <a:close/>
                      <a:moveTo>
                        <a:pt x="74549" y="554146"/>
                      </a:moveTo>
                      <a:lnTo>
                        <a:pt x="923276" y="554146"/>
                      </a:lnTo>
                      <a:lnTo>
                        <a:pt x="997825" y="680147"/>
                      </a:lnTo>
                      <a:lnTo>
                        <a:pt x="997380" y="680147"/>
                      </a:lnTo>
                      <a:lnTo>
                        <a:pt x="997380" y="721233"/>
                      </a:lnTo>
                      <a:lnTo>
                        <a:pt x="443" y="721233"/>
                      </a:lnTo>
                      <a:lnTo>
                        <a:pt x="443" y="680147"/>
                      </a:lnTo>
                      <a:lnTo>
                        <a:pt x="0" y="680147"/>
                      </a:lnTo>
                      <a:close/>
                      <a:moveTo>
                        <a:pt x="107888" y="28997"/>
                      </a:moveTo>
                      <a:lnTo>
                        <a:pt x="107888" y="517611"/>
                      </a:lnTo>
                      <a:lnTo>
                        <a:pt x="889938" y="517611"/>
                      </a:lnTo>
                      <a:lnTo>
                        <a:pt x="889938" y="28997"/>
                      </a:lnTo>
                      <a:close/>
                      <a:moveTo>
                        <a:pt x="102530" y="0"/>
                      </a:moveTo>
                      <a:lnTo>
                        <a:pt x="895294" y="0"/>
                      </a:lnTo>
                      <a:cubicBezTo>
                        <a:pt x="909799" y="0"/>
                        <a:pt x="921556" y="11760"/>
                        <a:pt x="921556" y="26269"/>
                      </a:cubicBezTo>
                      <a:lnTo>
                        <a:pt x="921556" y="541850"/>
                      </a:lnTo>
                      <a:lnTo>
                        <a:pt x="76268" y="541850"/>
                      </a:lnTo>
                      <a:lnTo>
                        <a:pt x="76268" y="26269"/>
                      </a:lnTo>
                      <a:cubicBezTo>
                        <a:pt x="76268" y="11760"/>
                        <a:pt x="88025" y="0"/>
                        <a:pt x="102530" y="0"/>
                      </a:cubicBezTo>
                      <a:close/>
                    </a:path>
                  </a:pathLst>
                </a:custGeom>
                <a:solidFill>
                  <a:schemeClr val="tx1"/>
                </a:solidFill>
                <a:ln w="25400" cap="flat" cmpd="sng" algn="ctr">
                  <a:noFill/>
                  <a:prstDash val="solid"/>
                </a:ln>
                <a:effectLst/>
              </p:spPr>
              <p:txBody>
                <a:bodyPr rtlCol="0" anchor="ctr"/>
                <a:lstStyle/>
                <a:p>
                  <a:pPr defTabSz="672290">
                    <a:defRPr/>
                  </a:pPr>
                  <a:endParaRPr lang="en-US" sz="588" kern="0">
                    <a:solidFill>
                      <a:schemeClr val="accent3"/>
                    </a:solidFill>
                    <a:latin typeface="Segoe"/>
                  </a:endParaRPr>
                </a:p>
              </p:txBody>
            </p:sp>
            <p:sp>
              <p:nvSpPr>
                <p:cNvPr id="203" name="Rounded Rectangle 223"/>
                <p:cNvSpPr/>
                <p:nvPr/>
              </p:nvSpPr>
              <p:spPr bwMode="auto">
                <a:xfrm>
                  <a:off x="2769908" y="1409697"/>
                  <a:ext cx="368615" cy="648352"/>
                </a:xfrm>
                <a:custGeom>
                  <a:avLst/>
                  <a:gdLst/>
                  <a:ahLst/>
                  <a:cxnLst/>
                  <a:rect l="l" t="t" r="r" b="b"/>
                  <a:pathLst>
                    <a:path w="3657600" h="6434945">
                      <a:moveTo>
                        <a:pt x="1828801" y="5761924"/>
                      </a:moveTo>
                      <a:cubicBezTo>
                        <a:pt x="1694209" y="5761924"/>
                        <a:pt x="1585101" y="5871032"/>
                        <a:pt x="1585101" y="6005624"/>
                      </a:cubicBezTo>
                      <a:cubicBezTo>
                        <a:pt x="1585101" y="6140216"/>
                        <a:pt x="1694209" y="6249324"/>
                        <a:pt x="1828801" y="6249324"/>
                      </a:cubicBezTo>
                      <a:cubicBezTo>
                        <a:pt x="1963393" y="6249324"/>
                        <a:pt x="2072501" y="6140216"/>
                        <a:pt x="2072501" y="6005624"/>
                      </a:cubicBezTo>
                      <a:cubicBezTo>
                        <a:pt x="2072501" y="5871032"/>
                        <a:pt x="1963393" y="5761924"/>
                        <a:pt x="1828801" y="5761924"/>
                      </a:cubicBezTo>
                      <a:close/>
                      <a:moveTo>
                        <a:pt x="367260" y="607233"/>
                      </a:moveTo>
                      <a:lnTo>
                        <a:pt x="367260" y="5543030"/>
                      </a:lnTo>
                      <a:lnTo>
                        <a:pt x="3290341" y="5543030"/>
                      </a:lnTo>
                      <a:lnTo>
                        <a:pt x="3290341" y="607233"/>
                      </a:lnTo>
                      <a:close/>
                      <a:moveTo>
                        <a:pt x="1097280" y="257182"/>
                      </a:moveTo>
                      <a:cubicBezTo>
                        <a:pt x="1072030" y="257182"/>
                        <a:pt x="1051560" y="277652"/>
                        <a:pt x="1051560" y="302902"/>
                      </a:cubicBezTo>
                      <a:cubicBezTo>
                        <a:pt x="1051560" y="328152"/>
                        <a:pt x="1072030" y="348622"/>
                        <a:pt x="1097280" y="348622"/>
                      </a:cubicBezTo>
                      <a:lnTo>
                        <a:pt x="2560320" y="348622"/>
                      </a:lnTo>
                      <a:cubicBezTo>
                        <a:pt x="2585570" y="348622"/>
                        <a:pt x="2606040" y="328152"/>
                        <a:pt x="2606040" y="302902"/>
                      </a:cubicBezTo>
                      <a:cubicBezTo>
                        <a:pt x="2606040" y="277652"/>
                        <a:pt x="2585570" y="257182"/>
                        <a:pt x="2560320" y="257182"/>
                      </a:cubicBezTo>
                      <a:close/>
                      <a:moveTo>
                        <a:pt x="609612" y="0"/>
                      </a:moveTo>
                      <a:lnTo>
                        <a:pt x="3047988" y="0"/>
                      </a:lnTo>
                      <a:cubicBezTo>
                        <a:pt x="3384667" y="0"/>
                        <a:pt x="3657600" y="272933"/>
                        <a:pt x="3657600" y="609612"/>
                      </a:cubicBezTo>
                      <a:lnTo>
                        <a:pt x="3657600" y="5825333"/>
                      </a:lnTo>
                      <a:cubicBezTo>
                        <a:pt x="3657600" y="6162012"/>
                        <a:pt x="3384667" y="6434945"/>
                        <a:pt x="3047988" y="6434945"/>
                      </a:cubicBezTo>
                      <a:lnTo>
                        <a:pt x="609612" y="6434945"/>
                      </a:lnTo>
                      <a:cubicBezTo>
                        <a:pt x="272933" y="6434945"/>
                        <a:pt x="0" y="6162012"/>
                        <a:pt x="0" y="5825333"/>
                      </a:cubicBezTo>
                      <a:lnTo>
                        <a:pt x="0" y="609612"/>
                      </a:lnTo>
                      <a:cubicBezTo>
                        <a:pt x="0" y="272933"/>
                        <a:pt x="272933" y="0"/>
                        <a:pt x="609612" y="0"/>
                      </a:cubicBez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defTabSz="672068" fontAlgn="base">
                    <a:spcBef>
                      <a:spcPct val="0"/>
                    </a:spcBef>
                    <a:spcAft>
                      <a:spcPct val="0"/>
                    </a:spcAft>
                  </a:pPr>
                  <a:endParaRPr lang="en-US" sz="588"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204" name="Rounded Rectangle 6"/>
                <p:cNvSpPr/>
                <p:nvPr/>
              </p:nvSpPr>
              <p:spPr bwMode="auto">
                <a:xfrm rot="16200000">
                  <a:off x="4229657" y="1440678"/>
                  <a:ext cx="404402" cy="606741"/>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solidFill>
                  <a:schemeClr val="tx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67229" tIns="33614" rIns="67229" bIns="33614" numCol="1" rtlCol="0" anchor="ctr" anchorCtr="0" compatLnSpc="1">
                  <a:prstTxWarp prst="textNoShape">
                    <a:avLst/>
                  </a:prstTxWarp>
                </a:bodyPr>
                <a:lstStyle/>
                <a:p>
                  <a:pPr defTabSz="605056"/>
                  <a:endParaRPr lang="en-US" sz="588" spc="-99" dirty="0">
                    <a:gradFill>
                      <a:gsLst>
                        <a:gs pos="0">
                          <a:srgbClr val="FFFFFF"/>
                        </a:gs>
                        <a:gs pos="100000">
                          <a:srgbClr val="FFFFFF"/>
                        </a:gs>
                      </a:gsLst>
                      <a:lin ang="5400000" scaled="0"/>
                    </a:gradFill>
                    <a:latin typeface="Segoe Light" pitchFamily="34" charset="0"/>
                  </a:endParaRPr>
                </a:p>
              </p:txBody>
            </p:sp>
          </p:grpSp>
        </p:grpSp>
        <p:grpSp>
          <p:nvGrpSpPr>
            <p:cNvPr id="205" name="Group 204"/>
            <p:cNvGrpSpPr/>
            <p:nvPr/>
          </p:nvGrpSpPr>
          <p:grpSpPr>
            <a:xfrm>
              <a:off x="1095515" y="4390083"/>
              <a:ext cx="508637" cy="508637"/>
              <a:chOff x="1103397" y="3187789"/>
              <a:chExt cx="691781" cy="691781"/>
            </a:xfrm>
          </p:grpSpPr>
          <p:sp>
            <p:nvSpPr>
              <p:cNvPr id="206" name="Rectangle 205"/>
              <p:cNvSpPr/>
              <p:nvPr>
                <p:custDataLst>
                  <p:tags r:id="rId15"/>
                </p:custDataLst>
              </p:nvPr>
            </p:nvSpPr>
            <p:spPr bwMode="auto">
              <a:xfrm>
                <a:off x="1103397" y="3187789"/>
                <a:ext cx="691781" cy="691781"/>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588" dirty="0">
                    <a:ln>
                      <a:solidFill>
                        <a:schemeClr val="bg1">
                          <a:alpha val="0"/>
                        </a:schemeClr>
                      </a:solidFill>
                    </a:ln>
                    <a:solidFill>
                      <a:schemeClr val="tx1"/>
                    </a:solidFill>
                  </a:rPr>
                  <a:t>Relational</a:t>
                </a:r>
                <a:endParaRPr lang="en-US" sz="588" dirty="0">
                  <a:solidFill>
                    <a:schemeClr val="tx1"/>
                  </a:solidFill>
                  <a:ea typeface="Segoe UI" pitchFamily="34" charset="0"/>
                  <a:cs typeface="Segoe UI" pitchFamily="34" charset="0"/>
                </a:endParaRPr>
              </a:p>
            </p:txBody>
          </p:sp>
          <p:grpSp>
            <p:nvGrpSpPr>
              <p:cNvPr id="207" name="Group 206"/>
              <p:cNvGrpSpPr/>
              <p:nvPr/>
            </p:nvGrpSpPr>
            <p:grpSpPr>
              <a:xfrm>
                <a:off x="1304674" y="3262655"/>
                <a:ext cx="289229" cy="318346"/>
                <a:chOff x="9677938" y="4380341"/>
                <a:chExt cx="180750" cy="203154"/>
              </a:xfrm>
              <a:solidFill>
                <a:schemeClr val="bg1"/>
              </a:solidFill>
            </p:grpSpPr>
            <p:sp>
              <p:nvSpPr>
                <p:cNvPr id="208" name="Freeform 207"/>
                <p:cNvSpPr/>
                <p:nvPr/>
              </p:nvSpPr>
              <p:spPr>
                <a:xfrm>
                  <a:off x="9677938" y="4380341"/>
                  <a:ext cx="180750" cy="203154"/>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tx1"/>
                </a:solidFill>
                <a:ln w="12700" cap="flat" cmpd="sng" algn="ctr">
                  <a:noFill/>
                  <a:prstDash val="solid"/>
                  <a:miter lim="800000"/>
                </a:ln>
                <a:effectLst/>
              </p:spPr>
              <p:txBody>
                <a:bodyPr rtlCol="0" anchor="ctr"/>
                <a:lstStyle/>
                <a:p>
                  <a:pPr defTabSz="685472">
                    <a:defRPr/>
                  </a:pPr>
                  <a:endParaRPr lang="en-US" sz="588" kern="0">
                    <a:solidFill>
                      <a:schemeClr val="accent6"/>
                    </a:solidFill>
                    <a:latin typeface="Calibri" panose="020F0502020204030204"/>
                  </a:endParaRPr>
                </a:p>
              </p:txBody>
            </p:sp>
            <p:sp>
              <p:nvSpPr>
                <p:cNvPr id="209" name="Oval 208"/>
                <p:cNvSpPr/>
                <p:nvPr/>
              </p:nvSpPr>
              <p:spPr>
                <a:xfrm>
                  <a:off x="9692924" y="4389921"/>
                  <a:ext cx="146753" cy="40388"/>
                </a:xfrm>
                <a:prstGeom prst="ellipse">
                  <a:avLst/>
                </a:prstGeom>
                <a:solidFill>
                  <a:schemeClr val="bg1">
                    <a:lumMod val="85000"/>
                  </a:schemeClr>
                </a:solidFill>
                <a:ln w="12700" cap="flat" cmpd="sng" algn="ctr">
                  <a:noFill/>
                  <a:prstDash val="solid"/>
                  <a:miter lim="800000"/>
                </a:ln>
                <a:effectLst/>
              </p:spPr>
              <p:txBody>
                <a:bodyPr rtlCol="0" anchor="ctr"/>
                <a:lstStyle/>
                <a:p>
                  <a:pPr defTabSz="685472">
                    <a:defRPr/>
                  </a:pPr>
                  <a:endParaRPr lang="en-US" sz="588" kern="0">
                    <a:solidFill>
                      <a:schemeClr val="accent6"/>
                    </a:solidFill>
                    <a:latin typeface="Calibri" panose="020F0502020204030204"/>
                  </a:endParaRPr>
                </a:p>
              </p:txBody>
            </p:sp>
          </p:grpSp>
        </p:grpSp>
        <p:grpSp>
          <p:nvGrpSpPr>
            <p:cNvPr id="210" name="Group 209"/>
            <p:cNvGrpSpPr/>
            <p:nvPr/>
          </p:nvGrpSpPr>
          <p:grpSpPr>
            <a:xfrm>
              <a:off x="1641878" y="3857413"/>
              <a:ext cx="508637" cy="508637"/>
              <a:chOff x="2551230" y="2464452"/>
              <a:chExt cx="691781" cy="691781"/>
            </a:xfrm>
          </p:grpSpPr>
          <p:sp>
            <p:nvSpPr>
              <p:cNvPr id="211" name="Rectangle 210"/>
              <p:cNvSpPr/>
              <p:nvPr>
                <p:custDataLst>
                  <p:tags r:id="rId14"/>
                </p:custDataLst>
              </p:nvPr>
            </p:nvSpPr>
            <p:spPr bwMode="auto">
              <a:xfrm>
                <a:off x="2551230" y="2464452"/>
                <a:ext cx="691781" cy="691781"/>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588" dirty="0">
                    <a:ln>
                      <a:solidFill>
                        <a:schemeClr val="bg1">
                          <a:alpha val="0"/>
                        </a:schemeClr>
                      </a:solidFill>
                    </a:ln>
                    <a:solidFill>
                      <a:schemeClr val="tx1"/>
                    </a:solidFill>
                  </a:rPr>
                  <a:t>Sensors</a:t>
                </a:r>
                <a:endParaRPr lang="en-US" sz="588" dirty="0">
                  <a:solidFill>
                    <a:schemeClr val="tx1"/>
                  </a:solidFill>
                  <a:ea typeface="Segoe UI" pitchFamily="34" charset="0"/>
                  <a:cs typeface="Segoe UI" pitchFamily="34" charset="0"/>
                </a:endParaRPr>
              </a:p>
            </p:txBody>
          </p:sp>
          <p:sp>
            <p:nvSpPr>
              <p:cNvPr id="212" name="Frame 5"/>
              <p:cNvSpPr>
                <a:spLocks noChangeAspect="1"/>
              </p:cNvSpPr>
              <p:nvPr/>
            </p:nvSpPr>
            <p:spPr bwMode="auto">
              <a:xfrm>
                <a:off x="2761691" y="2548139"/>
                <a:ext cx="270860" cy="270787"/>
              </a:xfrm>
              <a:custGeom>
                <a:avLst/>
                <a:gdLst/>
                <a:ahLst/>
                <a:cxnLst/>
                <a:rect l="l" t="t" r="r" b="b"/>
                <a:pathLst>
                  <a:path w="914400" h="914400">
                    <a:moveTo>
                      <a:pt x="423625" y="642938"/>
                    </a:moveTo>
                    <a:lnTo>
                      <a:pt x="500064" y="720805"/>
                    </a:lnTo>
                    <a:lnTo>
                      <a:pt x="500064" y="770811"/>
                    </a:lnTo>
                    <a:lnTo>
                      <a:pt x="423625" y="770811"/>
                    </a:lnTo>
                    <a:close/>
                    <a:moveTo>
                      <a:pt x="651511" y="598647"/>
                    </a:moveTo>
                    <a:lnTo>
                      <a:pt x="656512" y="599361"/>
                    </a:lnTo>
                    <a:lnTo>
                      <a:pt x="660798" y="600076"/>
                    </a:lnTo>
                    <a:lnTo>
                      <a:pt x="664370" y="602219"/>
                    </a:lnTo>
                    <a:lnTo>
                      <a:pt x="667942" y="605076"/>
                    </a:lnTo>
                    <a:lnTo>
                      <a:pt x="671514" y="608648"/>
                    </a:lnTo>
                    <a:lnTo>
                      <a:pt x="673657" y="612935"/>
                    </a:lnTo>
                    <a:lnTo>
                      <a:pt x="675086" y="617221"/>
                    </a:lnTo>
                    <a:lnTo>
                      <a:pt x="675800" y="622221"/>
                    </a:lnTo>
                    <a:lnTo>
                      <a:pt x="675086" y="627222"/>
                    </a:lnTo>
                    <a:lnTo>
                      <a:pt x="673657" y="631508"/>
                    </a:lnTo>
                    <a:lnTo>
                      <a:pt x="671514" y="635080"/>
                    </a:lnTo>
                    <a:lnTo>
                      <a:pt x="667942" y="638652"/>
                    </a:lnTo>
                    <a:lnTo>
                      <a:pt x="664370" y="642224"/>
                    </a:lnTo>
                    <a:lnTo>
                      <a:pt x="660798" y="644367"/>
                    </a:lnTo>
                    <a:lnTo>
                      <a:pt x="656512" y="645796"/>
                    </a:lnTo>
                    <a:lnTo>
                      <a:pt x="651511" y="646510"/>
                    </a:lnTo>
                    <a:lnTo>
                      <a:pt x="646510" y="645796"/>
                    </a:lnTo>
                    <a:lnTo>
                      <a:pt x="642224" y="644367"/>
                    </a:lnTo>
                    <a:lnTo>
                      <a:pt x="637937" y="642224"/>
                    </a:lnTo>
                    <a:lnTo>
                      <a:pt x="634365" y="638652"/>
                    </a:lnTo>
                    <a:lnTo>
                      <a:pt x="631508" y="635080"/>
                    </a:lnTo>
                    <a:lnTo>
                      <a:pt x="629365" y="631508"/>
                    </a:lnTo>
                    <a:lnTo>
                      <a:pt x="628650" y="627222"/>
                    </a:lnTo>
                    <a:lnTo>
                      <a:pt x="627936" y="622221"/>
                    </a:lnTo>
                    <a:lnTo>
                      <a:pt x="628650" y="617221"/>
                    </a:lnTo>
                    <a:lnTo>
                      <a:pt x="629365" y="612935"/>
                    </a:lnTo>
                    <a:lnTo>
                      <a:pt x="631508" y="608648"/>
                    </a:lnTo>
                    <a:lnTo>
                      <a:pt x="634365" y="605076"/>
                    </a:lnTo>
                    <a:lnTo>
                      <a:pt x="637937" y="602219"/>
                    </a:lnTo>
                    <a:lnTo>
                      <a:pt x="642224" y="600076"/>
                    </a:lnTo>
                    <a:lnTo>
                      <a:pt x="646510" y="599361"/>
                    </a:lnTo>
                    <a:close/>
                    <a:moveTo>
                      <a:pt x="224314" y="447914"/>
                    </a:moveTo>
                    <a:lnTo>
                      <a:pt x="373619" y="600076"/>
                    </a:lnTo>
                    <a:lnTo>
                      <a:pt x="373619" y="770812"/>
                    </a:lnTo>
                    <a:lnTo>
                      <a:pt x="294323" y="770812"/>
                    </a:lnTo>
                    <a:lnTo>
                      <a:pt x="294323" y="568644"/>
                    </a:lnTo>
                    <a:lnTo>
                      <a:pt x="240030" y="568644"/>
                    </a:lnTo>
                    <a:lnTo>
                      <a:pt x="240030" y="768669"/>
                    </a:lnTo>
                    <a:lnTo>
                      <a:pt x="142161" y="769383"/>
                    </a:lnTo>
                    <a:lnTo>
                      <a:pt x="142161" y="696517"/>
                    </a:lnTo>
                    <a:lnTo>
                      <a:pt x="184309" y="696517"/>
                    </a:lnTo>
                    <a:lnTo>
                      <a:pt x="184309" y="642939"/>
                    </a:lnTo>
                    <a:lnTo>
                      <a:pt x="142161" y="642939"/>
                    </a:lnTo>
                    <a:lnTo>
                      <a:pt x="142161" y="565072"/>
                    </a:lnTo>
                    <a:lnTo>
                      <a:pt x="182166" y="565072"/>
                    </a:lnTo>
                    <a:lnTo>
                      <a:pt x="182166" y="518637"/>
                    </a:lnTo>
                    <a:lnTo>
                      <a:pt x="142161" y="518637"/>
                    </a:lnTo>
                    <a:lnTo>
                      <a:pt x="142161" y="448629"/>
                    </a:lnTo>
                    <a:close/>
                    <a:moveTo>
                      <a:pt x="272891" y="250746"/>
                    </a:moveTo>
                    <a:lnTo>
                      <a:pt x="278606" y="251461"/>
                    </a:lnTo>
                    <a:lnTo>
                      <a:pt x="282892" y="252889"/>
                    </a:lnTo>
                    <a:lnTo>
                      <a:pt x="286464" y="255032"/>
                    </a:lnTo>
                    <a:lnTo>
                      <a:pt x="290036" y="257890"/>
                    </a:lnTo>
                    <a:lnTo>
                      <a:pt x="292894" y="261462"/>
                    </a:lnTo>
                    <a:lnTo>
                      <a:pt x="295037" y="265034"/>
                    </a:lnTo>
                    <a:lnTo>
                      <a:pt x="296466" y="269320"/>
                    </a:lnTo>
                    <a:lnTo>
                      <a:pt x="297180" y="275035"/>
                    </a:lnTo>
                    <a:lnTo>
                      <a:pt x="296466" y="280036"/>
                    </a:lnTo>
                    <a:lnTo>
                      <a:pt x="295037" y="284322"/>
                    </a:lnTo>
                    <a:lnTo>
                      <a:pt x="292894" y="287894"/>
                    </a:lnTo>
                    <a:lnTo>
                      <a:pt x="290036" y="291466"/>
                    </a:lnTo>
                    <a:lnTo>
                      <a:pt x="286464" y="294323"/>
                    </a:lnTo>
                    <a:lnTo>
                      <a:pt x="282892" y="296466"/>
                    </a:lnTo>
                    <a:lnTo>
                      <a:pt x="278606" y="297181"/>
                    </a:lnTo>
                    <a:lnTo>
                      <a:pt x="272891" y="297895"/>
                    </a:lnTo>
                    <a:lnTo>
                      <a:pt x="267890" y="297181"/>
                    </a:lnTo>
                    <a:lnTo>
                      <a:pt x="263604" y="296466"/>
                    </a:lnTo>
                    <a:lnTo>
                      <a:pt x="260032" y="294323"/>
                    </a:lnTo>
                    <a:lnTo>
                      <a:pt x="256460" y="291466"/>
                    </a:lnTo>
                    <a:lnTo>
                      <a:pt x="253603" y="287894"/>
                    </a:lnTo>
                    <a:lnTo>
                      <a:pt x="251459" y="284322"/>
                    </a:lnTo>
                    <a:lnTo>
                      <a:pt x="250031" y="280036"/>
                    </a:lnTo>
                    <a:lnTo>
                      <a:pt x="249316" y="275035"/>
                    </a:lnTo>
                    <a:lnTo>
                      <a:pt x="250031" y="269320"/>
                    </a:lnTo>
                    <a:lnTo>
                      <a:pt x="251459" y="265034"/>
                    </a:lnTo>
                    <a:lnTo>
                      <a:pt x="253603" y="261462"/>
                    </a:lnTo>
                    <a:lnTo>
                      <a:pt x="256460" y="257890"/>
                    </a:lnTo>
                    <a:lnTo>
                      <a:pt x="260032" y="255032"/>
                    </a:lnTo>
                    <a:lnTo>
                      <a:pt x="263604" y="252889"/>
                    </a:lnTo>
                    <a:lnTo>
                      <a:pt x="267890" y="251461"/>
                    </a:lnTo>
                    <a:close/>
                    <a:moveTo>
                      <a:pt x="722947" y="147876"/>
                    </a:moveTo>
                    <a:lnTo>
                      <a:pt x="770811" y="147876"/>
                    </a:lnTo>
                    <a:lnTo>
                      <a:pt x="770811" y="227171"/>
                    </a:lnTo>
                    <a:lnTo>
                      <a:pt x="722947" y="227171"/>
                    </a:lnTo>
                    <a:close/>
                    <a:moveTo>
                      <a:pt x="554355" y="143589"/>
                    </a:moveTo>
                    <a:lnTo>
                      <a:pt x="672227" y="143589"/>
                    </a:lnTo>
                    <a:lnTo>
                      <a:pt x="672941" y="281464"/>
                    </a:lnTo>
                    <a:lnTo>
                      <a:pt x="772239" y="281464"/>
                    </a:lnTo>
                    <a:lnTo>
                      <a:pt x="772239" y="358616"/>
                    </a:lnTo>
                    <a:lnTo>
                      <a:pt x="722947" y="358616"/>
                    </a:lnTo>
                    <a:lnTo>
                      <a:pt x="722947" y="410051"/>
                    </a:lnTo>
                    <a:lnTo>
                      <a:pt x="772239" y="410051"/>
                    </a:lnTo>
                    <a:lnTo>
                      <a:pt x="772239" y="485775"/>
                    </a:lnTo>
                    <a:lnTo>
                      <a:pt x="722947" y="485775"/>
                    </a:lnTo>
                    <a:lnTo>
                      <a:pt x="722947" y="537210"/>
                    </a:lnTo>
                    <a:lnTo>
                      <a:pt x="772239" y="537210"/>
                    </a:lnTo>
                    <a:lnTo>
                      <a:pt x="772239" y="770811"/>
                    </a:lnTo>
                    <a:lnTo>
                      <a:pt x="677942" y="770811"/>
                    </a:lnTo>
                    <a:lnTo>
                      <a:pt x="677942" y="699374"/>
                    </a:lnTo>
                    <a:lnTo>
                      <a:pt x="682228" y="697945"/>
                    </a:lnTo>
                    <a:lnTo>
                      <a:pt x="686514" y="696516"/>
                    </a:lnTo>
                    <a:lnTo>
                      <a:pt x="690086" y="694373"/>
                    </a:lnTo>
                    <a:lnTo>
                      <a:pt x="694372" y="692230"/>
                    </a:lnTo>
                    <a:lnTo>
                      <a:pt x="697944" y="689372"/>
                    </a:lnTo>
                    <a:lnTo>
                      <a:pt x="702230" y="686515"/>
                    </a:lnTo>
                    <a:lnTo>
                      <a:pt x="705802" y="683657"/>
                    </a:lnTo>
                    <a:lnTo>
                      <a:pt x="709374" y="680800"/>
                    </a:lnTo>
                    <a:lnTo>
                      <a:pt x="714375" y="675085"/>
                    </a:lnTo>
                    <a:lnTo>
                      <a:pt x="719375" y="667941"/>
                    </a:lnTo>
                    <a:lnTo>
                      <a:pt x="722947" y="661512"/>
                    </a:lnTo>
                    <a:lnTo>
                      <a:pt x="726519" y="654368"/>
                    </a:lnTo>
                    <a:lnTo>
                      <a:pt x="728662" y="647938"/>
                    </a:lnTo>
                    <a:lnTo>
                      <a:pt x="730805" y="639366"/>
                    </a:lnTo>
                    <a:lnTo>
                      <a:pt x="732234" y="632222"/>
                    </a:lnTo>
                    <a:lnTo>
                      <a:pt x="732948" y="624364"/>
                    </a:lnTo>
                    <a:lnTo>
                      <a:pt x="732234" y="616506"/>
                    </a:lnTo>
                    <a:lnTo>
                      <a:pt x="730805" y="608648"/>
                    </a:lnTo>
                    <a:lnTo>
                      <a:pt x="728662" y="600790"/>
                    </a:lnTo>
                    <a:lnTo>
                      <a:pt x="726519" y="593646"/>
                    </a:lnTo>
                    <a:lnTo>
                      <a:pt x="722947" y="586502"/>
                    </a:lnTo>
                    <a:lnTo>
                      <a:pt x="719375" y="580073"/>
                    </a:lnTo>
                    <a:lnTo>
                      <a:pt x="714375" y="572929"/>
                    </a:lnTo>
                    <a:lnTo>
                      <a:pt x="709374" y="567214"/>
                    </a:lnTo>
                    <a:lnTo>
                      <a:pt x="705802" y="563642"/>
                    </a:lnTo>
                    <a:lnTo>
                      <a:pt x="702230" y="560785"/>
                    </a:lnTo>
                    <a:lnTo>
                      <a:pt x="697230" y="557927"/>
                    </a:lnTo>
                    <a:lnTo>
                      <a:pt x="693658" y="555070"/>
                    </a:lnTo>
                    <a:lnTo>
                      <a:pt x="689372" y="552927"/>
                    </a:lnTo>
                    <a:lnTo>
                      <a:pt x="685085" y="550783"/>
                    </a:lnTo>
                    <a:lnTo>
                      <a:pt x="680085" y="549355"/>
                    </a:lnTo>
                    <a:lnTo>
                      <a:pt x="675799" y="547211"/>
                    </a:lnTo>
                    <a:lnTo>
                      <a:pt x="675084" y="464344"/>
                    </a:lnTo>
                    <a:lnTo>
                      <a:pt x="554355" y="345757"/>
                    </a:lnTo>
                    <a:close/>
                    <a:moveTo>
                      <a:pt x="507920" y="143589"/>
                    </a:moveTo>
                    <a:lnTo>
                      <a:pt x="507920" y="305752"/>
                    </a:lnTo>
                    <a:lnTo>
                      <a:pt x="420766" y="218598"/>
                    </a:lnTo>
                    <a:lnTo>
                      <a:pt x="420766" y="144303"/>
                    </a:lnTo>
                    <a:close/>
                    <a:moveTo>
                      <a:pt x="371476" y="143589"/>
                    </a:moveTo>
                    <a:lnTo>
                      <a:pt x="371476" y="231457"/>
                    </a:lnTo>
                    <a:lnTo>
                      <a:pt x="634366" y="497205"/>
                    </a:lnTo>
                    <a:lnTo>
                      <a:pt x="634366" y="547211"/>
                    </a:lnTo>
                    <a:lnTo>
                      <a:pt x="622221" y="551498"/>
                    </a:lnTo>
                    <a:lnTo>
                      <a:pt x="610791" y="557213"/>
                    </a:lnTo>
                    <a:lnTo>
                      <a:pt x="600076" y="565071"/>
                    </a:lnTo>
                    <a:lnTo>
                      <a:pt x="591503" y="574358"/>
                    </a:lnTo>
                    <a:lnTo>
                      <a:pt x="584360" y="585788"/>
                    </a:lnTo>
                    <a:lnTo>
                      <a:pt x="577930" y="597218"/>
                    </a:lnTo>
                    <a:lnTo>
                      <a:pt x="575073" y="610791"/>
                    </a:lnTo>
                    <a:lnTo>
                      <a:pt x="573644" y="624364"/>
                    </a:lnTo>
                    <a:lnTo>
                      <a:pt x="574358" y="632222"/>
                    </a:lnTo>
                    <a:lnTo>
                      <a:pt x="575073" y="639366"/>
                    </a:lnTo>
                    <a:lnTo>
                      <a:pt x="577216" y="647938"/>
                    </a:lnTo>
                    <a:lnTo>
                      <a:pt x="580073" y="654368"/>
                    </a:lnTo>
                    <a:lnTo>
                      <a:pt x="582931" y="661512"/>
                    </a:lnTo>
                    <a:lnTo>
                      <a:pt x="587217" y="667941"/>
                    </a:lnTo>
                    <a:lnTo>
                      <a:pt x="591503" y="675085"/>
                    </a:lnTo>
                    <a:lnTo>
                      <a:pt x="596504" y="680800"/>
                    </a:lnTo>
                    <a:lnTo>
                      <a:pt x="600790" y="684372"/>
                    </a:lnTo>
                    <a:lnTo>
                      <a:pt x="605076" y="687944"/>
                    </a:lnTo>
                    <a:lnTo>
                      <a:pt x="609363" y="691515"/>
                    </a:lnTo>
                    <a:lnTo>
                      <a:pt x="615078" y="694373"/>
                    </a:lnTo>
                    <a:lnTo>
                      <a:pt x="620078" y="697230"/>
                    </a:lnTo>
                    <a:lnTo>
                      <a:pt x="625793" y="699374"/>
                    </a:lnTo>
                    <a:lnTo>
                      <a:pt x="630794" y="700802"/>
                    </a:lnTo>
                    <a:lnTo>
                      <a:pt x="636509" y="702945"/>
                    </a:lnTo>
                    <a:lnTo>
                      <a:pt x="636509" y="770811"/>
                    </a:lnTo>
                    <a:lnTo>
                      <a:pt x="551498" y="770811"/>
                    </a:lnTo>
                    <a:lnTo>
                      <a:pt x="551498" y="705089"/>
                    </a:lnTo>
                    <a:lnTo>
                      <a:pt x="240745" y="396478"/>
                    </a:lnTo>
                    <a:lnTo>
                      <a:pt x="142161" y="396478"/>
                    </a:lnTo>
                    <a:lnTo>
                      <a:pt x="142161" y="144303"/>
                    </a:lnTo>
                    <a:lnTo>
                      <a:pt x="247174" y="144303"/>
                    </a:lnTo>
                    <a:lnTo>
                      <a:pt x="247174" y="200739"/>
                    </a:lnTo>
                    <a:lnTo>
                      <a:pt x="236458" y="205025"/>
                    </a:lnTo>
                    <a:lnTo>
                      <a:pt x="227171" y="212169"/>
                    </a:lnTo>
                    <a:lnTo>
                      <a:pt x="218599" y="220027"/>
                    </a:lnTo>
                    <a:lnTo>
                      <a:pt x="210741" y="228600"/>
                    </a:lnTo>
                    <a:lnTo>
                      <a:pt x="204311" y="239315"/>
                    </a:lnTo>
                    <a:lnTo>
                      <a:pt x="199311" y="251460"/>
                    </a:lnTo>
                    <a:lnTo>
                      <a:pt x="196453" y="263604"/>
                    </a:lnTo>
                    <a:lnTo>
                      <a:pt x="195025" y="277177"/>
                    </a:lnTo>
                    <a:lnTo>
                      <a:pt x="195739" y="285036"/>
                    </a:lnTo>
                    <a:lnTo>
                      <a:pt x="196453" y="292894"/>
                    </a:lnTo>
                    <a:lnTo>
                      <a:pt x="198596" y="300037"/>
                    </a:lnTo>
                    <a:lnTo>
                      <a:pt x="200740" y="307896"/>
                    </a:lnTo>
                    <a:lnTo>
                      <a:pt x="204311" y="315039"/>
                    </a:lnTo>
                    <a:lnTo>
                      <a:pt x="207883" y="321469"/>
                    </a:lnTo>
                    <a:lnTo>
                      <a:pt x="212884" y="327898"/>
                    </a:lnTo>
                    <a:lnTo>
                      <a:pt x="218599" y="333613"/>
                    </a:lnTo>
                    <a:lnTo>
                      <a:pt x="224314" y="339328"/>
                    </a:lnTo>
                    <a:lnTo>
                      <a:pt x="230029" y="343614"/>
                    </a:lnTo>
                    <a:lnTo>
                      <a:pt x="237173" y="347901"/>
                    </a:lnTo>
                    <a:lnTo>
                      <a:pt x="243602" y="350758"/>
                    </a:lnTo>
                    <a:lnTo>
                      <a:pt x="251461" y="353616"/>
                    </a:lnTo>
                    <a:lnTo>
                      <a:pt x="259319" y="355759"/>
                    </a:lnTo>
                    <a:lnTo>
                      <a:pt x="266463" y="356473"/>
                    </a:lnTo>
                    <a:lnTo>
                      <a:pt x="274321" y="357188"/>
                    </a:lnTo>
                    <a:lnTo>
                      <a:pt x="280750" y="357188"/>
                    </a:lnTo>
                    <a:lnTo>
                      <a:pt x="286465" y="356473"/>
                    </a:lnTo>
                    <a:lnTo>
                      <a:pt x="291466" y="355759"/>
                    </a:lnTo>
                    <a:lnTo>
                      <a:pt x="297181" y="354330"/>
                    </a:lnTo>
                    <a:lnTo>
                      <a:pt x="302181" y="352187"/>
                    </a:lnTo>
                    <a:lnTo>
                      <a:pt x="307896" y="350044"/>
                    </a:lnTo>
                    <a:lnTo>
                      <a:pt x="312183" y="347901"/>
                    </a:lnTo>
                    <a:lnTo>
                      <a:pt x="317183" y="345043"/>
                    </a:lnTo>
                    <a:lnTo>
                      <a:pt x="540068" y="567214"/>
                    </a:lnTo>
                    <a:lnTo>
                      <a:pt x="537925" y="507921"/>
                    </a:lnTo>
                    <a:lnTo>
                      <a:pt x="345044" y="315039"/>
                    </a:lnTo>
                    <a:lnTo>
                      <a:pt x="348616" y="306467"/>
                    </a:lnTo>
                    <a:lnTo>
                      <a:pt x="352188" y="296466"/>
                    </a:lnTo>
                    <a:lnTo>
                      <a:pt x="353616" y="287179"/>
                    </a:lnTo>
                    <a:lnTo>
                      <a:pt x="354331" y="277177"/>
                    </a:lnTo>
                    <a:lnTo>
                      <a:pt x="353616" y="268605"/>
                    </a:lnTo>
                    <a:lnTo>
                      <a:pt x="352902" y="261461"/>
                    </a:lnTo>
                    <a:lnTo>
                      <a:pt x="350759" y="253603"/>
                    </a:lnTo>
                    <a:lnTo>
                      <a:pt x="348616" y="246459"/>
                    </a:lnTo>
                    <a:lnTo>
                      <a:pt x="345044" y="239315"/>
                    </a:lnTo>
                    <a:lnTo>
                      <a:pt x="341472" y="232886"/>
                    </a:lnTo>
                    <a:lnTo>
                      <a:pt x="336471" y="226456"/>
                    </a:lnTo>
                    <a:lnTo>
                      <a:pt x="330756" y="220741"/>
                    </a:lnTo>
                    <a:lnTo>
                      <a:pt x="327185" y="217170"/>
                    </a:lnTo>
                    <a:lnTo>
                      <a:pt x="322898" y="213598"/>
                    </a:lnTo>
                    <a:lnTo>
                      <a:pt x="318612" y="210026"/>
                    </a:lnTo>
                    <a:lnTo>
                      <a:pt x="313611" y="207168"/>
                    </a:lnTo>
                    <a:lnTo>
                      <a:pt x="309325" y="205025"/>
                    </a:lnTo>
                    <a:lnTo>
                      <a:pt x="303610" y="202882"/>
                    </a:lnTo>
                    <a:lnTo>
                      <a:pt x="298610" y="201453"/>
                    </a:lnTo>
                    <a:lnTo>
                      <a:pt x="293609" y="200025"/>
                    </a:lnTo>
                    <a:lnTo>
                      <a:pt x="293609" y="144303"/>
                    </a:lnTo>
                    <a:close/>
                    <a:moveTo>
                      <a:pt x="55998" y="55998"/>
                    </a:moveTo>
                    <a:lnTo>
                      <a:pt x="55998" y="858402"/>
                    </a:lnTo>
                    <a:lnTo>
                      <a:pt x="858402" y="858402"/>
                    </a:lnTo>
                    <a:lnTo>
                      <a:pt x="858402" y="55998"/>
                    </a:lnTo>
                    <a:close/>
                    <a:moveTo>
                      <a:pt x="0" y="0"/>
                    </a:moveTo>
                    <a:lnTo>
                      <a:pt x="914400" y="0"/>
                    </a:lnTo>
                    <a:lnTo>
                      <a:pt x="914400" y="914400"/>
                    </a:lnTo>
                    <a:lnTo>
                      <a:pt x="0" y="914400"/>
                    </a:lnTo>
                    <a:close/>
                  </a:path>
                </a:pathLst>
              </a:custGeom>
              <a:solidFill>
                <a:schemeClr val="tx1"/>
              </a:solidFill>
              <a:ln w="9525" cap="flat" cmpd="sng" algn="ctr">
                <a:noFill/>
                <a:prstDash val="solid"/>
                <a:headEnd type="none" w="med" len="med"/>
                <a:tailEnd type="none" w="med" len="med"/>
              </a:ln>
              <a:effectLst/>
            </p:spPr>
            <p:txBody>
              <a:bodyPr rot="0" spcFirstLastPara="0" vertOverflow="overflow" horzOverflow="overflow" vert="horz" wrap="square" lIns="79081" tIns="39541" rIns="39541" bIns="79081" numCol="1" spcCol="0" rtlCol="0" fromWordArt="0" anchor="b" anchorCtr="0" forceAA="0" compatLnSpc="1">
                <a:prstTxWarp prst="textNoShape">
                  <a:avLst/>
                </a:prstTxWarp>
                <a:noAutofit/>
              </a:bodyPr>
              <a:lstStyle/>
              <a:p>
                <a:pPr defTabSz="790442" fontAlgn="base">
                  <a:spcBef>
                    <a:spcPct val="0"/>
                  </a:spcBef>
                  <a:spcAft>
                    <a:spcPct val="0"/>
                  </a:spcAft>
                  <a:defRPr/>
                </a:pPr>
                <a:endParaRPr lang="en-US" sz="588" kern="0" spc="-4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13" name="Group 212"/>
            <p:cNvGrpSpPr/>
            <p:nvPr/>
          </p:nvGrpSpPr>
          <p:grpSpPr>
            <a:xfrm>
              <a:off x="1641878" y="3327368"/>
              <a:ext cx="508637" cy="508637"/>
              <a:chOff x="1822857" y="3187789"/>
              <a:chExt cx="691781" cy="691781"/>
            </a:xfrm>
          </p:grpSpPr>
          <p:sp>
            <p:nvSpPr>
              <p:cNvPr id="214" name="Rectangle 213"/>
              <p:cNvSpPr/>
              <p:nvPr>
                <p:custDataLst>
                  <p:tags r:id="rId13"/>
                </p:custDataLst>
              </p:nvPr>
            </p:nvSpPr>
            <p:spPr bwMode="auto">
              <a:xfrm>
                <a:off x="1822857" y="3187789"/>
                <a:ext cx="691781" cy="691781"/>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588" dirty="0">
                    <a:ln>
                      <a:solidFill>
                        <a:schemeClr val="bg1">
                          <a:alpha val="0"/>
                        </a:schemeClr>
                      </a:solidFill>
                    </a:ln>
                    <a:solidFill>
                      <a:schemeClr val="tx1"/>
                    </a:solidFill>
                  </a:rPr>
                  <a:t>Video</a:t>
                </a:r>
                <a:endParaRPr lang="en-US" sz="588" dirty="0">
                  <a:solidFill>
                    <a:schemeClr val="tx1"/>
                  </a:solidFill>
                  <a:ea typeface="Segoe UI" pitchFamily="34" charset="0"/>
                  <a:cs typeface="Segoe UI" pitchFamily="34" charset="0"/>
                </a:endParaRPr>
              </a:p>
            </p:txBody>
          </p:sp>
          <p:sp>
            <p:nvSpPr>
              <p:cNvPr id="215" name="Freeform 7"/>
              <p:cNvSpPr>
                <a:spLocks noEditPoints="1"/>
              </p:cNvSpPr>
              <p:nvPr/>
            </p:nvSpPr>
            <p:spPr bwMode="auto">
              <a:xfrm>
                <a:off x="2019832" y="3275280"/>
                <a:ext cx="297830" cy="319992"/>
              </a:xfrm>
              <a:custGeom>
                <a:avLst/>
                <a:gdLst>
                  <a:gd name="T0" fmla="*/ 278 w 306"/>
                  <a:gd name="T1" fmla="*/ 15 h 329"/>
                  <a:gd name="T2" fmla="*/ 256 w 306"/>
                  <a:gd name="T3" fmla="*/ 22 h 329"/>
                  <a:gd name="T4" fmla="*/ 248 w 306"/>
                  <a:gd name="T5" fmla="*/ 0 h 329"/>
                  <a:gd name="T6" fmla="*/ 56 w 306"/>
                  <a:gd name="T7" fmla="*/ 15 h 329"/>
                  <a:gd name="T8" fmla="*/ 34 w 306"/>
                  <a:gd name="T9" fmla="*/ 22 h 329"/>
                  <a:gd name="T10" fmla="*/ 26 w 306"/>
                  <a:gd name="T11" fmla="*/ 0 h 329"/>
                  <a:gd name="T12" fmla="*/ 0 w 306"/>
                  <a:gd name="T13" fmla="*/ 329 h 329"/>
                  <a:gd name="T14" fmla="*/ 25 w 306"/>
                  <a:gd name="T15" fmla="*/ 314 h 329"/>
                  <a:gd name="T16" fmla="*/ 48 w 306"/>
                  <a:gd name="T17" fmla="*/ 306 h 329"/>
                  <a:gd name="T18" fmla="*/ 55 w 306"/>
                  <a:gd name="T19" fmla="*/ 329 h 329"/>
                  <a:gd name="T20" fmla="*/ 249 w 306"/>
                  <a:gd name="T21" fmla="*/ 314 h 329"/>
                  <a:gd name="T22" fmla="*/ 271 w 306"/>
                  <a:gd name="T23" fmla="*/ 306 h 329"/>
                  <a:gd name="T24" fmla="*/ 279 w 306"/>
                  <a:gd name="T25" fmla="*/ 329 h 329"/>
                  <a:gd name="T26" fmla="*/ 306 w 306"/>
                  <a:gd name="T27" fmla="*/ 0 h 329"/>
                  <a:gd name="T28" fmla="*/ 56 w 306"/>
                  <a:gd name="T29" fmla="*/ 250 h 329"/>
                  <a:gd name="T30" fmla="*/ 34 w 306"/>
                  <a:gd name="T31" fmla="*/ 258 h 329"/>
                  <a:gd name="T32" fmla="*/ 26 w 306"/>
                  <a:gd name="T33" fmla="*/ 236 h 329"/>
                  <a:gd name="T34" fmla="*/ 49 w 306"/>
                  <a:gd name="T35" fmla="*/ 228 h 329"/>
                  <a:gd name="T36" fmla="*/ 56 w 306"/>
                  <a:gd name="T37" fmla="*/ 250 h 329"/>
                  <a:gd name="T38" fmla="*/ 49 w 306"/>
                  <a:gd name="T39" fmla="*/ 179 h 329"/>
                  <a:gd name="T40" fmla="*/ 26 w 306"/>
                  <a:gd name="T41" fmla="*/ 172 h 329"/>
                  <a:gd name="T42" fmla="*/ 34 w 306"/>
                  <a:gd name="T43" fmla="*/ 150 h 329"/>
                  <a:gd name="T44" fmla="*/ 56 w 306"/>
                  <a:gd name="T45" fmla="*/ 157 h 329"/>
                  <a:gd name="T46" fmla="*/ 56 w 306"/>
                  <a:gd name="T47" fmla="*/ 93 h 329"/>
                  <a:gd name="T48" fmla="*/ 34 w 306"/>
                  <a:gd name="T49" fmla="*/ 101 h 329"/>
                  <a:gd name="T50" fmla="*/ 26 w 306"/>
                  <a:gd name="T51" fmla="*/ 79 h 329"/>
                  <a:gd name="T52" fmla="*/ 49 w 306"/>
                  <a:gd name="T53" fmla="*/ 71 h 329"/>
                  <a:gd name="T54" fmla="*/ 56 w 306"/>
                  <a:gd name="T55" fmla="*/ 93 h 329"/>
                  <a:gd name="T56" fmla="*/ 83 w 306"/>
                  <a:gd name="T57" fmla="*/ 295 h 329"/>
                  <a:gd name="T58" fmla="*/ 222 w 306"/>
                  <a:gd name="T59" fmla="*/ 183 h 329"/>
                  <a:gd name="T60" fmla="*/ 222 w 306"/>
                  <a:gd name="T61" fmla="*/ 146 h 329"/>
                  <a:gd name="T62" fmla="*/ 83 w 306"/>
                  <a:gd name="T63" fmla="*/ 34 h 329"/>
                  <a:gd name="T64" fmla="*/ 222 w 306"/>
                  <a:gd name="T65" fmla="*/ 146 h 329"/>
                  <a:gd name="T66" fmla="*/ 270 w 306"/>
                  <a:gd name="T67" fmla="*/ 258 h 329"/>
                  <a:gd name="T68" fmla="*/ 248 w 306"/>
                  <a:gd name="T69" fmla="*/ 250 h 329"/>
                  <a:gd name="T70" fmla="*/ 256 w 306"/>
                  <a:gd name="T71" fmla="*/ 228 h 329"/>
                  <a:gd name="T72" fmla="*/ 278 w 306"/>
                  <a:gd name="T73" fmla="*/ 236 h 329"/>
                  <a:gd name="T74" fmla="*/ 278 w 306"/>
                  <a:gd name="T75" fmla="*/ 172 h 329"/>
                  <a:gd name="T76" fmla="*/ 256 w 306"/>
                  <a:gd name="T77" fmla="*/ 179 h 329"/>
                  <a:gd name="T78" fmla="*/ 248 w 306"/>
                  <a:gd name="T79" fmla="*/ 157 h 329"/>
                  <a:gd name="T80" fmla="*/ 270 w 306"/>
                  <a:gd name="T81" fmla="*/ 150 h 329"/>
                  <a:gd name="T82" fmla="*/ 278 w 306"/>
                  <a:gd name="T83" fmla="*/ 172 h 329"/>
                  <a:gd name="T84" fmla="*/ 270 w 306"/>
                  <a:gd name="T85" fmla="*/ 101 h 329"/>
                  <a:gd name="T86" fmla="*/ 248 w 306"/>
                  <a:gd name="T87" fmla="*/ 93 h 329"/>
                  <a:gd name="T88" fmla="*/ 256 w 306"/>
                  <a:gd name="T89" fmla="*/ 71 h 329"/>
                  <a:gd name="T90" fmla="*/ 278 w 306"/>
                  <a:gd name="T91" fmla="*/ 7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6" h="329">
                    <a:moveTo>
                      <a:pt x="278" y="0"/>
                    </a:moveTo>
                    <a:cubicBezTo>
                      <a:pt x="278" y="15"/>
                      <a:pt x="278" y="15"/>
                      <a:pt x="278" y="15"/>
                    </a:cubicBezTo>
                    <a:cubicBezTo>
                      <a:pt x="278" y="19"/>
                      <a:pt x="275" y="22"/>
                      <a:pt x="270" y="22"/>
                    </a:cubicBezTo>
                    <a:cubicBezTo>
                      <a:pt x="256" y="22"/>
                      <a:pt x="256" y="22"/>
                      <a:pt x="256" y="22"/>
                    </a:cubicBezTo>
                    <a:cubicBezTo>
                      <a:pt x="252" y="22"/>
                      <a:pt x="248" y="19"/>
                      <a:pt x="248" y="15"/>
                    </a:cubicBezTo>
                    <a:cubicBezTo>
                      <a:pt x="248" y="0"/>
                      <a:pt x="248" y="0"/>
                      <a:pt x="248" y="0"/>
                    </a:cubicBezTo>
                    <a:cubicBezTo>
                      <a:pt x="56" y="0"/>
                      <a:pt x="56" y="0"/>
                      <a:pt x="56" y="0"/>
                    </a:cubicBezTo>
                    <a:cubicBezTo>
                      <a:pt x="56" y="15"/>
                      <a:pt x="56" y="15"/>
                      <a:pt x="56" y="15"/>
                    </a:cubicBezTo>
                    <a:cubicBezTo>
                      <a:pt x="56" y="19"/>
                      <a:pt x="53" y="22"/>
                      <a:pt x="49" y="22"/>
                    </a:cubicBezTo>
                    <a:cubicBezTo>
                      <a:pt x="34" y="22"/>
                      <a:pt x="34" y="22"/>
                      <a:pt x="34" y="22"/>
                    </a:cubicBezTo>
                    <a:cubicBezTo>
                      <a:pt x="30" y="22"/>
                      <a:pt x="26" y="19"/>
                      <a:pt x="26" y="15"/>
                    </a:cubicBezTo>
                    <a:cubicBezTo>
                      <a:pt x="26" y="0"/>
                      <a:pt x="26" y="0"/>
                      <a:pt x="26" y="0"/>
                    </a:cubicBezTo>
                    <a:cubicBezTo>
                      <a:pt x="0" y="0"/>
                      <a:pt x="0" y="0"/>
                      <a:pt x="0" y="0"/>
                    </a:cubicBezTo>
                    <a:cubicBezTo>
                      <a:pt x="0" y="329"/>
                      <a:pt x="0" y="329"/>
                      <a:pt x="0" y="329"/>
                    </a:cubicBezTo>
                    <a:cubicBezTo>
                      <a:pt x="25" y="329"/>
                      <a:pt x="25" y="329"/>
                      <a:pt x="25" y="329"/>
                    </a:cubicBezTo>
                    <a:cubicBezTo>
                      <a:pt x="25" y="314"/>
                      <a:pt x="25" y="314"/>
                      <a:pt x="25" y="314"/>
                    </a:cubicBezTo>
                    <a:cubicBezTo>
                      <a:pt x="25" y="310"/>
                      <a:pt x="29" y="306"/>
                      <a:pt x="33" y="306"/>
                    </a:cubicBezTo>
                    <a:cubicBezTo>
                      <a:pt x="48" y="306"/>
                      <a:pt x="48" y="306"/>
                      <a:pt x="48" y="306"/>
                    </a:cubicBezTo>
                    <a:cubicBezTo>
                      <a:pt x="52" y="306"/>
                      <a:pt x="55" y="310"/>
                      <a:pt x="55" y="314"/>
                    </a:cubicBezTo>
                    <a:cubicBezTo>
                      <a:pt x="55" y="329"/>
                      <a:pt x="55" y="329"/>
                      <a:pt x="55" y="329"/>
                    </a:cubicBezTo>
                    <a:cubicBezTo>
                      <a:pt x="249" y="329"/>
                      <a:pt x="249" y="329"/>
                      <a:pt x="249" y="329"/>
                    </a:cubicBezTo>
                    <a:cubicBezTo>
                      <a:pt x="249" y="314"/>
                      <a:pt x="249" y="314"/>
                      <a:pt x="249" y="314"/>
                    </a:cubicBezTo>
                    <a:cubicBezTo>
                      <a:pt x="249" y="310"/>
                      <a:pt x="253" y="306"/>
                      <a:pt x="257" y="306"/>
                    </a:cubicBezTo>
                    <a:cubicBezTo>
                      <a:pt x="271" y="306"/>
                      <a:pt x="271" y="306"/>
                      <a:pt x="271" y="306"/>
                    </a:cubicBezTo>
                    <a:cubicBezTo>
                      <a:pt x="276" y="306"/>
                      <a:pt x="279" y="310"/>
                      <a:pt x="279" y="314"/>
                    </a:cubicBezTo>
                    <a:cubicBezTo>
                      <a:pt x="279" y="329"/>
                      <a:pt x="279" y="329"/>
                      <a:pt x="279" y="329"/>
                    </a:cubicBezTo>
                    <a:cubicBezTo>
                      <a:pt x="306" y="329"/>
                      <a:pt x="306" y="329"/>
                      <a:pt x="306" y="329"/>
                    </a:cubicBezTo>
                    <a:cubicBezTo>
                      <a:pt x="306" y="0"/>
                      <a:pt x="306" y="0"/>
                      <a:pt x="306" y="0"/>
                    </a:cubicBezTo>
                    <a:lnTo>
                      <a:pt x="278" y="0"/>
                    </a:lnTo>
                    <a:close/>
                    <a:moveTo>
                      <a:pt x="56" y="250"/>
                    </a:moveTo>
                    <a:cubicBezTo>
                      <a:pt x="56" y="254"/>
                      <a:pt x="53" y="258"/>
                      <a:pt x="49" y="258"/>
                    </a:cubicBezTo>
                    <a:cubicBezTo>
                      <a:pt x="34" y="258"/>
                      <a:pt x="34" y="258"/>
                      <a:pt x="34" y="258"/>
                    </a:cubicBezTo>
                    <a:cubicBezTo>
                      <a:pt x="30" y="258"/>
                      <a:pt x="26" y="254"/>
                      <a:pt x="26" y="250"/>
                    </a:cubicBezTo>
                    <a:cubicBezTo>
                      <a:pt x="26" y="236"/>
                      <a:pt x="26" y="236"/>
                      <a:pt x="26" y="236"/>
                    </a:cubicBezTo>
                    <a:cubicBezTo>
                      <a:pt x="26" y="231"/>
                      <a:pt x="30" y="228"/>
                      <a:pt x="34" y="228"/>
                    </a:cubicBezTo>
                    <a:cubicBezTo>
                      <a:pt x="49" y="228"/>
                      <a:pt x="49" y="228"/>
                      <a:pt x="49" y="228"/>
                    </a:cubicBezTo>
                    <a:cubicBezTo>
                      <a:pt x="53" y="228"/>
                      <a:pt x="56" y="231"/>
                      <a:pt x="56" y="236"/>
                    </a:cubicBezTo>
                    <a:lnTo>
                      <a:pt x="56" y="250"/>
                    </a:lnTo>
                    <a:close/>
                    <a:moveTo>
                      <a:pt x="56" y="172"/>
                    </a:moveTo>
                    <a:cubicBezTo>
                      <a:pt x="56" y="176"/>
                      <a:pt x="53" y="179"/>
                      <a:pt x="49" y="179"/>
                    </a:cubicBezTo>
                    <a:cubicBezTo>
                      <a:pt x="34" y="179"/>
                      <a:pt x="34" y="179"/>
                      <a:pt x="34" y="179"/>
                    </a:cubicBezTo>
                    <a:cubicBezTo>
                      <a:pt x="30" y="179"/>
                      <a:pt x="26" y="176"/>
                      <a:pt x="26" y="172"/>
                    </a:cubicBezTo>
                    <a:cubicBezTo>
                      <a:pt x="26" y="157"/>
                      <a:pt x="26" y="157"/>
                      <a:pt x="26" y="157"/>
                    </a:cubicBezTo>
                    <a:cubicBezTo>
                      <a:pt x="26" y="153"/>
                      <a:pt x="30" y="150"/>
                      <a:pt x="34" y="150"/>
                    </a:cubicBezTo>
                    <a:cubicBezTo>
                      <a:pt x="49" y="150"/>
                      <a:pt x="49" y="150"/>
                      <a:pt x="49" y="150"/>
                    </a:cubicBezTo>
                    <a:cubicBezTo>
                      <a:pt x="53" y="150"/>
                      <a:pt x="56" y="153"/>
                      <a:pt x="56" y="157"/>
                    </a:cubicBezTo>
                    <a:lnTo>
                      <a:pt x="56" y="172"/>
                    </a:lnTo>
                    <a:close/>
                    <a:moveTo>
                      <a:pt x="56" y="93"/>
                    </a:moveTo>
                    <a:cubicBezTo>
                      <a:pt x="56" y="97"/>
                      <a:pt x="53" y="101"/>
                      <a:pt x="49" y="101"/>
                    </a:cubicBezTo>
                    <a:cubicBezTo>
                      <a:pt x="34" y="101"/>
                      <a:pt x="34" y="101"/>
                      <a:pt x="34" y="101"/>
                    </a:cubicBezTo>
                    <a:cubicBezTo>
                      <a:pt x="30" y="101"/>
                      <a:pt x="26" y="97"/>
                      <a:pt x="26" y="93"/>
                    </a:cubicBezTo>
                    <a:cubicBezTo>
                      <a:pt x="26" y="79"/>
                      <a:pt x="26" y="79"/>
                      <a:pt x="26" y="79"/>
                    </a:cubicBezTo>
                    <a:cubicBezTo>
                      <a:pt x="26" y="74"/>
                      <a:pt x="30" y="71"/>
                      <a:pt x="34" y="71"/>
                    </a:cubicBezTo>
                    <a:cubicBezTo>
                      <a:pt x="49" y="71"/>
                      <a:pt x="49" y="71"/>
                      <a:pt x="49" y="71"/>
                    </a:cubicBezTo>
                    <a:cubicBezTo>
                      <a:pt x="53" y="71"/>
                      <a:pt x="56" y="74"/>
                      <a:pt x="56" y="79"/>
                    </a:cubicBezTo>
                    <a:lnTo>
                      <a:pt x="56" y="93"/>
                    </a:lnTo>
                    <a:close/>
                    <a:moveTo>
                      <a:pt x="222" y="295"/>
                    </a:moveTo>
                    <a:cubicBezTo>
                      <a:pt x="83" y="295"/>
                      <a:pt x="83" y="295"/>
                      <a:pt x="83" y="295"/>
                    </a:cubicBezTo>
                    <a:cubicBezTo>
                      <a:pt x="83" y="183"/>
                      <a:pt x="83" y="183"/>
                      <a:pt x="83" y="183"/>
                    </a:cubicBezTo>
                    <a:cubicBezTo>
                      <a:pt x="222" y="183"/>
                      <a:pt x="222" y="183"/>
                      <a:pt x="222" y="183"/>
                    </a:cubicBezTo>
                    <a:lnTo>
                      <a:pt x="222" y="295"/>
                    </a:lnTo>
                    <a:close/>
                    <a:moveTo>
                      <a:pt x="222" y="146"/>
                    </a:moveTo>
                    <a:cubicBezTo>
                      <a:pt x="83" y="146"/>
                      <a:pt x="83" y="146"/>
                      <a:pt x="83" y="146"/>
                    </a:cubicBezTo>
                    <a:cubicBezTo>
                      <a:pt x="83" y="34"/>
                      <a:pt x="83" y="34"/>
                      <a:pt x="83" y="34"/>
                    </a:cubicBezTo>
                    <a:cubicBezTo>
                      <a:pt x="222" y="34"/>
                      <a:pt x="222" y="34"/>
                      <a:pt x="222" y="34"/>
                    </a:cubicBezTo>
                    <a:lnTo>
                      <a:pt x="222" y="146"/>
                    </a:lnTo>
                    <a:close/>
                    <a:moveTo>
                      <a:pt x="278" y="250"/>
                    </a:moveTo>
                    <a:cubicBezTo>
                      <a:pt x="278" y="254"/>
                      <a:pt x="275" y="258"/>
                      <a:pt x="270" y="258"/>
                    </a:cubicBezTo>
                    <a:cubicBezTo>
                      <a:pt x="256" y="258"/>
                      <a:pt x="256" y="258"/>
                      <a:pt x="256" y="258"/>
                    </a:cubicBezTo>
                    <a:cubicBezTo>
                      <a:pt x="252" y="258"/>
                      <a:pt x="248" y="254"/>
                      <a:pt x="248" y="250"/>
                    </a:cubicBezTo>
                    <a:cubicBezTo>
                      <a:pt x="248" y="236"/>
                      <a:pt x="248" y="236"/>
                      <a:pt x="248" y="236"/>
                    </a:cubicBezTo>
                    <a:cubicBezTo>
                      <a:pt x="248" y="231"/>
                      <a:pt x="252" y="228"/>
                      <a:pt x="256" y="228"/>
                    </a:cubicBezTo>
                    <a:cubicBezTo>
                      <a:pt x="270" y="228"/>
                      <a:pt x="270" y="228"/>
                      <a:pt x="270" y="228"/>
                    </a:cubicBezTo>
                    <a:cubicBezTo>
                      <a:pt x="275" y="228"/>
                      <a:pt x="278" y="231"/>
                      <a:pt x="278" y="236"/>
                    </a:cubicBezTo>
                    <a:lnTo>
                      <a:pt x="278" y="250"/>
                    </a:lnTo>
                    <a:close/>
                    <a:moveTo>
                      <a:pt x="278" y="172"/>
                    </a:moveTo>
                    <a:cubicBezTo>
                      <a:pt x="278" y="176"/>
                      <a:pt x="275" y="179"/>
                      <a:pt x="270" y="179"/>
                    </a:cubicBezTo>
                    <a:cubicBezTo>
                      <a:pt x="256" y="179"/>
                      <a:pt x="256" y="179"/>
                      <a:pt x="256" y="179"/>
                    </a:cubicBezTo>
                    <a:cubicBezTo>
                      <a:pt x="252" y="179"/>
                      <a:pt x="248" y="176"/>
                      <a:pt x="248" y="172"/>
                    </a:cubicBezTo>
                    <a:cubicBezTo>
                      <a:pt x="248" y="157"/>
                      <a:pt x="248" y="157"/>
                      <a:pt x="248" y="157"/>
                    </a:cubicBezTo>
                    <a:cubicBezTo>
                      <a:pt x="248" y="153"/>
                      <a:pt x="252" y="150"/>
                      <a:pt x="256" y="150"/>
                    </a:cubicBezTo>
                    <a:cubicBezTo>
                      <a:pt x="270" y="150"/>
                      <a:pt x="270" y="150"/>
                      <a:pt x="270" y="150"/>
                    </a:cubicBezTo>
                    <a:cubicBezTo>
                      <a:pt x="275" y="150"/>
                      <a:pt x="278" y="153"/>
                      <a:pt x="278" y="157"/>
                    </a:cubicBezTo>
                    <a:lnTo>
                      <a:pt x="278" y="172"/>
                    </a:lnTo>
                    <a:close/>
                    <a:moveTo>
                      <a:pt x="278" y="93"/>
                    </a:moveTo>
                    <a:cubicBezTo>
                      <a:pt x="278" y="97"/>
                      <a:pt x="275" y="101"/>
                      <a:pt x="270" y="101"/>
                    </a:cubicBezTo>
                    <a:cubicBezTo>
                      <a:pt x="256" y="101"/>
                      <a:pt x="256" y="101"/>
                      <a:pt x="256" y="101"/>
                    </a:cubicBezTo>
                    <a:cubicBezTo>
                      <a:pt x="252" y="101"/>
                      <a:pt x="248" y="97"/>
                      <a:pt x="248" y="93"/>
                    </a:cubicBezTo>
                    <a:cubicBezTo>
                      <a:pt x="248" y="79"/>
                      <a:pt x="248" y="79"/>
                      <a:pt x="248" y="79"/>
                    </a:cubicBezTo>
                    <a:cubicBezTo>
                      <a:pt x="248" y="74"/>
                      <a:pt x="252" y="71"/>
                      <a:pt x="256" y="71"/>
                    </a:cubicBezTo>
                    <a:cubicBezTo>
                      <a:pt x="270" y="71"/>
                      <a:pt x="270" y="71"/>
                      <a:pt x="270" y="71"/>
                    </a:cubicBezTo>
                    <a:cubicBezTo>
                      <a:pt x="275" y="71"/>
                      <a:pt x="278" y="74"/>
                      <a:pt x="278" y="79"/>
                    </a:cubicBezTo>
                    <a:lnTo>
                      <a:pt x="278" y="93"/>
                    </a:lnTo>
                    <a:close/>
                  </a:path>
                </a:pathLst>
              </a:custGeom>
              <a:solidFill>
                <a:schemeClr val="tx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67229" tIns="33614" rIns="67229" bIns="33614" numCol="1" rtlCol="0" anchor="ctr" anchorCtr="0" compatLnSpc="1">
                <a:prstTxWarp prst="textNoShape">
                  <a:avLst/>
                </a:prstTxWarp>
              </a:bodyPr>
              <a:lstStyle/>
              <a:p>
                <a:pPr defTabSz="605056"/>
                <a:endParaRPr lang="en-US" sz="588" spc="-99" dirty="0">
                  <a:solidFill>
                    <a:schemeClr val="accent3"/>
                  </a:solidFill>
                  <a:latin typeface="Segoe Light" pitchFamily="34" charset="0"/>
                </a:endParaRPr>
              </a:p>
            </p:txBody>
          </p:sp>
        </p:grpSp>
        <p:grpSp>
          <p:nvGrpSpPr>
            <p:cNvPr id="216" name="Group 215"/>
            <p:cNvGrpSpPr/>
            <p:nvPr/>
          </p:nvGrpSpPr>
          <p:grpSpPr>
            <a:xfrm>
              <a:off x="1095515" y="3328536"/>
              <a:ext cx="508637" cy="508637"/>
              <a:chOff x="370109" y="3187789"/>
              <a:chExt cx="691781" cy="691781"/>
            </a:xfrm>
          </p:grpSpPr>
          <p:sp>
            <p:nvSpPr>
              <p:cNvPr id="217" name="Rectangle 216"/>
              <p:cNvSpPr/>
              <p:nvPr>
                <p:custDataLst>
                  <p:tags r:id="rId12"/>
                </p:custDataLst>
              </p:nvPr>
            </p:nvSpPr>
            <p:spPr bwMode="auto">
              <a:xfrm>
                <a:off x="370109" y="3187789"/>
                <a:ext cx="691781" cy="691781"/>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472">
                  <a:lnSpc>
                    <a:spcPct val="90000"/>
                  </a:lnSpc>
                </a:pPr>
                <a:r>
                  <a:rPr lang="en-US" sz="588" dirty="0">
                    <a:ln>
                      <a:solidFill>
                        <a:schemeClr val="bg1">
                          <a:alpha val="0"/>
                        </a:schemeClr>
                      </a:solidFill>
                    </a:ln>
                    <a:solidFill>
                      <a:schemeClr val="tx1"/>
                    </a:solidFill>
                  </a:rPr>
                  <a:t>LOB applications</a:t>
                </a:r>
              </a:p>
            </p:txBody>
          </p:sp>
          <p:sp>
            <p:nvSpPr>
              <p:cNvPr id="218" name="Donut 59"/>
              <p:cNvSpPr>
                <a:spLocks noChangeAspect="1"/>
              </p:cNvSpPr>
              <p:nvPr/>
            </p:nvSpPr>
            <p:spPr bwMode="auto">
              <a:xfrm>
                <a:off x="587672" y="3258426"/>
                <a:ext cx="256656" cy="276958"/>
              </a:xfrm>
              <a:custGeom>
                <a:avLst/>
                <a:gdLst/>
                <a:ahLst/>
                <a:cxnLst/>
                <a:rect l="l" t="t" r="r" b="b"/>
                <a:pathLst>
                  <a:path w="1872166" h="2020785">
                    <a:moveTo>
                      <a:pt x="930606" y="1257014"/>
                    </a:moveTo>
                    <a:cubicBezTo>
                      <a:pt x="968577" y="1257014"/>
                      <a:pt x="999359" y="1287795"/>
                      <a:pt x="999359" y="1325766"/>
                    </a:cubicBezTo>
                    <a:cubicBezTo>
                      <a:pt x="999359" y="1363737"/>
                      <a:pt x="968577" y="1394519"/>
                      <a:pt x="930606" y="1394519"/>
                    </a:cubicBezTo>
                    <a:cubicBezTo>
                      <a:pt x="892635" y="1394519"/>
                      <a:pt x="861853" y="1363737"/>
                      <a:pt x="861853" y="1325766"/>
                    </a:cubicBezTo>
                    <a:cubicBezTo>
                      <a:pt x="861853" y="1287795"/>
                      <a:pt x="892635" y="1257014"/>
                      <a:pt x="930606" y="1257014"/>
                    </a:cubicBezTo>
                    <a:close/>
                    <a:moveTo>
                      <a:pt x="930606" y="1188261"/>
                    </a:moveTo>
                    <a:cubicBezTo>
                      <a:pt x="854664" y="1188261"/>
                      <a:pt x="793100" y="1249824"/>
                      <a:pt x="793100" y="1325766"/>
                    </a:cubicBezTo>
                    <a:cubicBezTo>
                      <a:pt x="793100" y="1401709"/>
                      <a:pt x="854664" y="1463272"/>
                      <a:pt x="930606" y="1463272"/>
                    </a:cubicBezTo>
                    <a:cubicBezTo>
                      <a:pt x="1006548" y="1463272"/>
                      <a:pt x="1068111" y="1401709"/>
                      <a:pt x="1068111" y="1325766"/>
                    </a:cubicBezTo>
                    <a:cubicBezTo>
                      <a:pt x="1068111" y="1249824"/>
                      <a:pt x="1006548" y="1188261"/>
                      <a:pt x="930606" y="1188261"/>
                    </a:cubicBezTo>
                    <a:close/>
                    <a:moveTo>
                      <a:pt x="971250" y="956702"/>
                    </a:moveTo>
                    <a:lnTo>
                      <a:pt x="986880" y="1028990"/>
                    </a:lnTo>
                    <a:lnTo>
                      <a:pt x="1061122" y="1054389"/>
                    </a:lnTo>
                    <a:lnTo>
                      <a:pt x="1106057" y="1005545"/>
                    </a:lnTo>
                    <a:lnTo>
                      <a:pt x="1174438" y="1052435"/>
                    </a:lnTo>
                    <a:lnTo>
                      <a:pt x="1149040" y="1120816"/>
                    </a:lnTo>
                    <a:lnTo>
                      <a:pt x="1186160" y="1175520"/>
                    </a:lnTo>
                    <a:lnTo>
                      <a:pt x="1262356" y="1175520"/>
                    </a:lnTo>
                    <a:lnTo>
                      <a:pt x="1285801" y="1261484"/>
                    </a:lnTo>
                    <a:lnTo>
                      <a:pt x="1233050" y="1302513"/>
                    </a:lnTo>
                    <a:lnTo>
                      <a:pt x="1233050" y="1366986"/>
                    </a:lnTo>
                    <a:lnTo>
                      <a:pt x="1281894" y="1411922"/>
                    </a:lnTo>
                    <a:lnTo>
                      <a:pt x="1264310" y="1490071"/>
                    </a:lnTo>
                    <a:lnTo>
                      <a:pt x="1180299" y="1492025"/>
                    </a:lnTo>
                    <a:lnTo>
                      <a:pt x="1150993" y="1538914"/>
                    </a:lnTo>
                    <a:lnTo>
                      <a:pt x="1168577" y="1611202"/>
                    </a:lnTo>
                    <a:lnTo>
                      <a:pt x="1106057" y="1658092"/>
                    </a:lnTo>
                    <a:lnTo>
                      <a:pt x="1049399" y="1613156"/>
                    </a:lnTo>
                    <a:lnTo>
                      <a:pt x="986880" y="1640508"/>
                    </a:lnTo>
                    <a:lnTo>
                      <a:pt x="973203" y="1708889"/>
                    </a:lnTo>
                    <a:lnTo>
                      <a:pt x="893100" y="1716704"/>
                    </a:lnTo>
                    <a:lnTo>
                      <a:pt x="873563" y="1632694"/>
                    </a:lnTo>
                    <a:lnTo>
                      <a:pt x="809090" y="1613156"/>
                    </a:lnTo>
                    <a:lnTo>
                      <a:pt x="754385" y="1658092"/>
                    </a:lnTo>
                    <a:lnTo>
                      <a:pt x="699681" y="1609249"/>
                    </a:lnTo>
                    <a:lnTo>
                      <a:pt x="719218" y="1544776"/>
                    </a:lnTo>
                    <a:lnTo>
                      <a:pt x="678190" y="1490071"/>
                    </a:lnTo>
                    <a:lnTo>
                      <a:pt x="601994" y="1488117"/>
                    </a:lnTo>
                    <a:lnTo>
                      <a:pt x="586364" y="1411922"/>
                    </a:lnTo>
                    <a:lnTo>
                      <a:pt x="646930" y="1380662"/>
                    </a:lnTo>
                    <a:lnTo>
                      <a:pt x="644976" y="1304466"/>
                    </a:lnTo>
                    <a:lnTo>
                      <a:pt x="586364" y="1255623"/>
                    </a:lnTo>
                    <a:lnTo>
                      <a:pt x="607855" y="1183335"/>
                    </a:lnTo>
                    <a:lnTo>
                      <a:pt x="680143" y="1185289"/>
                    </a:lnTo>
                    <a:lnTo>
                      <a:pt x="721172" y="1140353"/>
                    </a:lnTo>
                    <a:lnTo>
                      <a:pt x="695773" y="1052435"/>
                    </a:lnTo>
                    <a:lnTo>
                      <a:pt x="752431" y="1007499"/>
                    </a:lnTo>
                    <a:lnTo>
                      <a:pt x="818858" y="1052435"/>
                    </a:lnTo>
                    <a:lnTo>
                      <a:pt x="873563" y="1032898"/>
                    </a:lnTo>
                    <a:lnTo>
                      <a:pt x="895054" y="958656"/>
                    </a:lnTo>
                    <a:close/>
                    <a:moveTo>
                      <a:pt x="966353" y="561544"/>
                    </a:moveTo>
                    <a:lnTo>
                      <a:pt x="1484176" y="561544"/>
                    </a:lnTo>
                    <a:cubicBezTo>
                      <a:pt x="1519876" y="561544"/>
                      <a:pt x="1548815" y="590484"/>
                      <a:pt x="1548815" y="626184"/>
                    </a:cubicBezTo>
                    <a:cubicBezTo>
                      <a:pt x="1548815" y="661883"/>
                      <a:pt x="1519875" y="690823"/>
                      <a:pt x="1484175" y="690823"/>
                    </a:cubicBezTo>
                    <a:lnTo>
                      <a:pt x="966353" y="690822"/>
                    </a:lnTo>
                    <a:cubicBezTo>
                      <a:pt x="930653" y="690822"/>
                      <a:pt x="901714" y="661883"/>
                      <a:pt x="901714" y="626184"/>
                    </a:cubicBezTo>
                    <a:cubicBezTo>
                      <a:pt x="901714" y="590484"/>
                      <a:pt x="930653" y="561544"/>
                      <a:pt x="966353" y="561544"/>
                    </a:cubicBezTo>
                    <a:close/>
                    <a:moveTo>
                      <a:pt x="590322" y="106687"/>
                    </a:moveTo>
                    <a:cubicBezTo>
                      <a:pt x="590332" y="226008"/>
                      <a:pt x="591688" y="375662"/>
                      <a:pt x="590317" y="464513"/>
                    </a:cubicBezTo>
                    <a:cubicBezTo>
                      <a:pt x="588940" y="553814"/>
                      <a:pt x="569467" y="576664"/>
                      <a:pt x="482849" y="576882"/>
                    </a:cubicBezTo>
                    <a:lnTo>
                      <a:pt x="101828" y="577428"/>
                    </a:lnTo>
                    <a:cubicBezTo>
                      <a:pt x="94937" y="958413"/>
                      <a:pt x="101760" y="1616638"/>
                      <a:pt x="104708" y="1753748"/>
                    </a:cubicBezTo>
                    <a:cubicBezTo>
                      <a:pt x="107681" y="1892031"/>
                      <a:pt x="168011" y="1914803"/>
                      <a:pt x="277215" y="1914081"/>
                    </a:cubicBezTo>
                    <a:lnTo>
                      <a:pt x="1773325" y="1910255"/>
                    </a:lnTo>
                    <a:cubicBezTo>
                      <a:pt x="1759000" y="1375795"/>
                      <a:pt x="1765208" y="446089"/>
                      <a:pt x="1768691" y="339408"/>
                    </a:cubicBezTo>
                    <a:cubicBezTo>
                      <a:pt x="1772174" y="232725"/>
                      <a:pt x="1746468" y="112940"/>
                      <a:pt x="1588386" y="110513"/>
                    </a:cubicBezTo>
                    <a:cubicBezTo>
                      <a:pt x="1430337" y="108086"/>
                      <a:pt x="851841" y="106688"/>
                      <a:pt x="590322" y="106687"/>
                    </a:cubicBezTo>
                    <a:close/>
                    <a:moveTo>
                      <a:pt x="549320" y="0"/>
                    </a:moveTo>
                    <a:cubicBezTo>
                      <a:pt x="841627" y="0"/>
                      <a:pt x="1488650" y="1563"/>
                      <a:pt x="1665394" y="4277"/>
                    </a:cubicBezTo>
                    <a:cubicBezTo>
                      <a:pt x="1842137" y="6992"/>
                      <a:pt x="1870878" y="140918"/>
                      <a:pt x="1866984" y="260194"/>
                    </a:cubicBezTo>
                    <a:cubicBezTo>
                      <a:pt x="1863090" y="379470"/>
                      <a:pt x="1856150" y="1418933"/>
                      <a:pt x="1872166" y="2016489"/>
                    </a:cubicBezTo>
                    <a:lnTo>
                      <a:pt x="199432" y="2020767"/>
                    </a:lnTo>
                    <a:cubicBezTo>
                      <a:pt x="77336" y="2021574"/>
                      <a:pt x="9884" y="1996114"/>
                      <a:pt x="6560" y="1841505"/>
                    </a:cubicBezTo>
                    <a:cubicBezTo>
                      <a:pt x="3235" y="1686896"/>
                      <a:pt x="-4497" y="939636"/>
                      <a:pt x="3513" y="515446"/>
                    </a:cubicBez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defTabSz="672068" fontAlgn="base">
                  <a:spcBef>
                    <a:spcPct val="0"/>
                  </a:spcBef>
                  <a:spcAft>
                    <a:spcPct val="0"/>
                  </a:spcAft>
                </a:pPr>
                <a:endParaRPr lang="en-US" sz="588"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grpSp>
        <p:grpSp>
          <p:nvGrpSpPr>
            <p:cNvPr id="219" name="Group 218"/>
            <p:cNvGrpSpPr/>
            <p:nvPr/>
          </p:nvGrpSpPr>
          <p:grpSpPr>
            <a:xfrm>
              <a:off x="1095515" y="3859749"/>
              <a:ext cx="508637" cy="508637"/>
              <a:chOff x="1103397" y="2464452"/>
              <a:chExt cx="691781" cy="691781"/>
            </a:xfrm>
          </p:grpSpPr>
          <p:sp>
            <p:nvSpPr>
              <p:cNvPr id="220" name="Rectangle 219"/>
              <p:cNvSpPr/>
              <p:nvPr>
                <p:custDataLst>
                  <p:tags r:id="rId11"/>
                </p:custDataLst>
              </p:nvPr>
            </p:nvSpPr>
            <p:spPr bwMode="auto">
              <a:xfrm>
                <a:off x="1103397" y="2464452"/>
                <a:ext cx="691781" cy="691781"/>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588" dirty="0">
                    <a:ln>
                      <a:solidFill>
                        <a:schemeClr val="bg1">
                          <a:alpha val="0"/>
                        </a:schemeClr>
                      </a:solidFill>
                    </a:ln>
                    <a:solidFill>
                      <a:schemeClr val="tx1"/>
                    </a:solidFill>
                  </a:rPr>
                  <a:t>Web</a:t>
                </a:r>
                <a:endParaRPr lang="en-US" sz="588" dirty="0">
                  <a:solidFill>
                    <a:schemeClr val="tx1"/>
                  </a:solidFill>
                  <a:ea typeface="Segoe UI" pitchFamily="34" charset="0"/>
                  <a:cs typeface="Segoe UI" pitchFamily="34" charset="0"/>
                </a:endParaRPr>
              </a:p>
            </p:txBody>
          </p:sp>
          <p:sp>
            <p:nvSpPr>
              <p:cNvPr id="221" name="Rounded Rectangle 18"/>
              <p:cNvSpPr/>
              <p:nvPr/>
            </p:nvSpPr>
            <p:spPr bwMode="auto">
              <a:xfrm>
                <a:off x="1331186" y="2561849"/>
                <a:ext cx="236204" cy="243353"/>
              </a:xfrm>
              <a:custGeom>
                <a:avLst/>
                <a:gdLst/>
                <a:ahLst/>
                <a:cxnLst/>
                <a:rect l="l" t="t" r="r" b="b"/>
                <a:pathLst>
                  <a:path w="759909" h="783113">
                    <a:moveTo>
                      <a:pt x="428313" y="198314"/>
                    </a:moveTo>
                    <a:cubicBezTo>
                      <a:pt x="508468" y="198313"/>
                      <a:pt x="573445" y="263292"/>
                      <a:pt x="573446" y="343446"/>
                    </a:cubicBezTo>
                    <a:cubicBezTo>
                      <a:pt x="573445" y="423600"/>
                      <a:pt x="508468" y="488578"/>
                      <a:pt x="428313" y="488578"/>
                    </a:cubicBezTo>
                    <a:cubicBezTo>
                      <a:pt x="348160" y="488577"/>
                      <a:pt x="283181" y="423600"/>
                      <a:pt x="283181" y="343446"/>
                    </a:cubicBezTo>
                    <a:cubicBezTo>
                      <a:pt x="283182" y="263291"/>
                      <a:pt x="348159" y="198314"/>
                      <a:pt x="428313" y="198314"/>
                    </a:cubicBezTo>
                    <a:close/>
                    <a:moveTo>
                      <a:pt x="428313" y="131753"/>
                    </a:moveTo>
                    <a:cubicBezTo>
                      <a:pt x="311398" y="131753"/>
                      <a:pt x="216620" y="226531"/>
                      <a:pt x="216620" y="343446"/>
                    </a:cubicBezTo>
                    <a:cubicBezTo>
                      <a:pt x="216620" y="384187"/>
                      <a:pt x="228129" y="422239"/>
                      <a:pt x="251266" y="452558"/>
                    </a:cubicBezTo>
                    <a:lnTo>
                      <a:pt x="128069" y="575549"/>
                    </a:lnTo>
                    <a:cubicBezTo>
                      <a:pt x="109922" y="593667"/>
                      <a:pt x="109898" y="623064"/>
                      <a:pt x="128015" y="641211"/>
                    </a:cubicBezTo>
                    <a:cubicBezTo>
                      <a:pt x="146132" y="659359"/>
                      <a:pt x="175529" y="659383"/>
                      <a:pt x="193677" y="641266"/>
                    </a:cubicBezTo>
                    <a:lnTo>
                      <a:pt x="316485" y="518662"/>
                    </a:lnTo>
                    <a:cubicBezTo>
                      <a:pt x="347293" y="542946"/>
                      <a:pt x="386379" y="555139"/>
                      <a:pt x="428313" y="555138"/>
                    </a:cubicBezTo>
                    <a:cubicBezTo>
                      <a:pt x="545229" y="555139"/>
                      <a:pt x="640006" y="460361"/>
                      <a:pt x="640007" y="343445"/>
                    </a:cubicBezTo>
                    <a:cubicBezTo>
                      <a:pt x="640006" y="226531"/>
                      <a:pt x="545229" y="131753"/>
                      <a:pt x="428313" y="131753"/>
                    </a:cubicBezTo>
                    <a:close/>
                    <a:moveTo>
                      <a:pt x="126654" y="0"/>
                    </a:moveTo>
                    <a:lnTo>
                      <a:pt x="633255" y="0"/>
                    </a:lnTo>
                    <a:cubicBezTo>
                      <a:pt x="703204" y="0"/>
                      <a:pt x="759909" y="56705"/>
                      <a:pt x="759909" y="126654"/>
                    </a:cubicBezTo>
                    <a:lnTo>
                      <a:pt x="759909" y="656459"/>
                    </a:lnTo>
                    <a:cubicBezTo>
                      <a:pt x="759909" y="726408"/>
                      <a:pt x="703204" y="783113"/>
                      <a:pt x="633255" y="783113"/>
                    </a:cubicBezTo>
                    <a:lnTo>
                      <a:pt x="126654" y="783113"/>
                    </a:lnTo>
                    <a:cubicBezTo>
                      <a:pt x="56705" y="783113"/>
                      <a:pt x="0" y="726408"/>
                      <a:pt x="0" y="656459"/>
                    </a:cubicBezTo>
                    <a:lnTo>
                      <a:pt x="0" y="126654"/>
                    </a:lnTo>
                    <a:cubicBezTo>
                      <a:pt x="0" y="56705"/>
                      <a:pt x="56705" y="0"/>
                      <a:pt x="126654" y="0"/>
                    </a:cubicBez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defTabSz="672068" fontAlgn="base">
                  <a:spcBef>
                    <a:spcPct val="0"/>
                  </a:spcBef>
                  <a:spcAft>
                    <a:spcPct val="0"/>
                  </a:spcAft>
                </a:pPr>
                <a:endParaRPr lang="en-US" sz="588"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grpSp>
        <p:grpSp>
          <p:nvGrpSpPr>
            <p:cNvPr id="222" name="Group 221"/>
            <p:cNvGrpSpPr/>
            <p:nvPr/>
          </p:nvGrpSpPr>
          <p:grpSpPr>
            <a:xfrm>
              <a:off x="1641878" y="2795955"/>
              <a:ext cx="508637" cy="508637"/>
              <a:chOff x="1822857" y="2464452"/>
              <a:chExt cx="691781" cy="691781"/>
            </a:xfrm>
          </p:grpSpPr>
          <p:sp>
            <p:nvSpPr>
              <p:cNvPr id="223" name="Rectangle 222"/>
              <p:cNvSpPr/>
              <p:nvPr>
                <p:custDataLst>
                  <p:tags r:id="rId10"/>
                </p:custDataLst>
              </p:nvPr>
            </p:nvSpPr>
            <p:spPr bwMode="auto">
              <a:xfrm>
                <a:off x="1822857" y="2464452"/>
                <a:ext cx="691781" cy="691781"/>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588" dirty="0">
                    <a:ln>
                      <a:solidFill>
                        <a:schemeClr val="bg1">
                          <a:alpha val="0"/>
                        </a:schemeClr>
                      </a:solidFill>
                    </a:ln>
                    <a:solidFill>
                      <a:schemeClr val="tx1"/>
                    </a:solidFill>
                  </a:rPr>
                  <a:t>Social</a:t>
                </a:r>
                <a:endParaRPr lang="en-US" sz="588" dirty="0">
                  <a:solidFill>
                    <a:schemeClr val="tx1"/>
                  </a:solidFill>
                  <a:ea typeface="Segoe UI" pitchFamily="34" charset="0"/>
                  <a:cs typeface="Segoe UI" pitchFamily="34" charset="0"/>
                </a:endParaRPr>
              </a:p>
            </p:txBody>
          </p:sp>
          <p:sp>
            <p:nvSpPr>
              <p:cNvPr id="224" name="Freeform 5"/>
              <p:cNvSpPr>
                <a:spLocks noEditPoints="1"/>
              </p:cNvSpPr>
              <p:nvPr/>
            </p:nvSpPr>
            <p:spPr bwMode="auto">
              <a:xfrm>
                <a:off x="2039038" y="2574721"/>
                <a:ext cx="259418" cy="217623"/>
              </a:xfrm>
              <a:custGeom>
                <a:avLst/>
                <a:gdLst>
                  <a:gd name="T0" fmla="*/ 290 w 360"/>
                  <a:gd name="T1" fmla="*/ 23 h 302"/>
                  <a:gd name="T2" fmla="*/ 265 w 360"/>
                  <a:gd name="T3" fmla="*/ 6 h 302"/>
                  <a:gd name="T4" fmla="*/ 226 w 360"/>
                  <a:gd name="T5" fmla="*/ 2 h 302"/>
                  <a:gd name="T6" fmla="*/ 188 w 360"/>
                  <a:gd name="T7" fmla="*/ 25 h 302"/>
                  <a:gd name="T8" fmla="*/ 148 w 360"/>
                  <a:gd name="T9" fmla="*/ 78 h 302"/>
                  <a:gd name="T10" fmla="*/ 104 w 360"/>
                  <a:gd name="T11" fmla="*/ 122 h 302"/>
                  <a:gd name="T12" fmla="*/ 58 w 360"/>
                  <a:gd name="T13" fmla="*/ 147 h 302"/>
                  <a:gd name="T14" fmla="*/ 12 w 360"/>
                  <a:gd name="T15" fmla="*/ 149 h 302"/>
                  <a:gd name="T16" fmla="*/ 2 w 360"/>
                  <a:gd name="T17" fmla="*/ 151 h 302"/>
                  <a:gd name="T18" fmla="*/ 19 w 360"/>
                  <a:gd name="T19" fmla="*/ 176 h 302"/>
                  <a:gd name="T20" fmla="*/ 52 w 360"/>
                  <a:gd name="T21" fmla="*/ 209 h 302"/>
                  <a:gd name="T22" fmla="*/ 106 w 360"/>
                  <a:gd name="T23" fmla="*/ 233 h 302"/>
                  <a:gd name="T24" fmla="*/ 138 w 360"/>
                  <a:gd name="T25" fmla="*/ 237 h 302"/>
                  <a:gd name="T26" fmla="*/ 140 w 360"/>
                  <a:gd name="T27" fmla="*/ 258 h 302"/>
                  <a:gd name="T28" fmla="*/ 140 w 360"/>
                  <a:gd name="T29" fmla="*/ 276 h 302"/>
                  <a:gd name="T30" fmla="*/ 140 w 360"/>
                  <a:gd name="T31" fmla="*/ 283 h 302"/>
                  <a:gd name="T32" fmla="*/ 127 w 360"/>
                  <a:gd name="T33" fmla="*/ 285 h 302"/>
                  <a:gd name="T34" fmla="*/ 111 w 360"/>
                  <a:gd name="T35" fmla="*/ 293 h 302"/>
                  <a:gd name="T36" fmla="*/ 115 w 360"/>
                  <a:gd name="T37" fmla="*/ 300 h 302"/>
                  <a:gd name="T38" fmla="*/ 127 w 360"/>
                  <a:gd name="T39" fmla="*/ 299 h 302"/>
                  <a:gd name="T40" fmla="*/ 163 w 360"/>
                  <a:gd name="T41" fmla="*/ 297 h 302"/>
                  <a:gd name="T42" fmla="*/ 190 w 360"/>
                  <a:gd name="T43" fmla="*/ 300 h 302"/>
                  <a:gd name="T44" fmla="*/ 196 w 360"/>
                  <a:gd name="T45" fmla="*/ 297 h 302"/>
                  <a:gd name="T46" fmla="*/ 217 w 360"/>
                  <a:gd name="T47" fmla="*/ 300 h 302"/>
                  <a:gd name="T48" fmla="*/ 222 w 360"/>
                  <a:gd name="T49" fmla="*/ 297 h 302"/>
                  <a:gd name="T50" fmla="*/ 219 w 360"/>
                  <a:gd name="T51" fmla="*/ 289 h 302"/>
                  <a:gd name="T52" fmla="*/ 180 w 360"/>
                  <a:gd name="T53" fmla="*/ 283 h 302"/>
                  <a:gd name="T54" fmla="*/ 180 w 360"/>
                  <a:gd name="T55" fmla="*/ 253 h 302"/>
                  <a:gd name="T56" fmla="*/ 180 w 360"/>
                  <a:gd name="T57" fmla="*/ 237 h 302"/>
                  <a:gd name="T58" fmla="*/ 180 w 360"/>
                  <a:gd name="T59" fmla="*/ 232 h 302"/>
                  <a:gd name="T60" fmla="*/ 215 w 360"/>
                  <a:gd name="T61" fmla="*/ 216 h 302"/>
                  <a:gd name="T62" fmla="*/ 251 w 360"/>
                  <a:gd name="T63" fmla="*/ 188 h 302"/>
                  <a:gd name="T64" fmla="*/ 276 w 360"/>
                  <a:gd name="T65" fmla="*/ 149 h 302"/>
                  <a:gd name="T66" fmla="*/ 299 w 360"/>
                  <a:gd name="T67" fmla="*/ 94 h 302"/>
                  <a:gd name="T68" fmla="*/ 334 w 360"/>
                  <a:gd name="T69" fmla="*/ 78 h 302"/>
                  <a:gd name="T70" fmla="*/ 353 w 360"/>
                  <a:gd name="T71" fmla="*/ 71 h 302"/>
                  <a:gd name="T72" fmla="*/ 360 w 360"/>
                  <a:gd name="T73" fmla="*/ 69 h 302"/>
                  <a:gd name="T74" fmla="*/ 299 w 360"/>
                  <a:gd name="T75" fmla="*/ 44 h 302"/>
                  <a:gd name="T76" fmla="*/ 167 w 360"/>
                  <a:gd name="T77" fmla="*/ 283 h 302"/>
                  <a:gd name="T78" fmla="*/ 153 w 360"/>
                  <a:gd name="T79" fmla="*/ 283 h 302"/>
                  <a:gd name="T80" fmla="*/ 152 w 360"/>
                  <a:gd name="T81" fmla="*/ 262 h 302"/>
                  <a:gd name="T82" fmla="*/ 152 w 360"/>
                  <a:gd name="T83" fmla="*/ 245 h 302"/>
                  <a:gd name="T84" fmla="*/ 152 w 360"/>
                  <a:gd name="T85" fmla="*/ 237 h 302"/>
                  <a:gd name="T86" fmla="*/ 167 w 360"/>
                  <a:gd name="T87" fmla="*/ 233 h 302"/>
                  <a:gd name="T88" fmla="*/ 247 w 360"/>
                  <a:gd name="T89" fmla="*/ 67 h 302"/>
                  <a:gd name="T90" fmla="*/ 236 w 360"/>
                  <a:gd name="T91" fmla="*/ 55 h 302"/>
                  <a:gd name="T92" fmla="*/ 240 w 360"/>
                  <a:gd name="T93" fmla="*/ 44 h 302"/>
                  <a:gd name="T94" fmla="*/ 251 w 360"/>
                  <a:gd name="T95" fmla="*/ 40 h 302"/>
                  <a:gd name="T96" fmla="*/ 263 w 360"/>
                  <a:gd name="T97" fmla="*/ 52 h 302"/>
                  <a:gd name="T98" fmla="*/ 259 w 360"/>
                  <a:gd name="T99" fmla="*/ 63 h 302"/>
                  <a:gd name="T100" fmla="*/ 249 w 360"/>
                  <a:gd name="T101" fmla="*/ 6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0" h="302">
                    <a:moveTo>
                      <a:pt x="299" y="44"/>
                    </a:moveTo>
                    <a:lnTo>
                      <a:pt x="297" y="36"/>
                    </a:lnTo>
                    <a:lnTo>
                      <a:pt x="293" y="31"/>
                    </a:lnTo>
                    <a:lnTo>
                      <a:pt x="290" y="23"/>
                    </a:lnTo>
                    <a:lnTo>
                      <a:pt x="284" y="19"/>
                    </a:lnTo>
                    <a:lnTo>
                      <a:pt x="278" y="13"/>
                    </a:lnTo>
                    <a:lnTo>
                      <a:pt x="272" y="10"/>
                    </a:lnTo>
                    <a:lnTo>
                      <a:pt x="265" y="6"/>
                    </a:lnTo>
                    <a:lnTo>
                      <a:pt x="257" y="4"/>
                    </a:lnTo>
                    <a:lnTo>
                      <a:pt x="247" y="2"/>
                    </a:lnTo>
                    <a:lnTo>
                      <a:pt x="236" y="0"/>
                    </a:lnTo>
                    <a:lnTo>
                      <a:pt x="226" y="2"/>
                    </a:lnTo>
                    <a:lnTo>
                      <a:pt x="215" y="6"/>
                    </a:lnTo>
                    <a:lnTo>
                      <a:pt x="205" y="10"/>
                    </a:lnTo>
                    <a:lnTo>
                      <a:pt x="196" y="15"/>
                    </a:lnTo>
                    <a:lnTo>
                      <a:pt x="188" y="25"/>
                    </a:lnTo>
                    <a:lnTo>
                      <a:pt x="180" y="34"/>
                    </a:lnTo>
                    <a:lnTo>
                      <a:pt x="169" y="50"/>
                    </a:lnTo>
                    <a:lnTo>
                      <a:pt x="159" y="63"/>
                    </a:lnTo>
                    <a:lnTo>
                      <a:pt x="148" y="78"/>
                    </a:lnTo>
                    <a:lnTo>
                      <a:pt x="138" y="90"/>
                    </a:lnTo>
                    <a:lnTo>
                      <a:pt x="127" y="101"/>
                    </a:lnTo>
                    <a:lnTo>
                      <a:pt x="115" y="113"/>
                    </a:lnTo>
                    <a:lnTo>
                      <a:pt x="104" y="122"/>
                    </a:lnTo>
                    <a:lnTo>
                      <a:pt x="92" y="130"/>
                    </a:lnTo>
                    <a:lnTo>
                      <a:pt x="81" y="138"/>
                    </a:lnTo>
                    <a:lnTo>
                      <a:pt x="69" y="144"/>
                    </a:lnTo>
                    <a:lnTo>
                      <a:pt x="58" y="147"/>
                    </a:lnTo>
                    <a:lnTo>
                      <a:pt x="46" y="151"/>
                    </a:lnTo>
                    <a:lnTo>
                      <a:pt x="35" y="151"/>
                    </a:lnTo>
                    <a:lnTo>
                      <a:pt x="23" y="151"/>
                    </a:lnTo>
                    <a:lnTo>
                      <a:pt x="12" y="149"/>
                    </a:lnTo>
                    <a:lnTo>
                      <a:pt x="0" y="147"/>
                    </a:lnTo>
                    <a:lnTo>
                      <a:pt x="0" y="147"/>
                    </a:lnTo>
                    <a:lnTo>
                      <a:pt x="0" y="147"/>
                    </a:lnTo>
                    <a:lnTo>
                      <a:pt x="2" y="151"/>
                    </a:lnTo>
                    <a:lnTo>
                      <a:pt x="4" y="155"/>
                    </a:lnTo>
                    <a:lnTo>
                      <a:pt x="8" y="161"/>
                    </a:lnTo>
                    <a:lnTo>
                      <a:pt x="14" y="168"/>
                    </a:lnTo>
                    <a:lnTo>
                      <a:pt x="19" y="176"/>
                    </a:lnTo>
                    <a:lnTo>
                      <a:pt x="25" y="184"/>
                    </a:lnTo>
                    <a:lnTo>
                      <a:pt x="33" y="191"/>
                    </a:lnTo>
                    <a:lnTo>
                      <a:pt x="42" y="201"/>
                    </a:lnTo>
                    <a:lnTo>
                      <a:pt x="52" y="209"/>
                    </a:lnTo>
                    <a:lnTo>
                      <a:pt x="63" y="216"/>
                    </a:lnTo>
                    <a:lnTo>
                      <a:pt x="77" y="222"/>
                    </a:lnTo>
                    <a:lnTo>
                      <a:pt x="90" y="228"/>
                    </a:lnTo>
                    <a:lnTo>
                      <a:pt x="106" y="233"/>
                    </a:lnTo>
                    <a:lnTo>
                      <a:pt x="121" y="235"/>
                    </a:lnTo>
                    <a:lnTo>
                      <a:pt x="129" y="237"/>
                    </a:lnTo>
                    <a:lnTo>
                      <a:pt x="138" y="237"/>
                    </a:lnTo>
                    <a:lnTo>
                      <a:pt x="138" y="237"/>
                    </a:lnTo>
                    <a:lnTo>
                      <a:pt x="140" y="237"/>
                    </a:lnTo>
                    <a:lnTo>
                      <a:pt x="140" y="245"/>
                    </a:lnTo>
                    <a:lnTo>
                      <a:pt x="140" y="253"/>
                    </a:lnTo>
                    <a:lnTo>
                      <a:pt x="140" y="258"/>
                    </a:lnTo>
                    <a:lnTo>
                      <a:pt x="140" y="264"/>
                    </a:lnTo>
                    <a:lnTo>
                      <a:pt x="140" y="268"/>
                    </a:lnTo>
                    <a:lnTo>
                      <a:pt x="140" y="272"/>
                    </a:lnTo>
                    <a:lnTo>
                      <a:pt x="140" y="276"/>
                    </a:lnTo>
                    <a:lnTo>
                      <a:pt x="140" y="277"/>
                    </a:lnTo>
                    <a:lnTo>
                      <a:pt x="140" y="279"/>
                    </a:lnTo>
                    <a:lnTo>
                      <a:pt x="140" y="281"/>
                    </a:lnTo>
                    <a:lnTo>
                      <a:pt x="140" y="283"/>
                    </a:lnTo>
                    <a:lnTo>
                      <a:pt x="140" y="283"/>
                    </a:lnTo>
                    <a:lnTo>
                      <a:pt x="140" y="283"/>
                    </a:lnTo>
                    <a:lnTo>
                      <a:pt x="132" y="285"/>
                    </a:lnTo>
                    <a:lnTo>
                      <a:pt x="127" y="285"/>
                    </a:lnTo>
                    <a:lnTo>
                      <a:pt x="121" y="287"/>
                    </a:lnTo>
                    <a:lnTo>
                      <a:pt x="115" y="289"/>
                    </a:lnTo>
                    <a:lnTo>
                      <a:pt x="113" y="289"/>
                    </a:lnTo>
                    <a:lnTo>
                      <a:pt x="111" y="293"/>
                    </a:lnTo>
                    <a:lnTo>
                      <a:pt x="111" y="295"/>
                    </a:lnTo>
                    <a:lnTo>
                      <a:pt x="111" y="297"/>
                    </a:lnTo>
                    <a:lnTo>
                      <a:pt x="113" y="299"/>
                    </a:lnTo>
                    <a:lnTo>
                      <a:pt x="115" y="300"/>
                    </a:lnTo>
                    <a:lnTo>
                      <a:pt x="117" y="302"/>
                    </a:lnTo>
                    <a:lnTo>
                      <a:pt x="119" y="300"/>
                    </a:lnTo>
                    <a:lnTo>
                      <a:pt x="119" y="300"/>
                    </a:lnTo>
                    <a:lnTo>
                      <a:pt x="127" y="299"/>
                    </a:lnTo>
                    <a:lnTo>
                      <a:pt x="134" y="297"/>
                    </a:lnTo>
                    <a:lnTo>
                      <a:pt x="144" y="297"/>
                    </a:lnTo>
                    <a:lnTo>
                      <a:pt x="153" y="297"/>
                    </a:lnTo>
                    <a:lnTo>
                      <a:pt x="163" y="297"/>
                    </a:lnTo>
                    <a:lnTo>
                      <a:pt x="173" y="297"/>
                    </a:lnTo>
                    <a:lnTo>
                      <a:pt x="180" y="299"/>
                    </a:lnTo>
                    <a:lnTo>
                      <a:pt x="188" y="300"/>
                    </a:lnTo>
                    <a:lnTo>
                      <a:pt x="190" y="300"/>
                    </a:lnTo>
                    <a:lnTo>
                      <a:pt x="192" y="300"/>
                    </a:lnTo>
                    <a:lnTo>
                      <a:pt x="194" y="300"/>
                    </a:lnTo>
                    <a:lnTo>
                      <a:pt x="194" y="299"/>
                    </a:lnTo>
                    <a:lnTo>
                      <a:pt x="196" y="297"/>
                    </a:lnTo>
                    <a:lnTo>
                      <a:pt x="205" y="299"/>
                    </a:lnTo>
                    <a:lnTo>
                      <a:pt x="209" y="300"/>
                    </a:lnTo>
                    <a:lnTo>
                      <a:pt x="213" y="300"/>
                    </a:lnTo>
                    <a:lnTo>
                      <a:pt x="217" y="300"/>
                    </a:lnTo>
                    <a:lnTo>
                      <a:pt x="219" y="300"/>
                    </a:lnTo>
                    <a:lnTo>
                      <a:pt x="221" y="300"/>
                    </a:lnTo>
                    <a:lnTo>
                      <a:pt x="221" y="299"/>
                    </a:lnTo>
                    <a:lnTo>
                      <a:pt x="222" y="297"/>
                    </a:lnTo>
                    <a:lnTo>
                      <a:pt x="222" y="295"/>
                    </a:lnTo>
                    <a:lnTo>
                      <a:pt x="222" y="293"/>
                    </a:lnTo>
                    <a:lnTo>
                      <a:pt x="221" y="289"/>
                    </a:lnTo>
                    <a:lnTo>
                      <a:pt x="219" y="289"/>
                    </a:lnTo>
                    <a:lnTo>
                      <a:pt x="209" y="287"/>
                    </a:lnTo>
                    <a:lnTo>
                      <a:pt x="201" y="285"/>
                    </a:lnTo>
                    <a:lnTo>
                      <a:pt x="192" y="283"/>
                    </a:lnTo>
                    <a:lnTo>
                      <a:pt x="180" y="283"/>
                    </a:lnTo>
                    <a:lnTo>
                      <a:pt x="180" y="274"/>
                    </a:lnTo>
                    <a:lnTo>
                      <a:pt x="180" y="266"/>
                    </a:lnTo>
                    <a:lnTo>
                      <a:pt x="180" y="258"/>
                    </a:lnTo>
                    <a:lnTo>
                      <a:pt x="180" y="253"/>
                    </a:lnTo>
                    <a:lnTo>
                      <a:pt x="180" y="249"/>
                    </a:lnTo>
                    <a:lnTo>
                      <a:pt x="180" y="243"/>
                    </a:lnTo>
                    <a:lnTo>
                      <a:pt x="180" y="239"/>
                    </a:lnTo>
                    <a:lnTo>
                      <a:pt x="180" y="237"/>
                    </a:lnTo>
                    <a:lnTo>
                      <a:pt x="180" y="235"/>
                    </a:lnTo>
                    <a:lnTo>
                      <a:pt x="180" y="233"/>
                    </a:lnTo>
                    <a:lnTo>
                      <a:pt x="180" y="232"/>
                    </a:lnTo>
                    <a:lnTo>
                      <a:pt x="180" y="232"/>
                    </a:lnTo>
                    <a:lnTo>
                      <a:pt x="180" y="232"/>
                    </a:lnTo>
                    <a:lnTo>
                      <a:pt x="192" y="228"/>
                    </a:lnTo>
                    <a:lnTo>
                      <a:pt x="203" y="222"/>
                    </a:lnTo>
                    <a:lnTo>
                      <a:pt x="215" y="216"/>
                    </a:lnTo>
                    <a:lnTo>
                      <a:pt x="224" y="210"/>
                    </a:lnTo>
                    <a:lnTo>
                      <a:pt x="234" y="205"/>
                    </a:lnTo>
                    <a:lnTo>
                      <a:pt x="242" y="197"/>
                    </a:lnTo>
                    <a:lnTo>
                      <a:pt x="251" y="188"/>
                    </a:lnTo>
                    <a:lnTo>
                      <a:pt x="257" y="180"/>
                    </a:lnTo>
                    <a:lnTo>
                      <a:pt x="265" y="170"/>
                    </a:lnTo>
                    <a:lnTo>
                      <a:pt x="270" y="161"/>
                    </a:lnTo>
                    <a:lnTo>
                      <a:pt x="276" y="149"/>
                    </a:lnTo>
                    <a:lnTo>
                      <a:pt x="282" y="138"/>
                    </a:lnTo>
                    <a:lnTo>
                      <a:pt x="288" y="128"/>
                    </a:lnTo>
                    <a:lnTo>
                      <a:pt x="291" y="117"/>
                    </a:lnTo>
                    <a:lnTo>
                      <a:pt x="299" y="94"/>
                    </a:lnTo>
                    <a:lnTo>
                      <a:pt x="309" y="88"/>
                    </a:lnTo>
                    <a:lnTo>
                      <a:pt x="318" y="84"/>
                    </a:lnTo>
                    <a:lnTo>
                      <a:pt x="328" y="80"/>
                    </a:lnTo>
                    <a:lnTo>
                      <a:pt x="334" y="78"/>
                    </a:lnTo>
                    <a:lnTo>
                      <a:pt x="341" y="77"/>
                    </a:lnTo>
                    <a:lnTo>
                      <a:pt x="345" y="75"/>
                    </a:lnTo>
                    <a:lnTo>
                      <a:pt x="349" y="73"/>
                    </a:lnTo>
                    <a:lnTo>
                      <a:pt x="353" y="71"/>
                    </a:lnTo>
                    <a:lnTo>
                      <a:pt x="355" y="69"/>
                    </a:lnTo>
                    <a:lnTo>
                      <a:pt x="357" y="69"/>
                    </a:lnTo>
                    <a:lnTo>
                      <a:pt x="359" y="69"/>
                    </a:lnTo>
                    <a:lnTo>
                      <a:pt x="360" y="69"/>
                    </a:lnTo>
                    <a:lnTo>
                      <a:pt x="360" y="67"/>
                    </a:lnTo>
                    <a:lnTo>
                      <a:pt x="360" y="67"/>
                    </a:lnTo>
                    <a:lnTo>
                      <a:pt x="299" y="44"/>
                    </a:lnTo>
                    <a:lnTo>
                      <a:pt x="299" y="44"/>
                    </a:lnTo>
                    <a:close/>
                    <a:moveTo>
                      <a:pt x="167" y="283"/>
                    </a:moveTo>
                    <a:lnTo>
                      <a:pt x="167" y="283"/>
                    </a:lnTo>
                    <a:lnTo>
                      <a:pt x="167" y="283"/>
                    </a:lnTo>
                    <a:lnTo>
                      <a:pt x="167" y="283"/>
                    </a:lnTo>
                    <a:lnTo>
                      <a:pt x="163" y="283"/>
                    </a:lnTo>
                    <a:lnTo>
                      <a:pt x="159" y="283"/>
                    </a:lnTo>
                    <a:lnTo>
                      <a:pt x="153" y="283"/>
                    </a:lnTo>
                    <a:lnTo>
                      <a:pt x="153" y="283"/>
                    </a:lnTo>
                    <a:lnTo>
                      <a:pt x="152" y="283"/>
                    </a:lnTo>
                    <a:lnTo>
                      <a:pt x="152" y="276"/>
                    </a:lnTo>
                    <a:lnTo>
                      <a:pt x="152" y="268"/>
                    </a:lnTo>
                    <a:lnTo>
                      <a:pt x="152" y="262"/>
                    </a:lnTo>
                    <a:lnTo>
                      <a:pt x="152" y="256"/>
                    </a:lnTo>
                    <a:lnTo>
                      <a:pt x="152" y="251"/>
                    </a:lnTo>
                    <a:lnTo>
                      <a:pt x="152" y="247"/>
                    </a:lnTo>
                    <a:lnTo>
                      <a:pt x="152" y="245"/>
                    </a:lnTo>
                    <a:lnTo>
                      <a:pt x="152" y="241"/>
                    </a:lnTo>
                    <a:lnTo>
                      <a:pt x="152" y="239"/>
                    </a:lnTo>
                    <a:lnTo>
                      <a:pt x="152" y="239"/>
                    </a:lnTo>
                    <a:lnTo>
                      <a:pt x="152" y="237"/>
                    </a:lnTo>
                    <a:lnTo>
                      <a:pt x="152" y="235"/>
                    </a:lnTo>
                    <a:lnTo>
                      <a:pt x="152" y="235"/>
                    </a:lnTo>
                    <a:lnTo>
                      <a:pt x="159" y="235"/>
                    </a:lnTo>
                    <a:lnTo>
                      <a:pt x="167" y="233"/>
                    </a:lnTo>
                    <a:lnTo>
                      <a:pt x="167" y="283"/>
                    </a:lnTo>
                    <a:lnTo>
                      <a:pt x="167" y="283"/>
                    </a:lnTo>
                    <a:close/>
                    <a:moveTo>
                      <a:pt x="249" y="67"/>
                    </a:moveTo>
                    <a:lnTo>
                      <a:pt x="247" y="67"/>
                    </a:lnTo>
                    <a:lnTo>
                      <a:pt x="244" y="65"/>
                    </a:lnTo>
                    <a:lnTo>
                      <a:pt x="240" y="63"/>
                    </a:lnTo>
                    <a:lnTo>
                      <a:pt x="238" y="59"/>
                    </a:lnTo>
                    <a:lnTo>
                      <a:pt x="236" y="55"/>
                    </a:lnTo>
                    <a:lnTo>
                      <a:pt x="236" y="54"/>
                    </a:lnTo>
                    <a:lnTo>
                      <a:pt x="236" y="52"/>
                    </a:lnTo>
                    <a:lnTo>
                      <a:pt x="238" y="50"/>
                    </a:lnTo>
                    <a:lnTo>
                      <a:pt x="240" y="44"/>
                    </a:lnTo>
                    <a:lnTo>
                      <a:pt x="244" y="42"/>
                    </a:lnTo>
                    <a:lnTo>
                      <a:pt x="247" y="40"/>
                    </a:lnTo>
                    <a:lnTo>
                      <a:pt x="249" y="40"/>
                    </a:lnTo>
                    <a:lnTo>
                      <a:pt x="251" y="40"/>
                    </a:lnTo>
                    <a:lnTo>
                      <a:pt x="253" y="42"/>
                    </a:lnTo>
                    <a:lnTo>
                      <a:pt x="259" y="44"/>
                    </a:lnTo>
                    <a:lnTo>
                      <a:pt x="261" y="50"/>
                    </a:lnTo>
                    <a:lnTo>
                      <a:pt x="263" y="52"/>
                    </a:lnTo>
                    <a:lnTo>
                      <a:pt x="263" y="54"/>
                    </a:lnTo>
                    <a:lnTo>
                      <a:pt x="263" y="55"/>
                    </a:lnTo>
                    <a:lnTo>
                      <a:pt x="261" y="59"/>
                    </a:lnTo>
                    <a:lnTo>
                      <a:pt x="259" y="63"/>
                    </a:lnTo>
                    <a:lnTo>
                      <a:pt x="253" y="65"/>
                    </a:lnTo>
                    <a:lnTo>
                      <a:pt x="251" y="67"/>
                    </a:lnTo>
                    <a:lnTo>
                      <a:pt x="249" y="67"/>
                    </a:lnTo>
                    <a:lnTo>
                      <a:pt x="249" y="67"/>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endParaRPr lang="en-US" sz="588"/>
              </a:p>
            </p:txBody>
          </p:sp>
        </p:grpSp>
        <p:grpSp>
          <p:nvGrpSpPr>
            <p:cNvPr id="225" name="Group 224"/>
            <p:cNvGrpSpPr/>
            <p:nvPr/>
          </p:nvGrpSpPr>
          <p:grpSpPr>
            <a:xfrm>
              <a:off x="1641878" y="4386580"/>
              <a:ext cx="508637" cy="508637"/>
              <a:chOff x="2551230" y="3187789"/>
              <a:chExt cx="691781" cy="691781"/>
            </a:xfrm>
          </p:grpSpPr>
          <p:sp>
            <p:nvSpPr>
              <p:cNvPr id="226" name="Rectangle 225"/>
              <p:cNvSpPr/>
              <p:nvPr>
                <p:custDataLst>
                  <p:tags r:id="rId9"/>
                </p:custDataLst>
              </p:nvPr>
            </p:nvSpPr>
            <p:spPr bwMode="auto">
              <a:xfrm>
                <a:off x="2551230" y="3187789"/>
                <a:ext cx="691781" cy="691781"/>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588" dirty="0">
                    <a:ln>
                      <a:solidFill>
                        <a:schemeClr val="bg1">
                          <a:alpha val="0"/>
                        </a:schemeClr>
                      </a:solidFill>
                    </a:ln>
                    <a:solidFill>
                      <a:schemeClr val="tx1"/>
                    </a:solidFill>
                  </a:rPr>
                  <a:t>Clickstream</a:t>
                </a:r>
                <a:endParaRPr lang="en-US" sz="588" dirty="0">
                  <a:solidFill>
                    <a:schemeClr val="tx1"/>
                  </a:solidFill>
                  <a:ea typeface="Segoe UI" pitchFamily="34" charset="0"/>
                  <a:cs typeface="Segoe UI" pitchFamily="34" charset="0"/>
                </a:endParaRPr>
              </a:p>
            </p:txBody>
          </p:sp>
          <p:sp>
            <p:nvSpPr>
              <p:cNvPr id="227" name="Freeform 226"/>
              <p:cNvSpPr>
                <a:spLocks noChangeAspect="1"/>
              </p:cNvSpPr>
              <p:nvPr/>
            </p:nvSpPr>
            <p:spPr bwMode="auto">
              <a:xfrm>
                <a:off x="2746121" y="3280505"/>
                <a:ext cx="301998" cy="304393"/>
              </a:xfrm>
              <a:custGeom>
                <a:avLst/>
                <a:gdLst>
                  <a:gd name="connsiteX0" fmla="*/ 938222 w 2721566"/>
                  <a:gd name="connsiteY0" fmla="*/ 1618192 h 2743150"/>
                  <a:gd name="connsiteX1" fmla="*/ 920717 w 2721566"/>
                  <a:gd name="connsiteY1" fmla="*/ 1627693 h 2743150"/>
                  <a:gd name="connsiteX2" fmla="*/ 857026 w 2721566"/>
                  <a:gd name="connsiteY2" fmla="*/ 1647464 h 2743150"/>
                  <a:gd name="connsiteX3" fmla="*/ 847920 w 2721566"/>
                  <a:gd name="connsiteY3" fmla="*/ 1648382 h 2743150"/>
                  <a:gd name="connsiteX4" fmla="*/ 837756 w 2721566"/>
                  <a:gd name="connsiteY4" fmla="*/ 1715659 h 2743150"/>
                  <a:gd name="connsiteX5" fmla="*/ 832560 w 2721566"/>
                  <a:gd name="connsiteY5" fmla="*/ 1819620 h 2743150"/>
                  <a:gd name="connsiteX6" fmla="*/ 1127348 w 2721566"/>
                  <a:gd name="connsiteY6" fmla="*/ 2538605 h 2743150"/>
                  <a:gd name="connsiteX7" fmla="*/ 1128948 w 2721566"/>
                  <a:gd name="connsiteY7" fmla="*/ 2540074 h 2743150"/>
                  <a:gd name="connsiteX8" fmla="*/ 1240036 w 2721566"/>
                  <a:gd name="connsiteY8" fmla="*/ 2557183 h 2743150"/>
                  <a:gd name="connsiteX9" fmla="*/ 1360783 w 2721566"/>
                  <a:gd name="connsiteY9" fmla="*/ 2563336 h 2743150"/>
                  <a:gd name="connsiteX10" fmla="*/ 2448946 w 2721566"/>
                  <a:gd name="connsiteY10" fmla="*/ 1835462 h 2743150"/>
                  <a:gd name="connsiteX11" fmla="*/ 2454283 w 2721566"/>
                  <a:gd name="connsiteY11" fmla="*/ 1820747 h 2743150"/>
                  <a:gd name="connsiteX12" fmla="*/ 2454163 w 2721566"/>
                  <a:gd name="connsiteY12" fmla="*/ 1820820 h 2743150"/>
                  <a:gd name="connsiteX13" fmla="*/ 2315755 w 2721566"/>
                  <a:gd name="connsiteY13" fmla="*/ 1885930 h 2743150"/>
                  <a:gd name="connsiteX14" fmla="*/ 2314668 w 2721566"/>
                  <a:gd name="connsiteY14" fmla="*/ 1896707 h 2743150"/>
                  <a:gd name="connsiteX15" fmla="*/ 2121262 w 2721566"/>
                  <a:gd name="connsiteY15" fmla="*/ 2054337 h 2743150"/>
                  <a:gd name="connsiteX16" fmla="*/ 1981667 w 2721566"/>
                  <a:gd name="connsiteY16" fmla="*/ 1996515 h 2743150"/>
                  <a:gd name="connsiteX17" fmla="*/ 1964402 w 2721566"/>
                  <a:gd name="connsiteY17" fmla="*/ 1970907 h 2743150"/>
                  <a:gd name="connsiteX18" fmla="*/ 1833472 w 2721566"/>
                  <a:gd name="connsiteY18" fmla="*/ 1979231 h 2743150"/>
                  <a:gd name="connsiteX19" fmla="*/ 1005171 w 2721566"/>
                  <a:gd name="connsiteY19" fmla="*/ 1679521 h 2743150"/>
                  <a:gd name="connsiteX20" fmla="*/ 1275943 w 2721566"/>
                  <a:gd name="connsiteY20" fmla="*/ 976747 h 2743150"/>
                  <a:gd name="connsiteX21" fmla="*/ 1198822 w 2721566"/>
                  <a:gd name="connsiteY21" fmla="*/ 1035009 h 2743150"/>
                  <a:gd name="connsiteX22" fmla="*/ 1083955 w 2721566"/>
                  <a:gd name="connsiteY22" fmla="*/ 1151055 h 2743150"/>
                  <a:gd name="connsiteX23" fmla="*/ 1101284 w 2721566"/>
                  <a:gd name="connsiteY23" fmla="*/ 1182982 h 2743150"/>
                  <a:gd name="connsiteX24" fmla="*/ 1127948 w 2721566"/>
                  <a:gd name="connsiteY24" fmla="*/ 1315054 h 2743150"/>
                  <a:gd name="connsiteX25" fmla="*/ 1070000 w 2721566"/>
                  <a:gd name="connsiteY25" fmla="*/ 1504762 h 2743150"/>
                  <a:gd name="connsiteX26" fmla="*/ 1069531 w 2721566"/>
                  <a:gd name="connsiteY26" fmla="*/ 1505330 h 2743150"/>
                  <a:gd name="connsiteX27" fmla="*/ 1135763 w 2721566"/>
                  <a:gd name="connsiteY27" fmla="*/ 1563925 h 2743150"/>
                  <a:gd name="connsiteX28" fmla="*/ 1833472 w 2721566"/>
                  <a:gd name="connsiteY28" fmla="*/ 1807163 h 2743150"/>
                  <a:gd name="connsiteX29" fmla="*/ 1933016 w 2721566"/>
                  <a:gd name="connsiteY29" fmla="*/ 1800511 h 2743150"/>
                  <a:gd name="connsiteX30" fmla="*/ 1939359 w 2721566"/>
                  <a:gd name="connsiteY30" fmla="*/ 1780077 h 2743150"/>
                  <a:gd name="connsiteX31" fmla="*/ 2121262 w 2721566"/>
                  <a:gd name="connsiteY31" fmla="*/ 1659503 h 2743150"/>
                  <a:gd name="connsiteX32" fmla="*/ 2260857 w 2721566"/>
                  <a:gd name="connsiteY32" fmla="*/ 1717325 h 2743150"/>
                  <a:gd name="connsiteX33" fmla="*/ 2263606 w 2721566"/>
                  <a:gd name="connsiteY33" fmla="*/ 1721402 h 2743150"/>
                  <a:gd name="connsiteX34" fmla="*/ 2267011 w 2721566"/>
                  <a:gd name="connsiteY34" fmla="*/ 1720229 h 2743150"/>
                  <a:gd name="connsiteX35" fmla="*/ 2395987 w 2721566"/>
                  <a:gd name="connsiteY35" fmla="*/ 1656069 h 2743150"/>
                  <a:gd name="connsiteX36" fmla="*/ 2524667 w 2721566"/>
                  <a:gd name="connsiteY36" fmla="*/ 1566083 h 2743150"/>
                  <a:gd name="connsiteX37" fmla="*/ 2528847 w 2721566"/>
                  <a:gd name="connsiteY37" fmla="*/ 1538444 h 2743150"/>
                  <a:gd name="connsiteX38" fmla="*/ 2391754 w 2721566"/>
                  <a:gd name="connsiteY38" fmla="*/ 1531467 h 2743150"/>
                  <a:gd name="connsiteX39" fmla="*/ 2095342 w 2721566"/>
                  <a:gd name="connsiteY39" fmla="*/ 1475341 h 2743150"/>
                  <a:gd name="connsiteX40" fmla="*/ 1956122 w 2721566"/>
                  <a:gd name="connsiteY40" fmla="*/ 1430037 h 2743150"/>
                  <a:gd name="connsiteX41" fmla="*/ 1947455 w 2721566"/>
                  <a:gd name="connsiteY41" fmla="*/ 1435880 h 2743150"/>
                  <a:gd name="connsiteX42" fmla="*/ 1867644 w 2721566"/>
                  <a:gd name="connsiteY42" fmla="*/ 1451993 h 2743150"/>
                  <a:gd name="connsiteX43" fmla="*/ 1678717 w 2721566"/>
                  <a:gd name="connsiteY43" fmla="*/ 1326764 h 2743150"/>
                  <a:gd name="connsiteX44" fmla="*/ 1667734 w 2721566"/>
                  <a:gd name="connsiteY44" fmla="*/ 1291381 h 2743150"/>
                  <a:gd name="connsiteX45" fmla="*/ 1564981 w 2721566"/>
                  <a:gd name="connsiteY45" fmla="*/ 1226519 h 2743150"/>
                  <a:gd name="connsiteX46" fmla="*/ 1339681 w 2721566"/>
                  <a:gd name="connsiteY46" fmla="*/ 1042541 h 2743150"/>
                  <a:gd name="connsiteX47" fmla="*/ 1839031 w 2721566"/>
                  <a:gd name="connsiteY47" fmla="*/ 802822 h 2743150"/>
                  <a:gd name="connsiteX48" fmla="*/ 1539738 w 2721566"/>
                  <a:gd name="connsiteY48" fmla="*/ 848536 h 2743150"/>
                  <a:gd name="connsiteX49" fmla="*/ 1497492 w 2721566"/>
                  <a:gd name="connsiteY49" fmla="*/ 864156 h 2743150"/>
                  <a:gd name="connsiteX50" fmla="*/ 1530174 w 2721566"/>
                  <a:gd name="connsiteY50" fmla="*/ 896941 h 2743150"/>
                  <a:gd name="connsiteX51" fmla="*/ 1723667 w 2721566"/>
                  <a:gd name="connsiteY51" fmla="*/ 1048242 h 2743150"/>
                  <a:gd name="connsiteX52" fmla="*/ 1765091 w 2721566"/>
                  <a:gd name="connsiteY52" fmla="*/ 1073360 h 2743150"/>
                  <a:gd name="connsiteX53" fmla="*/ 1787834 w 2721566"/>
                  <a:gd name="connsiteY53" fmla="*/ 1058026 h 2743150"/>
                  <a:gd name="connsiteX54" fmla="*/ 1867644 w 2721566"/>
                  <a:gd name="connsiteY54" fmla="*/ 1041913 h 2743150"/>
                  <a:gd name="connsiteX55" fmla="*/ 2068519 w 2721566"/>
                  <a:gd name="connsiteY55" fmla="*/ 1205631 h 2743150"/>
                  <a:gd name="connsiteX56" fmla="*/ 2069865 w 2721566"/>
                  <a:gd name="connsiteY56" fmla="*/ 1218984 h 2743150"/>
                  <a:gd name="connsiteX57" fmla="*/ 2174899 w 2721566"/>
                  <a:gd name="connsiteY57" fmla="*/ 1251806 h 2743150"/>
                  <a:gd name="connsiteX58" fmla="*/ 2425742 w 2721566"/>
                  <a:gd name="connsiteY58" fmla="*/ 1297108 h 2743150"/>
                  <a:gd name="connsiteX59" fmla="*/ 2538295 w 2721566"/>
                  <a:gd name="connsiteY59" fmla="*/ 1302486 h 2743150"/>
                  <a:gd name="connsiteX60" fmla="*/ 2535655 w 2721566"/>
                  <a:gd name="connsiteY60" fmla="*/ 1249725 h 2743150"/>
                  <a:gd name="connsiteX61" fmla="*/ 2517759 w 2721566"/>
                  <a:gd name="connsiteY61" fmla="*/ 1131394 h 2743150"/>
                  <a:gd name="connsiteX62" fmla="*/ 2497854 w 2721566"/>
                  <a:gd name="connsiteY62" fmla="*/ 1053274 h 2743150"/>
                  <a:gd name="connsiteX63" fmla="*/ 2371258 w 2721566"/>
                  <a:gd name="connsiteY63" fmla="*/ 956458 h 2743150"/>
                  <a:gd name="connsiteX64" fmla="*/ 1839031 w 2721566"/>
                  <a:gd name="connsiteY64" fmla="*/ 802822 h 2743150"/>
                  <a:gd name="connsiteX65" fmla="*/ 540853 w 2721566"/>
                  <a:gd name="connsiteY65" fmla="*/ 514986 h 2743150"/>
                  <a:gd name="connsiteX66" fmla="*/ 525712 w 2721566"/>
                  <a:gd name="connsiteY66" fmla="*/ 528873 h 2743150"/>
                  <a:gd name="connsiteX67" fmla="*/ 179814 w 2721566"/>
                  <a:gd name="connsiteY67" fmla="*/ 1371575 h 2743150"/>
                  <a:gd name="connsiteX68" fmla="*/ 609577 w 2721566"/>
                  <a:gd name="connsiteY68" fmla="*/ 2291196 h 2743150"/>
                  <a:gd name="connsiteX69" fmla="*/ 629751 w 2721566"/>
                  <a:gd name="connsiteY69" fmla="*/ 2306419 h 2743150"/>
                  <a:gd name="connsiteX70" fmla="*/ 627186 w 2721566"/>
                  <a:gd name="connsiteY70" fmla="*/ 2300879 h 2743150"/>
                  <a:gd name="connsiteX71" fmla="*/ 536863 w 2721566"/>
                  <a:gd name="connsiteY71" fmla="*/ 1819620 h 2743150"/>
                  <a:gd name="connsiteX72" fmla="*/ 543586 w 2721566"/>
                  <a:gd name="connsiteY72" fmla="*/ 1685426 h 2743150"/>
                  <a:gd name="connsiteX73" fmla="*/ 561714 w 2721566"/>
                  <a:gd name="connsiteY73" fmla="*/ 1565698 h 2743150"/>
                  <a:gd name="connsiteX74" fmla="*/ 548721 w 2721566"/>
                  <a:gd name="connsiteY74" fmla="*/ 1554978 h 2743150"/>
                  <a:gd name="connsiteX75" fmla="*/ 449342 w 2721566"/>
                  <a:gd name="connsiteY75" fmla="*/ 1315054 h 2743150"/>
                  <a:gd name="connsiteX76" fmla="*/ 548721 w 2721566"/>
                  <a:gd name="connsiteY76" fmla="*/ 1075131 h 2743150"/>
                  <a:gd name="connsiteX77" fmla="*/ 586510 w 2721566"/>
                  <a:gd name="connsiteY77" fmla="*/ 1043953 h 2743150"/>
                  <a:gd name="connsiteX78" fmla="*/ 557759 w 2721566"/>
                  <a:gd name="connsiteY78" fmla="*/ 931249 h 2743150"/>
                  <a:gd name="connsiteX79" fmla="*/ 531303 w 2721566"/>
                  <a:gd name="connsiteY79" fmla="*/ 666735 h 2743150"/>
                  <a:gd name="connsiteX80" fmla="*/ 535100 w 2721566"/>
                  <a:gd name="connsiteY80" fmla="*/ 565752 h 2743150"/>
                  <a:gd name="connsiteX81" fmla="*/ 870476 w 2721566"/>
                  <a:gd name="connsiteY81" fmla="*/ 288355 h 2743150"/>
                  <a:gd name="connsiteX82" fmla="*/ 797863 w 2721566"/>
                  <a:gd name="connsiteY82" fmla="*/ 323653 h 2743150"/>
                  <a:gd name="connsiteX83" fmla="*/ 747285 w 2721566"/>
                  <a:gd name="connsiteY83" fmla="*/ 354661 h 2743150"/>
                  <a:gd name="connsiteX84" fmla="*/ 726331 w 2721566"/>
                  <a:gd name="connsiteY84" fmla="*/ 436900 h 2743150"/>
                  <a:gd name="connsiteX85" fmla="*/ 703371 w 2721566"/>
                  <a:gd name="connsiteY85" fmla="*/ 666735 h 2743150"/>
                  <a:gd name="connsiteX86" fmla="*/ 716392 w 2721566"/>
                  <a:gd name="connsiteY86" fmla="*/ 840411 h 2743150"/>
                  <a:gd name="connsiteX87" fmla="*/ 748231 w 2721566"/>
                  <a:gd name="connsiteY87" fmla="*/ 979825 h 2743150"/>
                  <a:gd name="connsiteX88" fmla="*/ 788645 w 2721566"/>
                  <a:gd name="connsiteY88" fmla="*/ 975751 h 2743150"/>
                  <a:gd name="connsiteX89" fmla="*/ 837858 w 2721566"/>
                  <a:gd name="connsiteY89" fmla="*/ 980712 h 2743150"/>
                  <a:gd name="connsiteX90" fmla="*/ 918259 w 2721566"/>
                  <a:gd name="connsiteY90" fmla="*/ 891546 h 2743150"/>
                  <a:gd name="connsiteX91" fmla="*/ 1010731 w 2721566"/>
                  <a:gd name="connsiteY91" fmla="*/ 806835 h 2743150"/>
                  <a:gd name="connsiteX92" fmla="*/ 1091088 w 2721566"/>
                  <a:gd name="connsiteY92" fmla="*/ 746269 h 2743150"/>
                  <a:gd name="connsiteX93" fmla="*/ 1090355 w 2721566"/>
                  <a:gd name="connsiteY93" fmla="*/ 745257 h 2743150"/>
                  <a:gd name="connsiteX94" fmla="*/ 908795 w 2721566"/>
                  <a:gd name="connsiteY94" fmla="*/ 398035 h 2743150"/>
                  <a:gd name="connsiteX95" fmla="*/ 1360783 w 2721566"/>
                  <a:gd name="connsiteY95" fmla="*/ 179814 h 2743150"/>
                  <a:gd name="connsiteX96" fmla="*/ 1122777 w 2721566"/>
                  <a:gd name="connsiteY96" fmla="*/ 204027 h 2743150"/>
                  <a:gd name="connsiteX97" fmla="*/ 1095649 w 2721566"/>
                  <a:gd name="connsiteY97" fmla="*/ 211066 h 2743150"/>
                  <a:gd name="connsiteX98" fmla="*/ 1107447 w 2721566"/>
                  <a:gd name="connsiteY98" fmla="*/ 252895 h 2743150"/>
                  <a:gd name="connsiteX99" fmla="*/ 1260905 w 2721566"/>
                  <a:gd name="connsiteY99" fmla="*/ 573486 h 2743150"/>
                  <a:gd name="connsiteX100" fmla="*/ 1297851 w 2721566"/>
                  <a:gd name="connsiteY100" fmla="*/ 626931 h 2743150"/>
                  <a:gd name="connsiteX101" fmla="*/ 1332168 w 2721566"/>
                  <a:gd name="connsiteY101" fmla="*/ 610267 h 2743150"/>
                  <a:gd name="connsiteX102" fmla="*/ 1839031 w 2721566"/>
                  <a:gd name="connsiteY102" fmla="*/ 507125 h 2743150"/>
                  <a:gd name="connsiteX103" fmla="*/ 2203231 w 2721566"/>
                  <a:gd name="connsiteY103" fmla="*/ 559150 h 2743150"/>
                  <a:gd name="connsiteX104" fmla="*/ 2233085 w 2721566"/>
                  <a:gd name="connsiteY104" fmla="*/ 570212 h 2743150"/>
                  <a:gd name="connsiteX105" fmla="*/ 2195854 w 2721566"/>
                  <a:gd name="connsiteY105" fmla="*/ 528873 h 2743150"/>
                  <a:gd name="connsiteX106" fmla="*/ 1360783 w 2721566"/>
                  <a:gd name="connsiteY106" fmla="*/ 179814 h 2743150"/>
                  <a:gd name="connsiteX107" fmla="*/ 1360783 w 2721566"/>
                  <a:gd name="connsiteY107" fmla="*/ 0 h 2743150"/>
                  <a:gd name="connsiteX108" fmla="*/ 2721566 w 2721566"/>
                  <a:gd name="connsiteY108" fmla="*/ 1371575 h 2743150"/>
                  <a:gd name="connsiteX109" fmla="*/ 1360783 w 2721566"/>
                  <a:gd name="connsiteY109" fmla="*/ 2743150 h 2743150"/>
                  <a:gd name="connsiteX110" fmla="*/ 0 w 2721566"/>
                  <a:gd name="connsiteY110" fmla="*/ 1371575 h 2743150"/>
                  <a:gd name="connsiteX111" fmla="*/ 599956 w 2721566"/>
                  <a:gd name="connsiteY111" fmla="*/ 234244 h 2743150"/>
                  <a:gd name="connsiteX112" fmla="*/ 605849 w 2721566"/>
                  <a:gd name="connsiteY112" fmla="*/ 230636 h 2743150"/>
                  <a:gd name="connsiteX113" fmla="*/ 664406 w 2721566"/>
                  <a:gd name="connsiteY113" fmla="*/ 194779 h 2743150"/>
                  <a:gd name="connsiteX114" fmla="*/ 712153 w 2721566"/>
                  <a:gd name="connsiteY114" fmla="*/ 165541 h 2743150"/>
                  <a:gd name="connsiteX115" fmla="*/ 1360783 w 2721566"/>
                  <a:gd name="connsiteY115" fmla="*/ 0 h 27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2721566" h="2743150">
                    <a:moveTo>
                      <a:pt x="938222" y="1618192"/>
                    </a:moveTo>
                    <a:lnTo>
                      <a:pt x="920717" y="1627693"/>
                    </a:lnTo>
                    <a:cubicBezTo>
                      <a:pt x="900420" y="1636278"/>
                      <a:pt x="879114" y="1642944"/>
                      <a:pt x="857026" y="1647464"/>
                    </a:cubicBezTo>
                    <a:lnTo>
                      <a:pt x="847920" y="1648382"/>
                    </a:lnTo>
                    <a:lnTo>
                      <a:pt x="837756" y="1715659"/>
                    </a:lnTo>
                    <a:cubicBezTo>
                      <a:pt x="834320" y="1749840"/>
                      <a:pt x="832560" y="1784523"/>
                      <a:pt x="832560" y="1819620"/>
                    </a:cubicBezTo>
                    <a:cubicBezTo>
                      <a:pt x="832560" y="2100401"/>
                      <a:pt x="945213" y="2354601"/>
                      <a:pt x="1127348" y="2538605"/>
                    </a:cubicBezTo>
                    <a:lnTo>
                      <a:pt x="1128948" y="2540074"/>
                    </a:lnTo>
                    <a:lnTo>
                      <a:pt x="1240036" y="2557183"/>
                    </a:lnTo>
                    <a:cubicBezTo>
                      <a:pt x="1279737" y="2561252"/>
                      <a:pt x="1320019" y="2563336"/>
                      <a:pt x="1360783" y="2563336"/>
                    </a:cubicBezTo>
                    <a:cubicBezTo>
                      <a:pt x="1849956" y="2563336"/>
                      <a:pt x="2269665" y="2263203"/>
                      <a:pt x="2448946" y="1835462"/>
                    </a:cubicBezTo>
                    <a:lnTo>
                      <a:pt x="2454283" y="1820747"/>
                    </a:lnTo>
                    <a:lnTo>
                      <a:pt x="2454163" y="1820820"/>
                    </a:lnTo>
                    <a:lnTo>
                      <a:pt x="2315755" y="1885930"/>
                    </a:lnTo>
                    <a:lnTo>
                      <a:pt x="2314668" y="1896707"/>
                    </a:lnTo>
                    <a:cubicBezTo>
                      <a:pt x="2296260" y="1986666"/>
                      <a:pt x="2216663" y="2054337"/>
                      <a:pt x="2121262" y="2054337"/>
                    </a:cubicBezTo>
                    <a:cubicBezTo>
                      <a:pt x="2066747" y="2054337"/>
                      <a:pt x="2017393" y="2032241"/>
                      <a:pt x="1981667" y="1996515"/>
                    </a:cubicBezTo>
                    <a:lnTo>
                      <a:pt x="1964402" y="1970907"/>
                    </a:lnTo>
                    <a:lnTo>
                      <a:pt x="1833472" y="1979231"/>
                    </a:lnTo>
                    <a:cubicBezTo>
                      <a:pt x="1518836" y="1979231"/>
                      <a:pt x="1230263" y="1866756"/>
                      <a:pt x="1005171" y="1679521"/>
                    </a:cubicBezTo>
                    <a:close/>
                    <a:moveTo>
                      <a:pt x="1275943" y="976747"/>
                    </a:moveTo>
                    <a:lnTo>
                      <a:pt x="1198822" y="1035009"/>
                    </a:lnTo>
                    <a:lnTo>
                      <a:pt x="1083955" y="1151055"/>
                    </a:lnTo>
                    <a:lnTo>
                      <a:pt x="1101284" y="1182982"/>
                    </a:lnTo>
                    <a:cubicBezTo>
                      <a:pt x="1118453" y="1223576"/>
                      <a:pt x="1127948" y="1268206"/>
                      <a:pt x="1127948" y="1315054"/>
                    </a:cubicBezTo>
                    <a:cubicBezTo>
                      <a:pt x="1127948" y="1385326"/>
                      <a:pt x="1106585" y="1450609"/>
                      <a:pt x="1070000" y="1504762"/>
                    </a:cubicBezTo>
                    <a:lnTo>
                      <a:pt x="1069531" y="1505330"/>
                    </a:lnTo>
                    <a:lnTo>
                      <a:pt x="1135763" y="1563925"/>
                    </a:lnTo>
                    <a:cubicBezTo>
                      <a:pt x="1327889" y="1716289"/>
                      <a:pt x="1570164" y="1807163"/>
                      <a:pt x="1833472" y="1807163"/>
                    </a:cubicBezTo>
                    <a:lnTo>
                      <a:pt x="1933016" y="1800511"/>
                    </a:lnTo>
                    <a:lnTo>
                      <a:pt x="1939359" y="1780077"/>
                    </a:lnTo>
                    <a:cubicBezTo>
                      <a:pt x="1969329" y="1709221"/>
                      <a:pt x="2039490" y="1659503"/>
                      <a:pt x="2121262" y="1659503"/>
                    </a:cubicBezTo>
                    <a:cubicBezTo>
                      <a:pt x="2175777" y="1659503"/>
                      <a:pt x="2225132" y="1681600"/>
                      <a:pt x="2260857" y="1717325"/>
                    </a:cubicBezTo>
                    <a:lnTo>
                      <a:pt x="2263606" y="1721402"/>
                    </a:lnTo>
                    <a:lnTo>
                      <a:pt x="2267011" y="1720229"/>
                    </a:lnTo>
                    <a:cubicBezTo>
                      <a:pt x="2311512" y="1701558"/>
                      <a:pt x="2354575" y="1680099"/>
                      <a:pt x="2395987" y="1656069"/>
                    </a:cubicBezTo>
                    <a:lnTo>
                      <a:pt x="2524667" y="1566083"/>
                    </a:lnTo>
                    <a:lnTo>
                      <a:pt x="2528847" y="1538444"/>
                    </a:lnTo>
                    <a:lnTo>
                      <a:pt x="2391754" y="1531467"/>
                    </a:lnTo>
                    <a:cubicBezTo>
                      <a:pt x="2290200" y="1521072"/>
                      <a:pt x="2191156" y="1502121"/>
                      <a:pt x="2095342" y="1475341"/>
                    </a:cubicBezTo>
                    <a:lnTo>
                      <a:pt x="1956122" y="1430037"/>
                    </a:lnTo>
                    <a:lnTo>
                      <a:pt x="1947455" y="1435880"/>
                    </a:lnTo>
                    <a:cubicBezTo>
                      <a:pt x="1922924" y="1446256"/>
                      <a:pt x="1895954" y="1451993"/>
                      <a:pt x="1867644" y="1451993"/>
                    </a:cubicBezTo>
                    <a:cubicBezTo>
                      <a:pt x="1782714" y="1451993"/>
                      <a:pt x="1709844" y="1400356"/>
                      <a:pt x="1678717" y="1326764"/>
                    </a:cubicBezTo>
                    <a:lnTo>
                      <a:pt x="1667734" y="1291381"/>
                    </a:lnTo>
                    <a:lnTo>
                      <a:pt x="1564981" y="1226519"/>
                    </a:lnTo>
                    <a:cubicBezTo>
                      <a:pt x="1484969" y="1171328"/>
                      <a:pt x="1409629" y="1109760"/>
                      <a:pt x="1339681" y="1042541"/>
                    </a:cubicBezTo>
                    <a:close/>
                    <a:moveTo>
                      <a:pt x="1839031" y="802822"/>
                    </a:moveTo>
                    <a:cubicBezTo>
                      <a:pt x="1734808" y="802822"/>
                      <a:pt x="1634285" y="818826"/>
                      <a:pt x="1539738" y="848536"/>
                    </a:cubicBezTo>
                    <a:lnTo>
                      <a:pt x="1497492" y="864156"/>
                    </a:lnTo>
                    <a:lnTo>
                      <a:pt x="1530174" y="896941"/>
                    </a:lnTo>
                    <a:cubicBezTo>
                      <a:pt x="1590527" y="952297"/>
                      <a:pt x="1655217" y="1002924"/>
                      <a:pt x="1723667" y="1048242"/>
                    </a:cubicBezTo>
                    <a:lnTo>
                      <a:pt x="1765091" y="1073360"/>
                    </a:lnTo>
                    <a:lnTo>
                      <a:pt x="1787834" y="1058026"/>
                    </a:lnTo>
                    <a:cubicBezTo>
                      <a:pt x="1812364" y="1047651"/>
                      <a:pt x="1839334" y="1041913"/>
                      <a:pt x="1867644" y="1041913"/>
                    </a:cubicBezTo>
                    <a:cubicBezTo>
                      <a:pt x="1966729" y="1041913"/>
                      <a:pt x="2049399" y="1112198"/>
                      <a:pt x="2068519" y="1205631"/>
                    </a:cubicBezTo>
                    <a:lnTo>
                      <a:pt x="2069865" y="1218984"/>
                    </a:lnTo>
                    <a:lnTo>
                      <a:pt x="2174899" y="1251806"/>
                    </a:lnTo>
                    <a:cubicBezTo>
                      <a:pt x="2256094" y="1273569"/>
                      <a:pt x="2339900" y="1288863"/>
                      <a:pt x="2425742" y="1297108"/>
                    </a:cubicBezTo>
                    <a:lnTo>
                      <a:pt x="2538295" y="1302486"/>
                    </a:lnTo>
                    <a:lnTo>
                      <a:pt x="2535655" y="1249725"/>
                    </a:lnTo>
                    <a:cubicBezTo>
                      <a:pt x="2531623" y="1209661"/>
                      <a:pt x="2525625" y="1170184"/>
                      <a:pt x="2517759" y="1131394"/>
                    </a:cubicBezTo>
                    <a:lnTo>
                      <a:pt x="2497854" y="1053274"/>
                    </a:lnTo>
                    <a:lnTo>
                      <a:pt x="2371258" y="956458"/>
                    </a:lnTo>
                    <a:cubicBezTo>
                      <a:pt x="2216862" y="859087"/>
                      <a:pt x="2034451" y="802822"/>
                      <a:pt x="1839031" y="802822"/>
                    </a:cubicBezTo>
                    <a:close/>
                    <a:moveTo>
                      <a:pt x="540853" y="514986"/>
                    </a:moveTo>
                    <a:lnTo>
                      <a:pt x="525712" y="528873"/>
                    </a:lnTo>
                    <a:cubicBezTo>
                      <a:pt x="311998" y="744539"/>
                      <a:pt x="179814" y="1042480"/>
                      <a:pt x="179814" y="1371575"/>
                    </a:cubicBezTo>
                    <a:cubicBezTo>
                      <a:pt x="179814" y="1741808"/>
                      <a:pt x="347110" y="2072609"/>
                      <a:pt x="609577" y="2291196"/>
                    </a:cubicBezTo>
                    <a:lnTo>
                      <a:pt x="629751" y="2306419"/>
                    </a:lnTo>
                    <a:lnTo>
                      <a:pt x="627186" y="2300879"/>
                    </a:lnTo>
                    <a:cubicBezTo>
                      <a:pt x="568888" y="2151864"/>
                      <a:pt x="536863" y="1989512"/>
                      <a:pt x="536863" y="1819620"/>
                    </a:cubicBezTo>
                    <a:cubicBezTo>
                      <a:pt x="536863" y="1774316"/>
                      <a:pt x="539140" y="1729548"/>
                      <a:pt x="543586" y="1685426"/>
                    </a:cubicBezTo>
                    <a:lnTo>
                      <a:pt x="561714" y="1565698"/>
                    </a:lnTo>
                    <a:lnTo>
                      <a:pt x="548721" y="1554978"/>
                    </a:lnTo>
                    <a:cubicBezTo>
                      <a:pt x="487320" y="1493576"/>
                      <a:pt x="449342" y="1408750"/>
                      <a:pt x="449342" y="1315054"/>
                    </a:cubicBezTo>
                    <a:cubicBezTo>
                      <a:pt x="449342" y="1221358"/>
                      <a:pt x="487320" y="1136533"/>
                      <a:pt x="548721" y="1075131"/>
                    </a:cubicBezTo>
                    <a:lnTo>
                      <a:pt x="586510" y="1043953"/>
                    </a:lnTo>
                    <a:lnTo>
                      <a:pt x="557759" y="931249"/>
                    </a:lnTo>
                    <a:cubicBezTo>
                      <a:pt x="540412" y="845808"/>
                      <a:pt x="531303" y="757344"/>
                      <a:pt x="531303" y="666735"/>
                    </a:cubicBezTo>
                    <a:cubicBezTo>
                      <a:pt x="531303" y="632757"/>
                      <a:pt x="532584" y="599081"/>
                      <a:pt x="535100" y="565752"/>
                    </a:cubicBezTo>
                    <a:close/>
                    <a:moveTo>
                      <a:pt x="870476" y="288355"/>
                    </a:moveTo>
                    <a:lnTo>
                      <a:pt x="797863" y="323653"/>
                    </a:lnTo>
                    <a:lnTo>
                      <a:pt x="747285" y="354661"/>
                    </a:lnTo>
                    <a:lnTo>
                      <a:pt x="726331" y="436900"/>
                    </a:lnTo>
                    <a:cubicBezTo>
                      <a:pt x="711277" y="511139"/>
                      <a:pt x="703371" y="588006"/>
                      <a:pt x="703371" y="666735"/>
                    </a:cubicBezTo>
                    <a:cubicBezTo>
                      <a:pt x="703371" y="725782"/>
                      <a:pt x="707818" y="783782"/>
                      <a:pt x="716392" y="840411"/>
                    </a:cubicBezTo>
                    <a:lnTo>
                      <a:pt x="748231" y="979825"/>
                    </a:lnTo>
                    <a:lnTo>
                      <a:pt x="788645" y="975751"/>
                    </a:lnTo>
                    <a:lnTo>
                      <a:pt x="837858" y="980712"/>
                    </a:lnTo>
                    <a:lnTo>
                      <a:pt x="918259" y="891546"/>
                    </a:lnTo>
                    <a:cubicBezTo>
                      <a:pt x="947715" y="861857"/>
                      <a:pt x="978575" y="833583"/>
                      <a:pt x="1010731" y="806835"/>
                    </a:cubicBezTo>
                    <a:lnTo>
                      <a:pt x="1091088" y="746269"/>
                    </a:lnTo>
                    <a:lnTo>
                      <a:pt x="1090355" y="745257"/>
                    </a:lnTo>
                    <a:cubicBezTo>
                      <a:pt x="1017972" y="637265"/>
                      <a:pt x="956882" y="520950"/>
                      <a:pt x="908795" y="398035"/>
                    </a:cubicBezTo>
                    <a:close/>
                    <a:moveTo>
                      <a:pt x="1360783" y="179814"/>
                    </a:moveTo>
                    <a:cubicBezTo>
                      <a:pt x="1279254" y="179814"/>
                      <a:pt x="1199655" y="188151"/>
                      <a:pt x="1122777" y="204027"/>
                    </a:cubicBezTo>
                    <a:lnTo>
                      <a:pt x="1095649" y="211066"/>
                    </a:lnTo>
                    <a:lnTo>
                      <a:pt x="1107447" y="252895"/>
                    </a:lnTo>
                    <a:cubicBezTo>
                      <a:pt x="1146623" y="366253"/>
                      <a:pt x="1198334" y="473680"/>
                      <a:pt x="1260905" y="573486"/>
                    </a:cubicBezTo>
                    <a:lnTo>
                      <a:pt x="1297851" y="626931"/>
                    </a:lnTo>
                    <a:lnTo>
                      <a:pt x="1332168" y="610267"/>
                    </a:lnTo>
                    <a:cubicBezTo>
                      <a:pt x="1487958" y="543852"/>
                      <a:pt x="1659240" y="507125"/>
                      <a:pt x="1839031" y="507125"/>
                    </a:cubicBezTo>
                    <a:cubicBezTo>
                      <a:pt x="1965448" y="507125"/>
                      <a:pt x="2087657" y="525282"/>
                      <a:pt x="2203231" y="559150"/>
                    </a:cubicBezTo>
                    <a:lnTo>
                      <a:pt x="2233085" y="570212"/>
                    </a:lnTo>
                    <a:lnTo>
                      <a:pt x="2195854" y="528873"/>
                    </a:lnTo>
                    <a:cubicBezTo>
                      <a:pt x="1982141" y="313207"/>
                      <a:pt x="1686899" y="179814"/>
                      <a:pt x="1360783" y="179814"/>
                    </a:cubicBezTo>
                    <a:close/>
                    <a:moveTo>
                      <a:pt x="1360783" y="0"/>
                    </a:moveTo>
                    <a:cubicBezTo>
                      <a:pt x="2112323" y="0"/>
                      <a:pt x="2721566" y="614075"/>
                      <a:pt x="2721566" y="1371575"/>
                    </a:cubicBezTo>
                    <a:cubicBezTo>
                      <a:pt x="2721566" y="2129075"/>
                      <a:pt x="2112323" y="2743150"/>
                      <a:pt x="1360783" y="2743150"/>
                    </a:cubicBezTo>
                    <a:cubicBezTo>
                      <a:pt x="609243" y="2743150"/>
                      <a:pt x="0" y="2129075"/>
                      <a:pt x="0" y="1371575"/>
                    </a:cubicBezTo>
                    <a:cubicBezTo>
                      <a:pt x="0" y="898138"/>
                      <a:pt x="237985" y="480726"/>
                      <a:pt x="599956" y="234244"/>
                    </a:cubicBezTo>
                    <a:lnTo>
                      <a:pt x="605849" y="230636"/>
                    </a:lnTo>
                    <a:lnTo>
                      <a:pt x="664406" y="194779"/>
                    </a:lnTo>
                    <a:lnTo>
                      <a:pt x="712153" y="165541"/>
                    </a:lnTo>
                    <a:cubicBezTo>
                      <a:pt x="904967" y="59968"/>
                      <a:pt x="1125927" y="0"/>
                      <a:pt x="1360783" y="0"/>
                    </a:cubicBez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defTabSz="685577" fontAlgn="base">
                  <a:lnSpc>
                    <a:spcPct val="90000"/>
                  </a:lnSpc>
                  <a:spcBef>
                    <a:spcPct val="0"/>
                  </a:spcBef>
                  <a:spcAft>
                    <a:spcPct val="0"/>
                  </a:spcAft>
                </a:pPr>
                <a:endParaRPr lang="en-US" sz="588"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8" name="Group 227"/>
            <p:cNvGrpSpPr/>
            <p:nvPr/>
          </p:nvGrpSpPr>
          <p:grpSpPr>
            <a:xfrm>
              <a:off x="4378931" y="3259454"/>
              <a:ext cx="409445" cy="409445"/>
              <a:chOff x="372628" y="2473035"/>
              <a:chExt cx="691781" cy="691781"/>
            </a:xfrm>
          </p:grpSpPr>
          <p:sp>
            <p:nvSpPr>
              <p:cNvPr id="229" name="Rectangle 228"/>
              <p:cNvSpPr/>
              <p:nvPr>
                <p:custDataLst>
                  <p:tags r:id="rId8"/>
                </p:custDataLst>
              </p:nvPr>
            </p:nvSpPr>
            <p:spPr bwMode="auto">
              <a:xfrm>
                <a:off x="372628" y="2473035"/>
                <a:ext cx="691781" cy="69178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441" dirty="0">
                    <a:ln>
                      <a:solidFill>
                        <a:schemeClr val="bg1">
                          <a:alpha val="0"/>
                        </a:schemeClr>
                      </a:solidFill>
                    </a:ln>
                    <a:solidFill>
                      <a:schemeClr val="bg1"/>
                    </a:solidFill>
                  </a:rPr>
                  <a:t>Devices</a:t>
                </a:r>
              </a:p>
            </p:txBody>
          </p:sp>
          <p:grpSp>
            <p:nvGrpSpPr>
              <p:cNvPr id="230" name="Group 229"/>
              <p:cNvGrpSpPr/>
              <p:nvPr/>
            </p:nvGrpSpPr>
            <p:grpSpPr>
              <a:xfrm>
                <a:off x="476130" y="2594121"/>
                <a:ext cx="496449" cy="266646"/>
                <a:chOff x="2769908" y="1409697"/>
                <a:chExt cx="1965320" cy="1055586"/>
              </a:xfrm>
            </p:grpSpPr>
            <p:sp>
              <p:nvSpPr>
                <p:cNvPr id="231" name="Round Same Side Corner Rectangle 11"/>
                <p:cNvSpPr/>
                <p:nvPr/>
              </p:nvSpPr>
              <p:spPr>
                <a:xfrm>
                  <a:off x="3138523" y="1744049"/>
                  <a:ext cx="998085" cy="721234"/>
                </a:xfrm>
                <a:custGeom>
                  <a:avLst/>
                  <a:gdLst/>
                  <a:ahLst/>
                  <a:cxnLst/>
                  <a:rect l="l" t="t" r="r" b="b"/>
                  <a:pathLst>
                    <a:path w="997825" h="721233">
                      <a:moveTo>
                        <a:pt x="386303" y="632863"/>
                      </a:moveTo>
                      <a:lnTo>
                        <a:pt x="361994" y="673949"/>
                      </a:lnTo>
                      <a:lnTo>
                        <a:pt x="635830" y="673949"/>
                      </a:lnTo>
                      <a:lnTo>
                        <a:pt x="611521" y="632863"/>
                      </a:lnTo>
                      <a:close/>
                      <a:moveTo>
                        <a:pt x="74549" y="554146"/>
                      </a:moveTo>
                      <a:lnTo>
                        <a:pt x="923276" y="554146"/>
                      </a:lnTo>
                      <a:lnTo>
                        <a:pt x="997825" y="680147"/>
                      </a:lnTo>
                      <a:lnTo>
                        <a:pt x="997380" y="680147"/>
                      </a:lnTo>
                      <a:lnTo>
                        <a:pt x="997380" y="721233"/>
                      </a:lnTo>
                      <a:lnTo>
                        <a:pt x="443" y="721233"/>
                      </a:lnTo>
                      <a:lnTo>
                        <a:pt x="443" y="680147"/>
                      </a:lnTo>
                      <a:lnTo>
                        <a:pt x="0" y="680147"/>
                      </a:lnTo>
                      <a:close/>
                      <a:moveTo>
                        <a:pt x="107888" y="28997"/>
                      </a:moveTo>
                      <a:lnTo>
                        <a:pt x="107888" y="517611"/>
                      </a:lnTo>
                      <a:lnTo>
                        <a:pt x="889938" y="517611"/>
                      </a:lnTo>
                      <a:lnTo>
                        <a:pt x="889938" y="28997"/>
                      </a:lnTo>
                      <a:close/>
                      <a:moveTo>
                        <a:pt x="102530" y="0"/>
                      </a:moveTo>
                      <a:lnTo>
                        <a:pt x="895294" y="0"/>
                      </a:lnTo>
                      <a:cubicBezTo>
                        <a:pt x="909799" y="0"/>
                        <a:pt x="921556" y="11760"/>
                        <a:pt x="921556" y="26269"/>
                      </a:cubicBezTo>
                      <a:lnTo>
                        <a:pt x="921556" y="541850"/>
                      </a:lnTo>
                      <a:lnTo>
                        <a:pt x="76268" y="541850"/>
                      </a:lnTo>
                      <a:lnTo>
                        <a:pt x="76268" y="26269"/>
                      </a:lnTo>
                      <a:cubicBezTo>
                        <a:pt x="76268" y="11760"/>
                        <a:pt x="88025" y="0"/>
                        <a:pt x="102530" y="0"/>
                      </a:cubicBezTo>
                      <a:close/>
                    </a:path>
                  </a:pathLst>
                </a:custGeom>
                <a:solidFill>
                  <a:schemeClr val="bg2"/>
                </a:solidFill>
                <a:ln w="25400" cap="flat" cmpd="sng" algn="ctr">
                  <a:noFill/>
                  <a:prstDash val="solid"/>
                </a:ln>
                <a:effectLst/>
              </p:spPr>
              <p:txBody>
                <a:bodyPr rtlCol="0" anchor="ctr"/>
                <a:lstStyle/>
                <a:p>
                  <a:pPr defTabSz="672290">
                    <a:defRPr/>
                  </a:pPr>
                  <a:endParaRPr lang="en-US" sz="441" kern="0">
                    <a:solidFill>
                      <a:schemeClr val="accent3"/>
                    </a:solidFill>
                    <a:latin typeface="Segoe"/>
                  </a:endParaRPr>
                </a:p>
              </p:txBody>
            </p:sp>
            <p:sp>
              <p:nvSpPr>
                <p:cNvPr id="232" name="Rounded Rectangle 223"/>
                <p:cNvSpPr/>
                <p:nvPr/>
              </p:nvSpPr>
              <p:spPr bwMode="auto">
                <a:xfrm>
                  <a:off x="2769908" y="1409697"/>
                  <a:ext cx="368615" cy="648352"/>
                </a:xfrm>
                <a:custGeom>
                  <a:avLst/>
                  <a:gdLst/>
                  <a:ahLst/>
                  <a:cxnLst/>
                  <a:rect l="l" t="t" r="r" b="b"/>
                  <a:pathLst>
                    <a:path w="3657600" h="6434945">
                      <a:moveTo>
                        <a:pt x="1828801" y="5761924"/>
                      </a:moveTo>
                      <a:cubicBezTo>
                        <a:pt x="1694209" y="5761924"/>
                        <a:pt x="1585101" y="5871032"/>
                        <a:pt x="1585101" y="6005624"/>
                      </a:cubicBezTo>
                      <a:cubicBezTo>
                        <a:pt x="1585101" y="6140216"/>
                        <a:pt x="1694209" y="6249324"/>
                        <a:pt x="1828801" y="6249324"/>
                      </a:cubicBezTo>
                      <a:cubicBezTo>
                        <a:pt x="1963393" y="6249324"/>
                        <a:pt x="2072501" y="6140216"/>
                        <a:pt x="2072501" y="6005624"/>
                      </a:cubicBezTo>
                      <a:cubicBezTo>
                        <a:pt x="2072501" y="5871032"/>
                        <a:pt x="1963393" y="5761924"/>
                        <a:pt x="1828801" y="5761924"/>
                      </a:cubicBezTo>
                      <a:close/>
                      <a:moveTo>
                        <a:pt x="367260" y="607233"/>
                      </a:moveTo>
                      <a:lnTo>
                        <a:pt x="367260" y="5543030"/>
                      </a:lnTo>
                      <a:lnTo>
                        <a:pt x="3290341" y="5543030"/>
                      </a:lnTo>
                      <a:lnTo>
                        <a:pt x="3290341" y="607233"/>
                      </a:lnTo>
                      <a:close/>
                      <a:moveTo>
                        <a:pt x="1097280" y="257182"/>
                      </a:moveTo>
                      <a:cubicBezTo>
                        <a:pt x="1072030" y="257182"/>
                        <a:pt x="1051560" y="277652"/>
                        <a:pt x="1051560" y="302902"/>
                      </a:cubicBezTo>
                      <a:cubicBezTo>
                        <a:pt x="1051560" y="328152"/>
                        <a:pt x="1072030" y="348622"/>
                        <a:pt x="1097280" y="348622"/>
                      </a:cubicBezTo>
                      <a:lnTo>
                        <a:pt x="2560320" y="348622"/>
                      </a:lnTo>
                      <a:cubicBezTo>
                        <a:pt x="2585570" y="348622"/>
                        <a:pt x="2606040" y="328152"/>
                        <a:pt x="2606040" y="302902"/>
                      </a:cubicBezTo>
                      <a:cubicBezTo>
                        <a:pt x="2606040" y="277652"/>
                        <a:pt x="2585570" y="257182"/>
                        <a:pt x="2560320" y="257182"/>
                      </a:cubicBezTo>
                      <a:close/>
                      <a:moveTo>
                        <a:pt x="609612" y="0"/>
                      </a:moveTo>
                      <a:lnTo>
                        <a:pt x="3047988" y="0"/>
                      </a:lnTo>
                      <a:cubicBezTo>
                        <a:pt x="3384667" y="0"/>
                        <a:pt x="3657600" y="272933"/>
                        <a:pt x="3657600" y="609612"/>
                      </a:cubicBezTo>
                      <a:lnTo>
                        <a:pt x="3657600" y="5825333"/>
                      </a:lnTo>
                      <a:cubicBezTo>
                        <a:pt x="3657600" y="6162012"/>
                        <a:pt x="3384667" y="6434945"/>
                        <a:pt x="3047988" y="6434945"/>
                      </a:cubicBezTo>
                      <a:lnTo>
                        <a:pt x="609612" y="6434945"/>
                      </a:lnTo>
                      <a:cubicBezTo>
                        <a:pt x="272933" y="6434945"/>
                        <a:pt x="0" y="6162012"/>
                        <a:pt x="0" y="5825333"/>
                      </a:cubicBezTo>
                      <a:lnTo>
                        <a:pt x="0" y="609612"/>
                      </a:lnTo>
                      <a:cubicBezTo>
                        <a:pt x="0" y="272933"/>
                        <a:pt x="272933" y="0"/>
                        <a:pt x="609612" y="0"/>
                      </a:cubicBezTo>
                      <a:close/>
                    </a:path>
                  </a:pathLst>
                </a:cu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defTabSz="672068" fontAlgn="base">
                    <a:spcBef>
                      <a:spcPct val="0"/>
                    </a:spcBef>
                    <a:spcAft>
                      <a:spcPct val="0"/>
                    </a:spcAft>
                  </a:pPr>
                  <a:endParaRPr lang="en-US" sz="441"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233" name="Rounded Rectangle 6"/>
                <p:cNvSpPr/>
                <p:nvPr/>
              </p:nvSpPr>
              <p:spPr bwMode="auto">
                <a:xfrm rot="16200000">
                  <a:off x="4229657" y="1440678"/>
                  <a:ext cx="404402" cy="606741"/>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solidFill>
                  <a:schemeClr val="bg2"/>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67229" tIns="33614" rIns="67229" bIns="33614" numCol="1" rtlCol="0" anchor="ctr" anchorCtr="0" compatLnSpc="1">
                  <a:prstTxWarp prst="textNoShape">
                    <a:avLst/>
                  </a:prstTxWarp>
                </a:bodyPr>
                <a:lstStyle/>
                <a:p>
                  <a:pPr defTabSz="605056"/>
                  <a:endParaRPr lang="en-US" sz="441" spc="-99" dirty="0">
                    <a:gradFill>
                      <a:gsLst>
                        <a:gs pos="0">
                          <a:srgbClr val="FFFFFF"/>
                        </a:gs>
                        <a:gs pos="100000">
                          <a:srgbClr val="FFFFFF"/>
                        </a:gs>
                      </a:gsLst>
                      <a:lin ang="5400000" scaled="0"/>
                    </a:gradFill>
                    <a:latin typeface="Segoe Light" pitchFamily="34" charset="0"/>
                  </a:endParaRPr>
                </a:p>
              </p:txBody>
            </p:sp>
          </p:grpSp>
        </p:grpSp>
        <p:grpSp>
          <p:nvGrpSpPr>
            <p:cNvPr id="234" name="Group 233"/>
            <p:cNvGrpSpPr/>
            <p:nvPr/>
          </p:nvGrpSpPr>
          <p:grpSpPr>
            <a:xfrm>
              <a:off x="3529476" y="4008021"/>
              <a:ext cx="409445" cy="409445"/>
              <a:chOff x="1103397" y="3187789"/>
              <a:chExt cx="691781" cy="691781"/>
            </a:xfrm>
          </p:grpSpPr>
          <p:sp>
            <p:nvSpPr>
              <p:cNvPr id="235" name="Rectangle 234"/>
              <p:cNvSpPr/>
              <p:nvPr>
                <p:custDataLst>
                  <p:tags r:id="rId7"/>
                </p:custDataLst>
              </p:nvPr>
            </p:nvSpPr>
            <p:spPr bwMode="auto">
              <a:xfrm>
                <a:off x="1103397" y="3187789"/>
                <a:ext cx="691781" cy="69178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441" dirty="0">
                    <a:ln>
                      <a:solidFill>
                        <a:schemeClr val="bg1">
                          <a:alpha val="0"/>
                        </a:schemeClr>
                      </a:solidFill>
                    </a:ln>
                    <a:solidFill>
                      <a:schemeClr val="bg1"/>
                    </a:solidFill>
                  </a:rPr>
                  <a:t>Relational</a:t>
                </a:r>
                <a:endParaRPr lang="en-US" sz="441" dirty="0">
                  <a:solidFill>
                    <a:schemeClr val="bg1"/>
                  </a:solidFill>
                  <a:ea typeface="Segoe UI" pitchFamily="34" charset="0"/>
                  <a:cs typeface="Segoe UI" pitchFamily="34" charset="0"/>
                </a:endParaRPr>
              </a:p>
            </p:txBody>
          </p:sp>
          <p:grpSp>
            <p:nvGrpSpPr>
              <p:cNvPr id="236" name="Group 235"/>
              <p:cNvGrpSpPr/>
              <p:nvPr/>
            </p:nvGrpSpPr>
            <p:grpSpPr>
              <a:xfrm>
                <a:off x="1304674" y="3262655"/>
                <a:ext cx="289229" cy="318346"/>
                <a:chOff x="9677938" y="4380341"/>
                <a:chExt cx="180750" cy="203154"/>
              </a:xfrm>
              <a:solidFill>
                <a:schemeClr val="bg1"/>
              </a:solidFill>
            </p:grpSpPr>
            <p:sp>
              <p:nvSpPr>
                <p:cNvPr id="237" name="Freeform 236"/>
                <p:cNvSpPr/>
                <p:nvPr/>
              </p:nvSpPr>
              <p:spPr>
                <a:xfrm>
                  <a:off x="9677938" y="4380341"/>
                  <a:ext cx="180750" cy="203154"/>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2"/>
                </a:solidFill>
                <a:ln w="12700" cap="flat" cmpd="sng" algn="ctr">
                  <a:noFill/>
                  <a:prstDash val="solid"/>
                  <a:miter lim="800000"/>
                </a:ln>
                <a:effectLst/>
              </p:spPr>
              <p:txBody>
                <a:bodyPr rtlCol="0" anchor="ctr"/>
                <a:lstStyle/>
                <a:p>
                  <a:pPr defTabSz="685472">
                    <a:defRPr/>
                  </a:pPr>
                  <a:endParaRPr lang="en-US" sz="441" kern="0">
                    <a:solidFill>
                      <a:schemeClr val="accent6"/>
                    </a:solidFill>
                    <a:latin typeface="Calibri" panose="020F0502020204030204"/>
                  </a:endParaRPr>
                </a:p>
              </p:txBody>
            </p:sp>
            <p:sp>
              <p:nvSpPr>
                <p:cNvPr id="238" name="Oval 237"/>
                <p:cNvSpPr/>
                <p:nvPr/>
              </p:nvSpPr>
              <p:spPr>
                <a:xfrm>
                  <a:off x="9692924" y="4389921"/>
                  <a:ext cx="146753" cy="40388"/>
                </a:xfrm>
                <a:prstGeom prst="ellipse">
                  <a:avLst/>
                </a:prstGeom>
                <a:solidFill>
                  <a:schemeClr val="accent4"/>
                </a:solidFill>
                <a:ln w="12700" cap="flat" cmpd="sng" algn="ctr">
                  <a:noFill/>
                  <a:prstDash val="solid"/>
                  <a:miter lim="800000"/>
                </a:ln>
                <a:effectLst/>
              </p:spPr>
              <p:txBody>
                <a:bodyPr rtlCol="0" anchor="ctr"/>
                <a:lstStyle/>
                <a:p>
                  <a:pPr defTabSz="685472">
                    <a:defRPr/>
                  </a:pPr>
                  <a:endParaRPr lang="en-US" sz="441" kern="0">
                    <a:solidFill>
                      <a:schemeClr val="accent6"/>
                    </a:solidFill>
                    <a:latin typeface="Calibri" panose="020F0502020204030204"/>
                  </a:endParaRPr>
                </a:p>
              </p:txBody>
            </p:sp>
          </p:grpSp>
        </p:grpSp>
        <p:grpSp>
          <p:nvGrpSpPr>
            <p:cNvPr id="239" name="Group 238"/>
            <p:cNvGrpSpPr/>
            <p:nvPr/>
          </p:nvGrpSpPr>
          <p:grpSpPr>
            <a:xfrm>
              <a:off x="4443390" y="3760325"/>
              <a:ext cx="409445" cy="409445"/>
              <a:chOff x="2551230" y="2464452"/>
              <a:chExt cx="691781" cy="691781"/>
            </a:xfrm>
          </p:grpSpPr>
          <p:sp>
            <p:nvSpPr>
              <p:cNvPr id="240" name="Rectangle 239"/>
              <p:cNvSpPr/>
              <p:nvPr>
                <p:custDataLst>
                  <p:tags r:id="rId6"/>
                </p:custDataLst>
              </p:nvPr>
            </p:nvSpPr>
            <p:spPr bwMode="auto">
              <a:xfrm>
                <a:off x="2551230" y="2464452"/>
                <a:ext cx="691781" cy="69178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441" dirty="0">
                    <a:ln>
                      <a:solidFill>
                        <a:schemeClr val="bg1">
                          <a:alpha val="0"/>
                        </a:schemeClr>
                      </a:solidFill>
                    </a:ln>
                    <a:solidFill>
                      <a:schemeClr val="bg1"/>
                    </a:solidFill>
                  </a:rPr>
                  <a:t>Sensors</a:t>
                </a:r>
                <a:endParaRPr lang="en-US" sz="441" dirty="0">
                  <a:solidFill>
                    <a:schemeClr val="bg1"/>
                  </a:solidFill>
                  <a:ea typeface="Segoe UI" pitchFamily="34" charset="0"/>
                  <a:cs typeface="Segoe UI" pitchFamily="34" charset="0"/>
                </a:endParaRPr>
              </a:p>
            </p:txBody>
          </p:sp>
          <p:sp>
            <p:nvSpPr>
              <p:cNvPr id="241" name="Frame 5"/>
              <p:cNvSpPr>
                <a:spLocks noChangeAspect="1"/>
              </p:cNvSpPr>
              <p:nvPr/>
            </p:nvSpPr>
            <p:spPr bwMode="auto">
              <a:xfrm>
                <a:off x="2761691" y="2548139"/>
                <a:ext cx="270860" cy="270787"/>
              </a:xfrm>
              <a:custGeom>
                <a:avLst/>
                <a:gdLst/>
                <a:ahLst/>
                <a:cxnLst/>
                <a:rect l="l" t="t" r="r" b="b"/>
                <a:pathLst>
                  <a:path w="914400" h="914400">
                    <a:moveTo>
                      <a:pt x="423625" y="642938"/>
                    </a:moveTo>
                    <a:lnTo>
                      <a:pt x="500064" y="720805"/>
                    </a:lnTo>
                    <a:lnTo>
                      <a:pt x="500064" y="770811"/>
                    </a:lnTo>
                    <a:lnTo>
                      <a:pt x="423625" y="770811"/>
                    </a:lnTo>
                    <a:close/>
                    <a:moveTo>
                      <a:pt x="651511" y="598647"/>
                    </a:moveTo>
                    <a:lnTo>
                      <a:pt x="656512" y="599361"/>
                    </a:lnTo>
                    <a:lnTo>
                      <a:pt x="660798" y="600076"/>
                    </a:lnTo>
                    <a:lnTo>
                      <a:pt x="664370" y="602219"/>
                    </a:lnTo>
                    <a:lnTo>
                      <a:pt x="667942" y="605076"/>
                    </a:lnTo>
                    <a:lnTo>
                      <a:pt x="671514" y="608648"/>
                    </a:lnTo>
                    <a:lnTo>
                      <a:pt x="673657" y="612935"/>
                    </a:lnTo>
                    <a:lnTo>
                      <a:pt x="675086" y="617221"/>
                    </a:lnTo>
                    <a:lnTo>
                      <a:pt x="675800" y="622221"/>
                    </a:lnTo>
                    <a:lnTo>
                      <a:pt x="675086" y="627222"/>
                    </a:lnTo>
                    <a:lnTo>
                      <a:pt x="673657" y="631508"/>
                    </a:lnTo>
                    <a:lnTo>
                      <a:pt x="671514" y="635080"/>
                    </a:lnTo>
                    <a:lnTo>
                      <a:pt x="667942" y="638652"/>
                    </a:lnTo>
                    <a:lnTo>
                      <a:pt x="664370" y="642224"/>
                    </a:lnTo>
                    <a:lnTo>
                      <a:pt x="660798" y="644367"/>
                    </a:lnTo>
                    <a:lnTo>
                      <a:pt x="656512" y="645796"/>
                    </a:lnTo>
                    <a:lnTo>
                      <a:pt x="651511" y="646510"/>
                    </a:lnTo>
                    <a:lnTo>
                      <a:pt x="646510" y="645796"/>
                    </a:lnTo>
                    <a:lnTo>
                      <a:pt x="642224" y="644367"/>
                    </a:lnTo>
                    <a:lnTo>
                      <a:pt x="637937" y="642224"/>
                    </a:lnTo>
                    <a:lnTo>
                      <a:pt x="634365" y="638652"/>
                    </a:lnTo>
                    <a:lnTo>
                      <a:pt x="631508" y="635080"/>
                    </a:lnTo>
                    <a:lnTo>
                      <a:pt x="629365" y="631508"/>
                    </a:lnTo>
                    <a:lnTo>
                      <a:pt x="628650" y="627222"/>
                    </a:lnTo>
                    <a:lnTo>
                      <a:pt x="627936" y="622221"/>
                    </a:lnTo>
                    <a:lnTo>
                      <a:pt x="628650" y="617221"/>
                    </a:lnTo>
                    <a:lnTo>
                      <a:pt x="629365" y="612935"/>
                    </a:lnTo>
                    <a:lnTo>
                      <a:pt x="631508" y="608648"/>
                    </a:lnTo>
                    <a:lnTo>
                      <a:pt x="634365" y="605076"/>
                    </a:lnTo>
                    <a:lnTo>
                      <a:pt x="637937" y="602219"/>
                    </a:lnTo>
                    <a:lnTo>
                      <a:pt x="642224" y="600076"/>
                    </a:lnTo>
                    <a:lnTo>
                      <a:pt x="646510" y="599361"/>
                    </a:lnTo>
                    <a:close/>
                    <a:moveTo>
                      <a:pt x="224314" y="447914"/>
                    </a:moveTo>
                    <a:lnTo>
                      <a:pt x="373619" y="600076"/>
                    </a:lnTo>
                    <a:lnTo>
                      <a:pt x="373619" y="770812"/>
                    </a:lnTo>
                    <a:lnTo>
                      <a:pt x="294323" y="770812"/>
                    </a:lnTo>
                    <a:lnTo>
                      <a:pt x="294323" y="568644"/>
                    </a:lnTo>
                    <a:lnTo>
                      <a:pt x="240030" y="568644"/>
                    </a:lnTo>
                    <a:lnTo>
                      <a:pt x="240030" y="768669"/>
                    </a:lnTo>
                    <a:lnTo>
                      <a:pt x="142161" y="769383"/>
                    </a:lnTo>
                    <a:lnTo>
                      <a:pt x="142161" y="696517"/>
                    </a:lnTo>
                    <a:lnTo>
                      <a:pt x="184309" y="696517"/>
                    </a:lnTo>
                    <a:lnTo>
                      <a:pt x="184309" y="642939"/>
                    </a:lnTo>
                    <a:lnTo>
                      <a:pt x="142161" y="642939"/>
                    </a:lnTo>
                    <a:lnTo>
                      <a:pt x="142161" y="565072"/>
                    </a:lnTo>
                    <a:lnTo>
                      <a:pt x="182166" y="565072"/>
                    </a:lnTo>
                    <a:lnTo>
                      <a:pt x="182166" y="518637"/>
                    </a:lnTo>
                    <a:lnTo>
                      <a:pt x="142161" y="518637"/>
                    </a:lnTo>
                    <a:lnTo>
                      <a:pt x="142161" y="448629"/>
                    </a:lnTo>
                    <a:close/>
                    <a:moveTo>
                      <a:pt x="272891" y="250746"/>
                    </a:moveTo>
                    <a:lnTo>
                      <a:pt x="278606" y="251461"/>
                    </a:lnTo>
                    <a:lnTo>
                      <a:pt x="282892" y="252889"/>
                    </a:lnTo>
                    <a:lnTo>
                      <a:pt x="286464" y="255032"/>
                    </a:lnTo>
                    <a:lnTo>
                      <a:pt x="290036" y="257890"/>
                    </a:lnTo>
                    <a:lnTo>
                      <a:pt x="292894" y="261462"/>
                    </a:lnTo>
                    <a:lnTo>
                      <a:pt x="295037" y="265034"/>
                    </a:lnTo>
                    <a:lnTo>
                      <a:pt x="296466" y="269320"/>
                    </a:lnTo>
                    <a:lnTo>
                      <a:pt x="297180" y="275035"/>
                    </a:lnTo>
                    <a:lnTo>
                      <a:pt x="296466" y="280036"/>
                    </a:lnTo>
                    <a:lnTo>
                      <a:pt x="295037" y="284322"/>
                    </a:lnTo>
                    <a:lnTo>
                      <a:pt x="292894" y="287894"/>
                    </a:lnTo>
                    <a:lnTo>
                      <a:pt x="290036" y="291466"/>
                    </a:lnTo>
                    <a:lnTo>
                      <a:pt x="286464" y="294323"/>
                    </a:lnTo>
                    <a:lnTo>
                      <a:pt x="282892" y="296466"/>
                    </a:lnTo>
                    <a:lnTo>
                      <a:pt x="278606" y="297181"/>
                    </a:lnTo>
                    <a:lnTo>
                      <a:pt x="272891" y="297895"/>
                    </a:lnTo>
                    <a:lnTo>
                      <a:pt x="267890" y="297181"/>
                    </a:lnTo>
                    <a:lnTo>
                      <a:pt x="263604" y="296466"/>
                    </a:lnTo>
                    <a:lnTo>
                      <a:pt x="260032" y="294323"/>
                    </a:lnTo>
                    <a:lnTo>
                      <a:pt x="256460" y="291466"/>
                    </a:lnTo>
                    <a:lnTo>
                      <a:pt x="253603" y="287894"/>
                    </a:lnTo>
                    <a:lnTo>
                      <a:pt x="251459" y="284322"/>
                    </a:lnTo>
                    <a:lnTo>
                      <a:pt x="250031" y="280036"/>
                    </a:lnTo>
                    <a:lnTo>
                      <a:pt x="249316" y="275035"/>
                    </a:lnTo>
                    <a:lnTo>
                      <a:pt x="250031" y="269320"/>
                    </a:lnTo>
                    <a:lnTo>
                      <a:pt x="251459" y="265034"/>
                    </a:lnTo>
                    <a:lnTo>
                      <a:pt x="253603" y="261462"/>
                    </a:lnTo>
                    <a:lnTo>
                      <a:pt x="256460" y="257890"/>
                    </a:lnTo>
                    <a:lnTo>
                      <a:pt x="260032" y="255032"/>
                    </a:lnTo>
                    <a:lnTo>
                      <a:pt x="263604" y="252889"/>
                    </a:lnTo>
                    <a:lnTo>
                      <a:pt x="267890" y="251461"/>
                    </a:lnTo>
                    <a:close/>
                    <a:moveTo>
                      <a:pt x="722947" y="147876"/>
                    </a:moveTo>
                    <a:lnTo>
                      <a:pt x="770811" y="147876"/>
                    </a:lnTo>
                    <a:lnTo>
                      <a:pt x="770811" y="227171"/>
                    </a:lnTo>
                    <a:lnTo>
                      <a:pt x="722947" y="227171"/>
                    </a:lnTo>
                    <a:close/>
                    <a:moveTo>
                      <a:pt x="554355" y="143589"/>
                    </a:moveTo>
                    <a:lnTo>
                      <a:pt x="672227" y="143589"/>
                    </a:lnTo>
                    <a:lnTo>
                      <a:pt x="672941" y="281464"/>
                    </a:lnTo>
                    <a:lnTo>
                      <a:pt x="772239" y="281464"/>
                    </a:lnTo>
                    <a:lnTo>
                      <a:pt x="772239" y="358616"/>
                    </a:lnTo>
                    <a:lnTo>
                      <a:pt x="722947" y="358616"/>
                    </a:lnTo>
                    <a:lnTo>
                      <a:pt x="722947" y="410051"/>
                    </a:lnTo>
                    <a:lnTo>
                      <a:pt x="772239" y="410051"/>
                    </a:lnTo>
                    <a:lnTo>
                      <a:pt x="772239" y="485775"/>
                    </a:lnTo>
                    <a:lnTo>
                      <a:pt x="722947" y="485775"/>
                    </a:lnTo>
                    <a:lnTo>
                      <a:pt x="722947" y="537210"/>
                    </a:lnTo>
                    <a:lnTo>
                      <a:pt x="772239" y="537210"/>
                    </a:lnTo>
                    <a:lnTo>
                      <a:pt x="772239" y="770811"/>
                    </a:lnTo>
                    <a:lnTo>
                      <a:pt x="677942" y="770811"/>
                    </a:lnTo>
                    <a:lnTo>
                      <a:pt x="677942" y="699374"/>
                    </a:lnTo>
                    <a:lnTo>
                      <a:pt x="682228" y="697945"/>
                    </a:lnTo>
                    <a:lnTo>
                      <a:pt x="686514" y="696516"/>
                    </a:lnTo>
                    <a:lnTo>
                      <a:pt x="690086" y="694373"/>
                    </a:lnTo>
                    <a:lnTo>
                      <a:pt x="694372" y="692230"/>
                    </a:lnTo>
                    <a:lnTo>
                      <a:pt x="697944" y="689372"/>
                    </a:lnTo>
                    <a:lnTo>
                      <a:pt x="702230" y="686515"/>
                    </a:lnTo>
                    <a:lnTo>
                      <a:pt x="705802" y="683657"/>
                    </a:lnTo>
                    <a:lnTo>
                      <a:pt x="709374" y="680800"/>
                    </a:lnTo>
                    <a:lnTo>
                      <a:pt x="714375" y="675085"/>
                    </a:lnTo>
                    <a:lnTo>
                      <a:pt x="719375" y="667941"/>
                    </a:lnTo>
                    <a:lnTo>
                      <a:pt x="722947" y="661512"/>
                    </a:lnTo>
                    <a:lnTo>
                      <a:pt x="726519" y="654368"/>
                    </a:lnTo>
                    <a:lnTo>
                      <a:pt x="728662" y="647938"/>
                    </a:lnTo>
                    <a:lnTo>
                      <a:pt x="730805" y="639366"/>
                    </a:lnTo>
                    <a:lnTo>
                      <a:pt x="732234" y="632222"/>
                    </a:lnTo>
                    <a:lnTo>
                      <a:pt x="732948" y="624364"/>
                    </a:lnTo>
                    <a:lnTo>
                      <a:pt x="732234" y="616506"/>
                    </a:lnTo>
                    <a:lnTo>
                      <a:pt x="730805" y="608648"/>
                    </a:lnTo>
                    <a:lnTo>
                      <a:pt x="728662" y="600790"/>
                    </a:lnTo>
                    <a:lnTo>
                      <a:pt x="726519" y="593646"/>
                    </a:lnTo>
                    <a:lnTo>
                      <a:pt x="722947" y="586502"/>
                    </a:lnTo>
                    <a:lnTo>
                      <a:pt x="719375" y="580073"/>
                    </a:lnTo>
                    <a:lnTo>
                      <a:pt x="714375" y="572929"/>
                    </a:lnTo>
                    <a:lnTo>
                      <a:pt x="709374" y="567214"/>
                    </a:lnTo>
                    <a:lnTo>
                      <a:pt x="705802" y="563642"/>
                    </a:lnTo>
                    <a:lnTo>
                      <a:pt x="702230" y="560785"/>
                    </a:lnTo>
                    <a:lnTo>
                      <a:pt x="697230" y="557927"/>
                    </a:lnTo>
                    <a:lnTo>
                      <a:pt x="693658" y="555070"/>
                    </a:lnTo>
                    <a:lnTo>
                      <a:pt x="689372" y="552927"/>
                    </a:lnTo>
                    <a:lnTo>
                      <a:pt x="685085" y="550783"/>
                    </a:lnTo>
                    <a:lnTo>
                      <a:pt x="680085" y="549355"/>
                    </a:lnTo>
                    <a:lnTo>
                      <a:pt x="675799" y="547211"/>
                    </a:lnTo>
                    <a:lnTo>
                      <a:pt x="675084" y="464344"/>
                    </a:lnTo>
                    <a:lnTo>
                      <a:pt x="554355" y="345757"/>
                    </a:lnTo>
                    <a:close/>
                    <a:moveTo>
                      <a:pt x="507920" y="143589"/>
                    </a:moveTo>
                    <a:lnTo>
                      <a:pt x="507920" y="305752"/>
                    </a:lnTo>
                    <a:lnTo>
                      <a:pt x="420766" y="218598"/>
                    </a:lnTo>
                    <a:lnTo>
                      <a:pt x="420766" y="144303"/>
                    </a:lnTo>
                    <a:close/>
                    <a:moveTo>
                      <a:pt x="371476" y="143589"/>
                    </a:moveTo>
                    <a:lnTo>
                      <a:pt x="371476" y="231457"/>
                    </a:lnTo>
                    <a:lnTo>
                      <a:pt x="634366" y="497205"/>
                    </a:lnTo>
                    <a:lnTo>
                      <a:pt x="634366" y="547211"/>
                    </a:lnTo>
                    <a:lnTo>
                      <a:pt x="622221" y="551498"/>
                    </a:lnTo>
                    <a:lnTo>
                      <a:pt x="610791" y="557213"/>
                    </a:lnTo>
                    <a:lnTo>
                      <a:pt x="600076" y="565071"/>
                    </a:lnTo>
                    <a:lnTo>
                      <a:pt x="591503" y="574358"/>
                    </a:lnTo>
                    <a:lnTo>
                      <a:pt x="584360" y="585788"/>
                    </a:lnTo>
                    <a:lnTo>
                      <a:pt x="577930" y="597218"/>
                    </a:lnTo>
                    <a:lnTo>
                      <a:pt x="575073" y="610791"/>
                    </a:lnTo>
                    <a:lnTo>
                      <a:pt x="573644" y="624364"/>
                    </a:lnTo>
                    <a:lnTo>
                      <a:pt x="574358" y="632222"/>
                    </a:lnTo>
                    <a:lnTo>
                      <a:pt x="575073" y="639366"/>
                    </a:lnTo>
                    <a:lnTo>
                      <a:pt x="577216" y="647938"/>
                    </a:lnTo>
                    <a:lnTo>
                      <a:pt x="580073" y="654368"/>
                    </a:lnTo>
                    <a:lnTo>
                      <a:pt x="582931" y="661512"/>
                    </a:lnTo>
                    <a:lnTo>
                      <a:pt x="587217" y="667941"/>
                    </a:lnTo>
                    <a:lnTo>
                      <a:pt x="591503" y="675085"/>
                    </a:lnTo>
                    <a:lnTo>
                      <a:pt x="596504" y="680800"/>
                    </a:lnTo>
                    <a:lnTo>
                      <a:pt x="600790" y="684372"/>
                    </a:lnTo>
                    <a:lnTo>
                      <a:pt x="605076" y="687944"/>
                    </a:lnTo>
                    <a:lnTo>
                      <a:pt x="609363" y="691515"/>
                    </a:lnTo>
                    <a:lnTo>
                      <a:pt x="615078" y="694373"/>
                    </a:lnTo>
                    <a:lnTo>
                      <a:pt x="620078" y="697230"/>
                    </a:lnTo>
                    <a:lnTo>
                      <a:pt x="625793" y="699374"/>
                    </a:lnTo>
                    <a:lnTo>
                      <a:pt x="630794" y="700802"/>
                    </a:lnTo>
                    <a:lnTo>
                      <a:pt x="636509" y="702945"/>
                    </a:lnTo>
                    <a:lnTo>
                      <a:pt x="636509" y="770811"/>
                    </a:lnTo>
                    <a:lnTo>
                      <a:pt x="551498" y="770811"/>
                    </a:lnTo>
                    <a:lnTo>
                      <a:pt x="551498" y="705089"/>
                    </a:lnTo>
                    <a:lnTo>
                      <a:pt x="240745" y="396478"/>
                    </a:lnTo>
                    <a:lnTo>
                      <a:pt x="142161" y="396478"/>
                    </a:lnTo>
                    <a:lnTo>
                      <a:pt x="142161" y="144303"/>
                    </a:lnTo>
                    <a:lnTo>
                      <a:pt x="247174" y="144303"/>
                    </a:lnTo>
                    <a:lnTo>
                      <a:pt x="247174" y="200739"/>
                    </a:lnTo>
                    <a:lnTo>
                      <a:pt x="236458" y="205025"/>
                    </a:lnTo>
                    <a:lnTo>
                      <a:pt x="227171" y="212169"/>
                    </a:lnTo>
                    <a:lnTo>
                      <a:pt x="218599" y="220027"/>
                    </a:lnTo>
                    <a:lnTo>
                      <a:pt x="210741" y="228600"/>
                    </a:lnTo>
                    <a:lnTo>
                      <a:pt x="204311" y="239315"/>
                    </a:lnTo>
                    <a:lnTo>
                      <a:pt x="199311" y="251460"/>
                    </a:lnTo>
                    <a:lnTo>
                      <a:pt x="196453" y="263604"/>
                    </a:lnTo>
                    <a:lnTo>
                      <a:pt x="195025" y="277177"/>
                    </a:lnTo>
                    <a:lnTo>
                      <a:pt x="195739" y="285036"/>
                    </a:lnTo>
                    <a:lnTo>
                      <a:pt x="196453" y="292894"/>
                    </a:lnTo>
                    <a:lnTo>
                      <a:pt x="198596" y="300037"/>
                    </a:lnTo>
                    <a:lnTo>
                      <a:pt x="200740" y="307896"/>
                    </a:lnTo>
                    <a:lnTo>
                      <a:pt x="204311" y="315039"/>
                    </a:lnTo>
                    <a:lnTo>
                      <a:pt x="207883" y="321469"/>
                    </a:lnTo>
                    <a:lnTo>
                      <a:pt x="212884" y="327898"/>
                    </a:lnTo>
                    <a:lnTo>
                      <a:pt x="218599" y="333613"/>
                    </a:lnTo>
                    <a:lnTo>
                      <a:pt x="224314" y="339328"/>
                    </a:lnTo>
                    <a:lnTo>
                      <a:pt x="230029" y="343614"/>
                    </a:lnTo>
                    <a:lnTo>
                      <a:pt x="237173" y="347901"/>
                    </a:lnTo>
                    <a:lnTo>
                      <a:pt x="243602" y="350758"/>
                    </a:lnTo>
                    <a:lnTo>
                      <a:pt x="251461" y="353616"/>
                    </a:lnTo>
                    <a:lnTo>
                      <a:pt x="259319" y="355759"/>
                    </a:lnTo>
                    <a:lnTo>
                      <a:pt x="266463" y="356473"/>
                    </a:lnTo>
                    <a:lnTo>
                      <a:pt x="274321" y="357188"/>
                    </a:lnTo>
                    <a:lnTo>
                      <a:pt x="280750" y="357188"/>
                    </a:lnTo>
                    <a:lnTo>
                      <a:pt x="286465" y="356473"/>
                    </a:lnTo>
                    <a:lnTo>
                      <a:pt x="291466" y="355759"/>
                    </a:lnTo>
                    <a:lnTo>
                      <a:pt x="297181" y="354330"/>
                    </a:lnTo>
                    <a:lnTo>
                      <a:pt x="302181" y="352187"/>
                    </a:lnTo>
                    <a:lnTo>
                      <a:pt x="307896" y="350044"/>
                    </a:lnTo>
                    <a:lnTo>
                      <a:pt x="312183" y="347901"/>
                    </a:lnTo>
                    <a:lnTo>
                      <a:pt x="317183" y="345043"/>
                    </a:lnTo>
                    <a:lnTo>
                      <a:pt x="540068" y="567214"/>
                    </a:lnTo>
                    <a:lnTo>
                      <a:pt x="537925" y="507921"/>
                    </a:lnTo>
                    <a:lnTo>
                      <a:pt x="345044" y="315039"/>
                    </a:lnTo>
                    <a:lnTo>
                      <a:pt x="348616" y="306467"/>
                    </a:lnTo>
                    <a:lnTo>
                      <a:pt x="352188" y="296466"/>
                    </a:lnTo>
                    <a:lnTo>
                      <a:pt x="353616" y="287179"/>
                    </a:lnTo>
                    <a:lnTo>
                      <a:pt x="354331" y="277177"/>
                    </a:lnTo>
                    <a:lnTo>
                      <a:pt x="353616" y="268605"/>
                    </a:lnTo>
                    <a:lnTo>
                      <a:pt x="352902" y="261461"/>
                    </a:lnTo>
                    <a:lnTo>
                      <a:pt x="350759" y="253603"/>
                    </a:lnTo>
                    <a:lnTo>
                      <a:pt x="348616" y="246459"/>
                    </a:lnTo>
                    <a:lnTo>
                      <a:pt x="345044" y="239315"/>
                    </a:lnTo>
                    <a:lnTo>
                      <a:pt x="341472" y="232886"/>
                    </a:lnTo>
                    <a:lnTo>
                      <a:pt x="336471" y="226456"/>
                    </a:lnTo>
                    <a:lnTo>
                      <a:pt x="330756" y="220741"/>
                    </a:lnTo>
                    <a:lnTo>
                      <a:pt x="327185" y="217170"/>
                    </a:lnTo>
                    <a:lnTo>
                      <a:pt x="322898" y="213598"/>
                    </a:lnTo>
                    <a:lnTo>
                      <a:pt x="318612" y="210026"/>
                    </a:lnTo>
                    <a:lnTo>
                      <a:pt x="313611" y="207168"/>
                    </a:lnTo>
                    <a:lnTo>
                      <a:pt x="309325" y="205025"/>
                    </a:lnTo>
                    <a:lnTo>
                      <a:pt x="303610" y="202882"/>
                    </a:lnTo>
                    <a:lnTo>
                      <a:pt x="298610" y="201453"/>
                    </a:lnTo>
                    <a:lnTo>
                      <a:pt x="293609" y="200025"/>
                    </a:lnTo>
                    <a:lnTo>
                      <a:pt x="293609" y="144303"/>
                    </a:lnTo>
                    <a:close/>
                    <a:moveTo>
                      <a:pt x="55998" y="55998"/>
                    </a:moveTo>
                    <a:lnTo>
                      <a:pt x="55998" y="858402"/>
                    </a:lnTo>
                    <a:lnTo>
                      <a:pt x="858402" y="858402"/>
                    </a:lnTo>
                    <a:lnTo>
                      <a:pt x="858402" y="55998"/>
                    </a:lnTo>
                    <a:close/>
                    <a:moveTo>
                      <a:pt x="0" y="0"/>
                    </a:moveTo>
                    <a:lnTo>
                      <a:pt x="914400" y="0"/>
                    </a:lnTo>
                    <a:lnTo>
                      <a:pt x="914400" y="914400"/>
                    </a:lnTo>
                    <a:lnTo>
                      <a:pt x="0" y="914400"/>
                    </a:lnTo>
                    <a:close/>
                  </a:path>
                </a:pathLst>
              </a:custGeom>
              <a:solidFill>
                <a:schemeClr val="bg2"/>
              </a:solidFill>
              <a:ln w="9525" cap="flat" cmpd="sng" algn="ctr">
                <a:noFill/>
                <a:prstDash val="solid"/>
                <a:headEnd type="none" w="med" len="med"/>
                <a:tailEnd type="none" w="med" len="med"/>
              </a:ln>
              <a:effectLst/>
            </p:spPr>
            <p:txBody>
              <a:bodyPr rot="0" spcFirstLastPara="0" vertOverflow="overflow" horzOverflow="overflow" vert="horz" wrap="square" lIns="79081" tIns="39541" rIns="39541" bIns="79081" numCol="1" spcCol="0" rtlCol="0" fromWordArt="0" anchor="b" anchorCtr="0" forceAA="0" compatLnSpc="1">
                <a:prstTxWarp prst="textNoShape">
                  <a:avLst/>
                </a:prstTxWarp>
                <a:noAutofit/>
              </a:bodyPr>
              <a:lstStyle/>
              <a:p>
                <a:pPr defTabSz="790442" fontAlgn="base">
                  <a:spcBef>
                    <a:spcPct val="0"/>
                  </a:spcBef>
                  <a:spcAft>
                    <a:spcPct val="0"/>
                  </a:spcAft>
                  <a:defRPr/>
                </a:pPr>
                <a:endParaRPr lang="en-US" sz="441" kern="0" spc="-4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42" name="Group 241"/>
            <p:cNvGrpSpPr/>
            <p:nvPr/>
          </p:nvGrpSpPr>
          <p:grpSpPr>
            <a:xfrm>
              <a:off x="5319490" y="3869485"/>
              <a:ext cx="409445" cy="409445"/>
              <a:chOff x="1822857" y="3187789"/>
              <a:chExt cx="691781" cy="691781"/>
            </a:xfrm>
          </p:grpSpPr>
          <p:sp>
            <p:nvSpPr>
              <p:cNvPr id="243" name="Rectangle 242"/>
              <p:cNvSpPr/>
              <p:nvPr>
                <p:custDataLst>
                  <p:tags r:id="rId5"/>
                </p:custDataLst>
              </p:nvPr>
            </p:nvSpPr>
            <p:spPr bwMode="auto">
              <a:xfrm>
                <a:off x="1822857" y="3187789"/>
                <a:ext cx="691781" cy="69178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441" dirty="0">
                    <a:ln>
                      <a:solidFill>
                        <a:schemeClr val="bg1">
                          <a:alpha val="0"/>
                        </a:schemeClr>
                      </a:solidFill>
                    </a:ln>
                    <a:solidFill>
                      <a:schemeClr val="bg1"/>
                    </a:solidFill>
                  </a:rPr>
                  <a:t>Video</a:t>
                </a:r>
                <a:endParaRPr lang="en-US" sz="441" dirty="0">
                  <a:solidFill>
                    <a:schemeClr val="bg1"/>
                  </a:solidFill>
                  <a:ea typeface="Segoe UI" pitchFamily="34" charset="0"/>
                  <a:cs typeface="Segoe UI" pitchFamily="34" charset="0"/>
                </a:endParaRPr>
              </a:p>
            </p:txBody>
          </p:sp>
          <p:sp>
            <p:nvSpPr>
              <p:cNvPr id="244" name="Freeform 7"/>
              <p:cNvSpPr>
                <a:spLocks noEditPoints="1"/>
              </p:cNvSpPr>
              <p:nvPr/>
            </p:nvSpPr>
            <p:spPr bwMode="auto">
              <a:xfrm>
                <a:off x="2019832" y="3275280"/>
                <a:ext cx="297830" cy="319992"/>
              </a:xfrm>
              <a:custGeom>
                <a:avLst/>
                <a:gdLst>
                  <a:gd name="T0" fmla="*/ 278 w 306"/>
                  <a:gd name="T1" fmla="*/ 15 h 329"/>
                  <a:gd name="T2" fmla="*/ 256 w 306"/>
                  <a:gd name="T3" fmla="*/ 22 h 329"/>
                  <a:gd name="T4" fmla="*/ 248 w 306"/>
                  <a:gd name="T5" fmla="*/ 0 h 329"/>
                  <a:gd name="T6" fmla="*/ 56 w 306"/>
                  <a:gd name="T7" fmla="*/ 15 h 329"/>
                  <a:gd name="T8" fmla="*/ 34 w 306"/>
                  <a:gd name="T9" fmla="*/ 22 h 329"/>
                  <a:gd name="T10" fmla="*/ 26 w 306"/>
                  <a:gd name="T11" fmla="*/ 0 h 329"/>
                  <a:gd name="T12" fmla="*/ 0 w 306"/>
                  <a:gd name="T13" fmla="*/ 329 h 329"/>
                  <a:gd name="T14" fmla="*/ 25 w 306"/>
                  <a:gd name="T15" fmla="*/ 314 h 329"/>
                  <a:gd name="T16" fmla="*/ 48 w 306"/>
                  <a:gd name="T17" fmla="*/ 306 h 329"/>
                  <a:gd name="T18" fmla="*/ 55 w 306"/>
                  <a:gd name="T19" fmla="*/ 329 h 329"/>
                  <a:gd name="T20" fmla="*/ 249 w 306"/>
                  <a:gd name="T21" fmla="*/ 314 h 329"/>
                  <a:gd name="T22" fmla="*/ 271 w 306"/>
                  <a:gd name="T23" fmla="*/ 306 h 329"/>
                  <a:gd name="T24" fmla="*/ 279 w 306"/>
                  <a:gd name="T25" fmla="*/ 329 h 329"/>
                  <a:gd name="T26" fmla="*/ 306 w 306"/>
                  <a:gd name="T27" fmla="*/ 0 h 329"/>
                  <a:gd name="T28" fmla="*/ 56 w 306"/>
                  <a:gd name="T29" fmla="*/ 250 h 329"/>
                  <a:gd name="T30" fmla="*/ 34 w 306"/>
                  <a:gd name="T31" fmla="*/ 258 h 329"/>
                  <a:gd name="T32" fmla="*/ 26 w 306"/>
                  <a:gd name="T33" fmla="*/ 236 h 329"/>
                  <a:gd name="T34" fmla="*/ 49 w 306"/>
                  <a:gd name="T35" fmla="*/ 228 h 329"/>
                  <a:gd name="T36" fmla="*/ 56 w 306"/>
                  <a:gd name="T37" fmla="*/ 250 h 329"/>
                  <a:gd name="T38" fmla="*/ 49 w 306"/>
                  <a:gd name="T39" fmla="*/ 179 h 329"/>
                  <a:gd name="T40" fmla="*/ 26 w 306"/>
                  <a:gd name="T41" fmla="*/ 172 h 329"/>
                  <a:gd name="T42" fmla="*/ 34 w 306"/>
                  <a:gd name="T43" fmla="*/ 150 h 329"/>
                  <a:gd name="T44" fmla="*/ 56 w 306"/>
                  <a:gd name="T45" fmla="*/ 157 h 329"/>
                  <a:gd name="T46" fmla="*/ 56 w 306"/>
                  <a:gd name="T47" fmla="*/ 93 h 329"/>
                  <a:gd name="T48" fmla="*/ 34 w 306"/>
                  <a:gd name="T49" fmla="*/ 101 h 329"/>
                  <a:gd name="T50" fmla="*/ 26 w 306"/>
                  <a:gd name="T51" fmla="*/ 79 h 329"/>
                  <a:gd name="T52" fmla="*/ 49 w 306"/>
                  <a:gd name="T53" fmla="*/ 71 h 329"/>
                  <a:gd name="T54" fmla="*/ 56 w 306"/>
                  <a:gd name="T55" fmla="*/ 93 h 329"/>
                  <a:gd name="T56" fmla="*/ 83 w 306"/>
                  <a:gd name="T57" fmla="*/ 295 h 329"/>
                  <a:gd name="T58" fmla="*/ 222 w 306"/>
                  <a:gd name="T59" fmla="*/ 183 h 329"/>
                  <a:gd name="T60" fmla="*/ 222 w 306"/>
                  <a:gd name="T61" fmla="*/ 146 h 329"/>
                  <a:gd name="T62" fmla="*/ 83 w 306"/>
                  <a:gd name="T63" fmla="*/ 34 h 329"/>
                  <a:gd name="T64" fmla="*/ 222 w 306"/>
                  <a:gd name="T65" fmla="*/ 146 h 329"/>
                  <a:gd name="T66" fmla="*/ 270 w 306"/>
                  <a:gd name="T67" fmla="*/ 258 h 329"/>
                  <a:gd name="T68" fmla="*/ 248 w 306"/>
                  <a:gd name="T69" fmla="*/ 250 h 329"/>
                  <a:gd name="T70" fmla="*/ 256 w 306"/>
                  <a:gd name="T71" fmla="*/ 228 h 329"/>
                  <a:gd name="T72" fmla="*/ 278 w 306"/>
                  <a:gd name="T73" fmla="*/ 236 h 329"/>
                  <a:gd name="T74" fmla="*/ 278 w 306"/>
                  <a:gd name="T75" fmla="*/ 172 h 329"/>
                  <a:gd name="T76" fmla="*/ 256 w 306"/>
                  <a:gd name="T77" fmla="*/ 179 h 329"/>
                  <a:gd name="T78" fmla="*/ 248 w 306"/>
                  <a:gd name="T79" fmla="*/ 157 h 329"/>
                  <a:gd name="T80" fmla="*/ 270 w 306"/>
                  <a:gd name="T81" fmla="*/ 150 h 329"/>
                  <a:gd name="T82" fmla="*/ 278 w 306"/>
                  <a:gd name="T83" fmla="*/ 172 h 329"/>
                  <a:gd name="T84" fmla="*/ 270 w 306"/>
                  <a:gd name="T85" fmla="*/ 101 h 329"/>
                  <a:gd name="T86" fmla="*/ 248 w 306"/>
                  <a:gd name="T87" fmla="*/ 93 h 329"/>
                  <a:gd name="T88" fmla="*/ 256 w 306"/>
                  <a:gd name="T89" fmla="*/ 71 h 329"/>
                  <a:gd name="T90" fmla="*/ 278 w 306"/>
                  <a:gd name="T91" fmla="*/ 7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6" h="329">
                    <a:moveTo>
                      <a:pt x="278" y="0"/>
                    </a:moveTo>
                    <a:cubicBezTo>
                      <a:pt x="278" y="15"/>
                      <a:pt x="278" y="15"/>
                      <a:pt x="278" y="15"/>
                    </a:cubicBezTo>
                    <a:cubicBezTo>
                      <a:pt x="278" y="19"/>
                      <a:pt x="275" y="22"/>
                      <a:pt x="270" y="22"/>
                    </a:cubicBezTo>
                    <a:cubicBezTo>
                      <a:pt x="256" y="22"/>
                      <a:pt x="256" y="22"/>
                      <a:pt x="256" y="22"/>
                    </a:cubicBezTo>
                    <a:cubicBezTo>
                      <a:pt x="252" y="22"/>
                      <a:pt x="248" y="19"/>
                      <a:pt x="248" y="15"/>
                    </a:cubicBezTo>
                    <a:cubicBezTo>
                      <a:pt x="248" y="0"/>
                      <a:pt x="248" y="0"/>
                      <a:pt x="248" y="0"/>
                    </a:cubicBezTo>
                    <a:cubicBezTo>
                      <a:pt x="56" y="0"/>
                      <a:pt x="56" y="0"/>
                      <a:pt x="56" y="0"/>
                    </a:cubicBezTo>
                    <a:cubicBezTo>
                      <a:pt x="56" y="15"/>
                      <a:pt x="56" y="15"/>
                      <a:pt x="56" y="15"/>
                    </a:cubicBezTo>
                    <a:cubicBezTo>
                      <a:pt x="56" y="19"/>
                      <a:pt x="53" y="22"/>
                      <a:pt x="49" y="22"/>
                    </a:cubicBezTo>
                    <a:cubicBezTo>
                      <a:pt x="34" y="22"/>
                      <a:pt x="34" y="22"/>
                      <a:pt x="34" y="22"/>
                    </a:cubicBezTo>
                    <a:cubicBezTo>
                      <a:pt x="30" y="22"/>
                      <a:pt x="26" y="19"/>
                      <a:pt x="26" y="15"/>
                    </a:cubicBezTo>
                    <a:cubicBezTo>
                      <a:pt x="26" y="0"/>
                      <a:pt x="26" y="0"/>
                      <a:pt x="26" y="0"/>
                    </a:cubicBezTo>
                    <a:cubicBezTo>
                      <a:pt x="0" y="0"/>
                      <a:pt x="0" y="0"/>
                      <a:pt x="0" y="0"/>
                    </a:cubicBezTo>
                    <a:cubicBezTo>
                      <a:pt x="0" y="329"/>
                      <a:pt x="0" y="329"/>
                      <a:pt x="0" y="329"/>
                    </a:cubicBezTo>
                    <a:cubicBezTo>
                      <a:pt x="25" y="329"/>
                      <a:pt x="25" y="329"/>
                      <a:pt x="25" y="329"/>
                    </a:cubicBezTo>
                    <a:cubicBezTo>
                      <a:pt x="25" y="314"/>
                      <a:pt x="25" y="314"/>
                      <a:pt x="25" y="314"/>
                    </a:cubicBezTo>
                    <a:cubicBezTo>
                      <a:pt x="25" y="310"/>
                      <a:pt x="29" y="306"/>
                      <a:pt x="33" y="306"/>
                    </a:cubicBezTo>
                    <a:cubicBezTo>
                      <a:pt x="48" y="306"/>
                      <a:pt x="48" y="306"/>
                      <a:pt x="48" y="306"/>
                    </a:cubicBezTo>
                    <a:cubicBezTo>
                      <a:pt x="52" y="306"/>
                      <a:pt x="55" y="310"/>
                      <a:pt x="55" y="314"/>
                    </a:cubicBezTo>
                    <a:cubicBezTo>
                      <a:pt x="55" y="329"/>
                      <a:pt x="55" y="329"/>
                      <a:pt x="55" y="329"/>
                    </a:cubicBezTo>
                    <a:cubicBezTo>
                      <a:pt x="249" y="329"/>
                      <a:pt x="249" y="329"/>
                      <a:pt x="249" y="329"/>
                    </a:cubicBezTo>
                    <a:cubicBezTo>
                      <a:pt x="249" y="314"/>
                      <a:pt x="249" y="314"/>
                      <a:pt x="249" y="314"/>
                    </a:cubicBezTo>
                    <a:cubicBezTo>
                      <a:pt x="249" y="310"/>
                      <a:pt x="253" y="306"/>
                      <a:pt x="257" y="306"/>
                    </a:cubicBezTo>
                    <a:cubicBezTo>
                      <a:pt x="271" y="306"/>
                      <a:pt x="271" y="306"/>
                      <a:pt x="271" y="306"/>
                    </a:cubicBezTo>
                    <a:cubicBezTo>
                      <a:pt x="276" y="306"/>
                      <a:pt x="279" y="310"/>
                      <a:pt x="279" y="314"/>
                    </a:cubicBezTo>
                    <a:cubicBezTo>
                      <a:pt x="279" y="329"/>
                      <a:pt x="279" y="329"/>
                      <a:pt x="279" y="329"/>
                    </a:cubicBezTo>
                    <a:cubicBezTo>
                      <a:pt x="306" y="329"/>
                      <a:pt x="306" y="329"/>
                      <a:pt x="306" y="329"/>
                    </a:cubicBezTo>
                    <a:cubicBezTo>
                      <a:pt x="306" y="0"/>
                      <a:pt x="306" y="0"/>
                      <a:pt x="306" y="0"/>
                    </a:cubicBezTo>
                    <a:lnTo>
                      <a:pt x="278" y="0"/>
                    </a:lnTo>
                    <a:close/>
                    <a:moveTo>
                      <a:pt x="56" y="250"/>
                    </a:moveTo>
                    <a:cubicBezTo>
                      <a:pt x="56" y="254"/>
                      <a:pt x="53" y="258"/>
                      <a:pt x="49" y="258"/>
                    </a:cubicBezTo>
                    <a:cubicBezTo>
                      <a:pt x="34" y="258"/>
                      <a:pt x="34" y="258"/>
                      <a:pt x="34" y="258"/>
                    </a:cubicBezTo>
                    <a:cubicBezTo>
                      <a:pt x="30" y="258"/>
                      <a:pt x="26" y="254"/>
                      <a:pt x="26" y="250"/>
                    </a:cubicBezTo>
                    <a:cubicBezTo>
                      <a:pt x="26" y="236"/>
                      <a:pt x="26" y="236"/>
                      <a:pt x="26" y="236"/>
                    </a:cubicBezTo>
                    <a:cubicBezTo>
                      <a:pt x="26" y="231"/>
                      <a:pt x="30" y="228"/>
                      <a:pt x="34" y="228"/>
                    </a:cubicBezTo>
                    <a:cubicBezTo>
                      <a:pt x="49" y="228"/>
                      <a:pt x="49" y="228"/>
                      <a:pt x="49" y="228"/>
                    </a:cubicBezTo>
                    <a:cubicBezTo>
                      <a:pt x="53" y="228"/>
                      <a:pt x="56" y="231"/>
                      <a:pt x="56" y="236"/>
                    </a:cubicBezTo>
                    <a:lnTo>
                      <a:pt x="56" y="250"/>
                    </a:lnTo>
                    <a:close/>
                    <a:moveTo>
                      <a:pt x="56" y="172"/>
                    </a:moveTo>
                    <a:cubicBezTo>
                      <a:pt x="56" y="176"/>
                      <a:pt x="53" y="179"/>
                      <a:pt x="49" y="179"/>
                    </a:cubicBezTo>
                    <a:cubicBezTo>
                      <a:pt x="34" y="179"/>
                      <a:pt x="34" y="179"/>
                      <a:pt x="34" y="179"/>
                    </a:cubicBezTo>
                    <a:cubicBezTo>
                      <a:pt x="30" y="179"/>
                      <a:pt x="26" y="176"/>
                      <a:pt x="26" y="172"/>
                    </a:cubicBezTo>
                    <a:cubicBezTo>
                      <a:pt x="26" y="157"/>
                      <a:pt x="26" y="157"/>
                      <a:pt x="26" y="157"/>
                    </a:cubicBezTo>
                    <a:cubicBezTo>
                      <a:pt x="26" y="153"/>
                      <a:pt x="30" y="150"/>
                      <a:pt x="34" y="150"/>
                    </a:cubicBezTo>
                    <a:cubicBezTo>
                      <a:pt x="49" y="150"/>
                      <a:pt x="49" y="150"/>
                      <a:pt x="49" y="150"/>
                    </a:cubicBezTo>
                    <a:cubicBezTo>
                      <a:pt x="53" y="150"/>
                      <a:pt x="56" y="153"/>
                      <a:pt x="56" y="157"/>
                    </a:cubicBezTo>
                    <a:lnTo>
                      <a:pt x="56" y="172"/>
                    </a:lnTo>
                    <a:close/>
                    <a:moveTo>
                      <a:pt x="56" y="93"/>
                    </a:moveTo>
                    <a:cubicBezTo>
                      <a:pt x="56" y="97"/>
                      <a:pt x="53" y="101"/>
                      <a:pt x="49" y="101"/>
                    </a:cubicBezTo>
                    <a:cubicBezTo>
                      <a:pt x="34" y="101"/>
                      <a:pt x="34" y="101"/>
                      <a:pt x="34" y="101"/>
                    </a:cubicBezTo>
                    <a:cubicBezTo>
                      <a:pt x="30" y="101"/>
                      <a:pt x="26" y="97"/>
                      <a:pt x="26" y="93"/>
                    </a:cubicBezTo>
                    <a:cubicBezTo>
                      <a:pt x="26" y="79"/>
                      <a:pt x="26" y="79"/>
                      <a:pt x="26" y="79"/>
                    </a:cubicBezTo>
                    <a:cubicBezTo>
                      <a:pt x="26" y="74"/>
                      <a:pt x="30" y="71"/>
                      <a:pt x="34" y="71"/>
                    </a:cubicBezTo>
                    <a:cubicBezTo>
                      <a:pt x="49" y="71"/>
                      <a:pt x="49" y="71"/>
                      <a:pt x="49" y="71"/>
                    </a:cubicBezTo>
                    <a:cubicBezTo>
                      <a:pt x="53" y="71"/>
                      <a:pt x="56" y="74"/>
                      <a:pt x="56" y="79"/>
                    </a:cubicBezTo>
                    <a:lnTo>
                      <a:pt x="56" y="93"/>
                    </a:lnTo>
                    <a:close/>
                    <a:moveTo>
                      <a:pt x="222" y="295"/>
                    </a:moveTo>
                    <a:cubicBezTo>
                      <a:pt x="83" y="295"/>
                      <a:pt x="83" y="295"/>
                      <a:pt x="83" y="295"/>
                    </a:cubicBezTo>
                    <a:cubicBezTo>
                      <a:pt x="83" y="183"/>
                      <a:pt x="83" y="183"/>
                      <a:pt x="83" y="183"/>
                    </a:cubicBezTo>
                    <a:cubicBezTo>
                      <a:pt x="222" y="183"/>
                      <a:pt x="222" y="183"/>
                      <a:pt x="222" y="183"/>
                    </a:cubicBezTo>
                    <a:lnTo>
                      <a:pt x="222" y="295"/>
                    </a:lnTo>
                    <a:close/>
                    <a:moveTo>
                      <a:pt x="222" y="146"/>
                    </a:moveTo>
                    <a:cubicBezTo>
                      <a:pt x="83" y="146"/>
                      <a:pt x="83" y="146"/>
                      <a:pt x="83" y="146"/>
                    </a:cubicBezTo>
                    <a:cubicBezTo>
                      <a:pt x="83" y="34"/>
                      <a:pt x="83" y="34"/>
                      <a:pt x="83" y="34"/>
                    </a:cubicBezTo>
                    <a:cubicBezTo>
                      <a:pt x="222" y="34"/>
                      <a:pt x="222" y="34"/>
                      <a:pt x="222" y="34"/>
                    </a:cubicBezTo>
                    <a:lnTo>
                      <a:pt x="222" y="146"/>
                    </a:lnTo>
                    <a:close/>
                    <a:moveTo>
                      <a:pt x="278" y="250"/>
                    </a:moveTo>
                    <a:cubicBezTo>
                      <a:pt x="278" y="254"/>
                      <a:pt x="275" y="258"/>
                      <a:pt x="270" y="258"/>
                    </a:cubicBezTo>
                    <a:cubicBezTo>
                      <a:pt x="256" y="258"/>
                      <a:pt x="256" y="258"/>
                      <a:pt x="256" y="258"/>
                    </a:cubicBezTo>
                    <a:cubicBezTo>
                      <a:pt x="252" y="258"/>
                      <a:pt x="248" y="254"/>
                      <a:pt x="248" y="250"/>
                    </a:cubicBezTo>
                    <a:cubicBezTo>
                      <a:pt x="248" y="236"/>
                      <a:pt x="248" y="236"/>
                      <a:pt x="248" y="236"/>
                    </a:cubicBezTo>
                    <a:cubicBezTo>
                      <a:pt x="248" y="231"/>
                      <a:pt x="252" y="228"/>
                      <a:pt x="256" y="228"/>
                    </a:cubicBezTo>
                    <a:cubicBezTo>
                      <a:pt x="270" y="228"/>
                      <a:pt x="270" y="228"/>
                      <a:pt x="270" y="228"/>
                    </a:cubicBezTo>
                    <a:cubicBezTo>
                      <a:pt x="275" y="228"/>
                      <a:pt x="278" y="231"/>
                      <a:pt x="278" y="236"/>
                    </a:cubicBezTo>
                    <a:lnTo>
                      <a:pt x="278" y="250"/>
                    </a:lnTo>
                    <a:close/>
                    <a:moveTo>
                      <a:pt x="278" y="172"/>
                    </a:moveTo>
                    <a:cubicBezTo>
                      <a:pt x="278" y="176"/>
                      <a:pt x="275" y="179"/>
                      <a:pt x="270" y="179"/>
                    </a:cubicBezTo>
                    <a:cubicBezTo>
                      <a:pt x="256" y="179"/>
                      <a:pt x="256" y="179"/>
                      <a:pt x="256" y="179"/>
                    </a:cubicBezTo>
                    <a:cubicBezTo>
                      <a:pt x="252" y="179"/>
                      <a:pt x="248" y="176"/>
                      <a:pt x="248" y="172"/>
                    </a:cubicBezTo>
                    <a:cubicBezTo>
                      <a:pt x="248" y="157"/>
                      <a:pt x="248" y="157"/>
                      <a:pt x="248" y="157"/>
                    </a:cubicBezTo>
                    <a:cubicBezTo>
                      <a:pt x="248" y="153"/>
                      <a:pt x="252" y="150"/>
                      <a:pt x="256" y="150"/>
                    </a:cubicBezTo>
                    <a:cubicBezTo>
                      <a:pt x="270" y="150"/>
                      <a:pt x="270" y="150"/>
                      <a:pt x="270" y="150"/>
                    </a:cubicBezTo>
                    <a:cubicBezTo>
                      <a:pt x="275" y="150"/>
                      <a:pt x="278" y="153"/>
                      <a:pt x="278" y="157"/>
                    </a:cubicBezTo>
                    <a:lnTo>
                      <a:pt x="278" y="172"/>
                    </a:lnTo>
                    <a:close/>
                    <a:moveTo>
                      <a:pt x="278" y="93"/>
                    </a:moveTo>
                    <a:cubicBezTo>
                      <a:pt x="278" y="97"/>
                      <a:pt x="275" y="101"/>
                      <a:pt x="270" y="101"/>
                    </a:cubicBezTo>
                    <a:cubicBezTo>
                      <a:pt x="256" y="101"/>
                      <a:pt x="256" y="101"/>
                      <a:pt x="256" y="101"/>
                    </a:cubicBezTo>
                    <a:cubicBezTo>
                      <a:pt x="252" y="101"/>
                      <a:pt x="248" y="97"/>
                      <a:pt x="248" y="93"/>
                    </a:cubicBezTo>
                    <a:cubicBezTo>
                      <a:pt x="248" y="79"/>
                      <a:pt x="248" y="79"/>
                      <a:pt x="248" y="79"/>
                    </a:cubicBezTo>
                    <a:cubicBezTo>
                      <a:pt x="248" y="74"/>
                      <a:pt x="252" y="71"/>
                      <a:pt x="256" y="71"/>
                    </a:cubicBezTo>
                    <a:cubicBezTo>
                      <a:pt x="270" y="71"/>
                      <a:pt x="270" y="71"/>
                      <a:pt x="270" y="71"/>
                    </a:cubicBezTo>
                    <a:cubicBezTo>
                      <a:pt x="275" y="71"/>
                      <a:pt x="278" y="74"/>
                      <a:pt x="278" y="79"/>
                    </a:cubicBezTo>
                    <a:lnTo>
                      <a:pt x="278" y="93"/>
                    </a:lnTo>
                    <a:close/>
                  </a:path>
                </a:pathLst>
              </a:custGeom>
              <a:solidFill>
                <a:schemeClr val="bg2"/>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67229" tIns="33614" rIns="67229" bIns="33614" numCol="1" rtlCol="0" anchor="ctr" anchorCtr="0" compatLnSpc="1">
                <a:prstTxWarp prst="textNoShape">
                  <a:avLst/>
                </a:prstTxWarp>
              </a:bodyPr>
              <a:lstStyle/>
              <a:p>
                <a:pPr defTabSz="605056"/>
                <a:endParaRPr lang="en-US" sz="441" spc="-99" dirty="0">
                  <a:solidFill>
                    <a:schemeClr val="accent3"/>
                  </a:solidFill>
                  <a:latin typeface="Segoe Light" pitchFamily="34" charset="0"/>
                </a:endParaRPr>
              </a:p>
            </p:txBody>
          </p:sp>
        </p:grpSp>
        <p:grpSp>
          <p:nvGrpSpPr>
            <p:cNvPr id="245" name="Group 244"/>
            <p:cNvGrpSpPr/>
            <p:nvPr/>
          </p:nvGrpSpPr>
          <p:grpSpPr>
            <a:xfrm>
              <a:off x="3846766" y="3491941"/>
              <a:ext cx="409445" cy="409445"/>
              <a:chOff x="370109" y="3187789"/>
              <a:chExt cx="691781" cy="691781"/>
            </a:xfrm>
          </p:grpSpPr>
          <p:sp>
            <p:nvSpPr>
              <p:cNvPr id="246" name="Rectangle 245"/>
              <p:cNvSpPr/>
              <p:nvPr>
                <p:custDataLst>
                  <p:tags r:id="rId4"/>
                </p:custDataLst>
              </p:nvPr>
            </p:nvSpPr>
            <p:spPr bwMode="auto">
              <a:xfrm>
                <a:off x="370109" y="3187789"/>
                <a:ext cx="691781" cy="69178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472">
                  <a:lnSpc>
                    <a:spcPct val="90000"/>
                  </a:lnSpc>
                </a:pPr>
                <a:r>
                  <a:rPr lang="en-US" sz="441" dirty="0">
                    <a:ln>
                      <a:solidFill>
                        <a:schemeClr val="bg1">
                          <a:alpha val="0"/>
                        </a:schemeClr>
                      </a:solidFill>
                    </a:ln>
                    <a:solidFill>
                      <a:schemeClr val="bg1"/>
                    </a:solidFill>
                  </a:rPr>
                  <a:t>LOB applications</a:t>
                </a:r>
              </a:p>
            </p:txBody>
          </p:sp>
          <p:sp>
            <p:nvSpPr>
              <p:cNvPr id="247" name="Donut 59"/>
              <p:cNvSpPr>
                <a:spLocks noChangeAspect="1"/>
              </p:cNvSpPr>
              <p:nvPr/>
            </p:nvSpPr>
            <p:spPr bwMode="auto">
              <a:xfrm>
                <a:off x="587672" y="3258426"/>
                <a:ext cx="256656" cy="276958"/>
              </a:xfrm>
              <a:custGeom>
                <a:avLst/>
                <a:gdLst/>
                <a:ahLst/>
                <a:cxnLst/>
                <a:rect l="l" t="t" r="r" b="b"/>
                <a:pathLst>
                  <a:path w="1872166" h="2020785">
                    <a:moveTo>
                      <a:pt x="930606" y="1257014"/>
                    </a:moveTo>
                    <a:cubicBezTo>
                      <a:pt x="968577" y="1257014"/>
                      <a:pt x="999359" y="1287795"/>
                      <a:pt x="999359" y="1325766"/>
                    </a:cubicBezTo>
                    <a:cubicBezTo>
                      <a:pt x="999359" y="1363737"/>
                      <a:pt x="968577" y="1394519"/>
                      <a:pt x="930606" y="1394519"/>
                    </a:cubicBezTo>
                    <a:cubicBezTo>
                      <a:pt x="892635" y="1394519"/>
                      <a:pt x="861853" y="1363737"/>
                      <a:pt x="861853" y="1325766"/>
                    </a:cubicBezTo>
                    <a:cubicBezTo>
                      <a:pt x="861853" y="1287795"/>
                      <a:pt x="892635" y="1257014"/>
                      <a:pt x="930606" y="1257014"/>
                    </a:cubicBezTo>
                    <a:close/>
                    <a:moveTo>
                      <a:pt x="930606" y="1188261"/>
                    </a:moveTo>
                    <a:cubicBezTo>
                      <a:pt x="854664" y="1188261"/>
                      <a:pt x="793100" y="1249824"/>
                      <a:pt x="793100" y="1325766"/>
                    </a:cubicBezTo>
                    <a:cubicBezTo>
                      <a:pt x="793100" y="1401709"/>
                      <a:pt x="854664" y="1463272"/>
                      <a:pt x="930606" y="1463272"/>
                    </a:cubicBezTo>
                    <a:cubicBezTo>
                      <a:pt x="1006548" y="1463272"/>
                      <a:pt x="1068111" y="1401709"/>
                      <a:pt x="1068111" y="1325766"/>
                    </a:cubicBezTo>
                    <a:cubicBezTo>
                      <a:pt x="1068111" y="1249824"/>
                      <a:pt x="1006548" y="1188261"/>
                      <a:pt x="930606" y="1188261"/>
                    </a:cubicBezTo>
                    <a:close/>
                    <a:moveTo>
                      <a:pt x="971250" y="956702"/>
                    </a:moveTo>
                    <a:lnTo>
                      <a:pt x="986880" y="1028990"/>
                    </a:lnTo>
                    <a:lnTo>
                      <a:pt x="1061122" y="1054389"/>
                    </a:lnTo>
                    <a:lnTo>
                      <a:pt x="1106057" y="1005545"/>
                    </a:lnTo>
                    <a:lnTo>
                      <a:pt x="1174438" y="1052435"/>
                    </a:lnTo>
                    <a:lnTo>
                      <a:pt x="1149040" y="1120816"/>
                    </a:lnTo>
                    <a:lnTo>
                      <a:pt x="1186160" y="1175520"/>
                    </a:lnTo>
                    <a:lnTo>
                      <a:pt x="1262356" y="1175520"/>
                    </a:lnTo>
                    <a:lnTo>
                      <a:pt x="1285801" y="1261484"/>
                    </a:lnTo>
                    <a:lnTo>
                      <a:pt x="1233050" y="1302513"/>
                    </a:lnTo>
                    <a:lnTo>
                      <a:pt x="1233050" y="1366986"/>
                    </a:lnTo>
                    <a:lnTo>
                      <a:pt x="1281894" y="1411922"/>
                    </a:lnTo>
                    <a:lnTo>
                      <a:pt x="1264310" y="1490071"/>
                    </a:lnTo>
                    <a:lnTo>
                      <a:pt x="1180299" y="1492025"/>
                    </a:lnTo>
                    <a:lnTo>
                      <a:pt x="1150993" y="1538914"/>
                    </a:lnTo>
                    <a:lnTo>
                      <a:pt x="1168577" y="1611202"/>
                    </a:lnTo>
                    <a:lnTo>
                      <a:pt x="1106057" y="1658092"/>
                    </a:lnTo>
                    <a:lnTo>
                      <a:pt x="1049399" y="1613156"/>
                    </a:lnTo>
                    <a:lnTo>
                      <a:pt x="986880" y="1640508"/>
                    </a:lnTo>
                    <a:lnTo>
                      <a:pt x="973203" y="1708889"/>
                    </a:lnTo>
                    <a:lnTo>
                      <a:pt x="893100" y="1716704"/>
                    </a:lnTo>
                    <a:lnTo>
                      <a:pt x="873563" y="1632694"/>
                    </a:lnTo>
                    <a:lnTo>
                      <a:pt x="809090" y="1613156"/>
                    </a:lnTo>
                    <a:lnTo>
                      <a:pt x="754385" y="1658092"/>
                    </a:lnTo>
                    <a:lnTo>
                      <a:pt x="699681" y="1609249"/>
                    </a:lnTo>
                    <a:lnTo>
                      <a:pt x="719218" y="1544776"/>
                    </a:lnTo>
                    <a:lnTo>
                      <a:pt x="678190" y="1490071"/>
                    </a:lnTo>
                    <a:lnTo>
                      <a:pt x="601994" y="1488117"/>
                    </a:lnTo>
                    <a:lnTo>
                      <a:pt x="586364" y="1411922"/>
                    </a:lnTo>
                    <a:lnTo>
                      <a:pt x="646930" y="1380662"/>
                    </a:lnTo>
                    <a:lnTo>
                      <a:pt x="644976" y="1304466"/>
                    </a:lnTo>
                    <a:lnTo>
                      <a:pt x="586364" y="1255623"/>
                    </a:lnTo>
                    <a:lnTo>
                      <a:pt x="607855" y="1183335"/>
                    </a:lnTo>
                    <a:lnTo>
                      <a:pt x="680143" y="1185289"/>
                    </a:lnTo>
                    <a:lnTo>
                      <a:pt x="721172" y="1140353"/>
                    </a:lnTo>
                    <a:lnTo>
                      <a:pt x="695773" y="1052435"/>
                    </a:lnTo>
                    <a:lnTo>
                      <a:pt x="752431" y="1007499"/>
                    </a:lnTo>
                    <a:lnTo>
                      <a:pt x="818858" y="1052435"/>
                    </a:lnTo>
                    <a:lnTo>
                      <a:pt x="873563" y="1032898"/>
                    </a:lnTo>
                    <a:lnTo>
                      <a:pt x="895054" y="958656"/>
                    </a:lnTo>
                    <a:close/>
                    <a:moveTo>
                      <a:pt x="966353" y="561544"/>
                    </a:moveTo>
                    <a:lnTo>
                      <a:pt x="1484176" y="561544"/>
                    </a:lnTo>
                    <a:cubicBezTo>
                      <a:pt x="1519876" y="561544"/>
                      <a:pt x="1548815" y="590484"/>
                      <a:pt x="1548815" y="626184"/>
                    </a:cubicBezTo>
                    <a:cubicBezTo>
                      <a:pt x="1548815" y="661883"/>
                      <a:pt x="1519875" y="690823"/>
                      <a:pt x="1484175" y="690823"/>
                    </a:cubicBezTo>
                    <a:lnTo>
                      <a:pt x="966353" y="690822"/>
                    </a:lnTo>
                    <a:cubicBezTo>
                      <a:pt x="930653" y="690822"/>
                      <a:pt x="901714" y="661883"/>
                      <a:pt x="901714" y="626184"/>
                    </a:cubicBezTo>
                    <a:cubicBezTo>
                      <a:pt x="901714" y="590484"/>
                      <a:pt x="930653" y="561544"/>
                      <a:pt x="966353" y="561544"/>
                    </a:cubicBezTo>
                    <a:close/>
                    <a:moveTo>
                      <a:pt x="590322" y="106687"/>
                    </a:moveTo>
                    <a:cubicBezTo>
                      <a:pt x="590332" y="226008"/>
                      <a:pt x="591688" y="375662"/>
                      <a:pt x="590317" y="464513"/>
                    </a:cubicBezTo>
                    <a:cubicBezTo>
                      <a:pt x="588940" y="553814"/>
                      <a:pt x="569467" y="576664"/>
                      <a:pt x="482849" y="576882"/>
                    </a:cubicBezTo>
                    <a:lnTo>
                      <a:pt x="101828" y="577428"/>
                    </a:lnTo>
                    <a:cubicBezTo>
                      <a:pt x="94937" y="958413"/>
                      <a:pt x="101760" y="1616638"/>
                      <a:pt x="104708" y="1753748"/>
                    </a:cubicBezTo>
                    <a:cubicBezTo>
                      <a:pt x="107681" y="1892031"/>
                      <a:pt x="168011" y="1914803"/>
                      <a:pt x="277215" y="1914081"/>
                    </a:cubicBezTo>
                    <a:lnTo>
                      <a:pt x="1773325" y="1910255"/>
                    </a:lnTo>
                    <a:cubicBezTo>
                      <a:pt x="1759000" y="1375795"/>
                      <a:pt x="1765208" y="446089"/>
                      <a:pt x="1768691" y="339408"/>
                    </a:cubicBezTo>
                    <a:cubicBezTo>
                      <a:pt x="1772174" y="232725"/>
                      <a:pt x="1746468" y="112940"/>
                      <a:pt x="1588386" y="110513"/>
                    </a:cubicBezTo>
                    <a:cubicBezTo>
                      <a:pt x="1430337" y="108086"/>
                      <a:pt x="851841" y="106688"/>
                      <a:pt x="590322" y="106687"/>
                    </a:cubicBezTo>
                    <a:close/>
                    <a:moveTo>
                      <a:pt x="549320" y="0"/>
                    </a:moveTo>
                    <a:cubicBezTo>
                      <a:pt x="841627" y="0"/>
                      <a:pt x="1488650" y="1563"/>
                      <a:pt x="1665394" y="4277"/>
                    </a:cubicBezTo>
                    <a:cubicBezTo>
                      <a:pt x="1842137" y="6992"/>
                      <a:pt x="1870878" y="140918"/>
                      <a:pt x="1866984" y="260194"/>
                    </a:cubicBezTo>
                    <a:cubicBezTo>
                      <a:pt x="1863090" y="379470"/>
                      <a:pt x="1856150" y="1418933"/>
                      <a:pt x="1872166" y="2016489"/>
                    </a:cubicBezTo>
                    <a:lnTo>
                      <a:pt x="199432" y="2020767"/>
                    </a:lnTo>
                    <a:cubicBezTo>
                      <a:pt x="77336" y="2021574"/>
                      <a:pt x="9884" y="1996114"/>
                      <a:pt x="6560" y="1841505"/>
                    </a:cubicBezTo>
                    <a:cubicBezTo>
                      <a:pt x="3235" y="1686896"/>
                      <a:pt x="-4497" y="939636"/>
                      <a:pt x="3513" y="515446"/>
                    </a:cubicBezTo>
                    <a:close/>
                  </a:path>
                </a:pathLst>
              </a:cu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defTabSz="672068" fontAlgn="base">
                  <a:spcBef>
                    <a:spcPct val="0"/>
                  </a:spcBef>
                  <a:spcAft>
                    <a:spcPct val="0"/>
                  </a:spcAft>
                </a:pPr>
                <a:endParaRPr lang="en-US" sz="441"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grpSp>
        <p:grpSp>
          <p:nvGrpSpPr>
            <p:cNvPr id="248" name="Group 247"/>
            <p:cNvGrpSpPr/>
            <p:nvPr/>
          </p:nvGrpSpPr>
          <p:grpSpPr>
            <a:xfrm>
              <a:off x="4060978" y="4221283"/>
              <a:ext cx="409445" cy="409445"/>
              <a:chOff x="1103397" y="2464452"/>
              <a:chExt cx="691781" cy="691781"/>
            </a:xfrm>
          </p:grpSpPr>
          <p:sp>
            <p:nvSpPr>
              <p:cNvPr id="249" name="Rectangle 248"/>
              <p:cNvSpPr/>
              <p:nvPr>
                <p:custDataLst>
                  <p:tags r:id="rId3"/>
                </p:custDataLst>
              </p:nvPr>
            </p:nvSpPr>
            <p:spPr bwMode="auto">
              <a:xfrm>
                <a:off x="1103397" y="2464452"/>
                <a:ext cx="691781" cy="69178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441" dirty="0">
                    <a:ln>
                      <a:solidFill>
                        <a:schemeClr val="bg1">
                          <a:alpha val="0"/>
                        </a:schemeClr>
                      </a:solidFill>
                    </a:ln>
                    <a:solidFill>
                      <a:schemeClr val="bg1"/>
                    </a:solidFill>
                  </a:rPr>
                  <a:t>Web</a:t>
                </a:r>
                <a:endParaRPr lang="en-US" sz="441" dirty="0">
                  <a:solidFill>
                    <a:schemeClr val="bg1"/>
                  </a:solidFill>
                  <a:ea typeface="Segoe UI" pitchFamily="34" charset="0"/>
                  <a:cs typeface="Segoe UI" pitchFamily="34" charset="0"/>
                </a:endParaRPr>
              </a:p>
            </p:txBody>
          </p:sp>
          <p:sp>
            <p:nvSpPr>
              <p:cNvPr id="250" name="Rounded Rectangle 18"/>
              <p:cNvSpPr/>
              <p:nvPr/>
            </p:nvSpPr>
            <p:spPr bwMode="auto">
              <a:xfrm>
                <a:off x="1331186" y="2561849"/>
                <a:ext cx="236204" cy="243353"/>
              </a:xfrm>
              <a:custGeom>
                <a:avLst/>
                <a:gdLst/>
                <a:ahLst/>
                <a:cxnLst/>
                <a:rect l="l" t="t" r="r" b="b"/>
                <a:pathLst>
                  <a:path w="759909" h="783113">
                    <a:moveTo>
                      <a:pt x="428313" y="198314"/>
                    </a:moveTo>
                    <a:cubicBezTo>
                      <a:pt x="508468" y="198313"/>
                      <a:pt x="573445" y="263292"/>
                      <a:pt x="573446" y="343446"/>
                    </a:cubicBezTo>
                    <a:cubicBezTo>
                      <a:pt x="573445" y="423600"/>
                      <a:pt x="508468" y="488578"/>
                      <a:pt x="428313" y="488578"/>
                    </a:cubicBezTo>
                    <a:cubicBezTo>
                      <a:pt x="348160" y="488577"/>
                      <a:pt x="283181" y="423600"/>
                      <a:pt x="283181" y="343446"/>
                    </a:cubicBezTo>
                    <a:cubicBezTo>
                      <a:pt x="283182" y="263291"/>
                      <a:pt x="348159" y="198314"/>
                      <a:pt x="428313" y="198314"/>
                    </a:cubicBezTo>
                    <a:close/>
                    <a:moveTo>
                      <a:pt x="428313" y="131753"/>
                    </a:moveTo>
                    <a:cubicBezTo>
                      <a:pt x="311398" y="131753"/>
                      <a:pt x="216620" y="226531"/>
                      <a:pt x="216620" y="343446"/>
                    </a:cubicBezTo>
                    <a:cubicBezTo>
                      <a:pt x="216620" y="384187"/>
                      <a:pt x="228129" y="422239"/>
                      <a:pt x="251266" y="452558"/>
                    </a:cubicBezTo>
                    <a:lnTo>
                      <a:pt x="128069" y="575549"/>
                    </a:lnTo>
                    <a:cubicBezTo>
                      <a:pt x="109922" y="593667"/>
                      <a:pt x="109898" y="623064"/>
                      <a:pt x="128015" y="641211"/>
                    </a:cubicBezTo>
                    <a:cubicBezTo>
                      <a:pt x="146132" y="659359"/>
                      <a:pt x="175529" y="659383"/>
                      <a:pt x="193677" y="641266"/>
                    </a:cubicBezTo>
                    <a:lnTo>
                      <a:pt x="316485" y="518662"/>
                    </a:lnTo>
                    <a:cubicBezTo>
                      <a:pt x="347293" y="542946"/>
                      <a:pt x="386379" y="555139"/>
                      <a:pt x="428313" y="555138"/>
                    </a:cubicBezTo>
                    <a:cubicBezTo>
                      <a:pt x="545229" y="555139"/>
                      <a:pt x="640006" y="460361"/>
                      <a:pt x="640007" y="343445"/>
                    </a:cubicBezTo>
                    <a:cubicBezTo>
                      <a:pt x="640006" y="226531"/>
                      <a:pt x="545229" y="131753"/>
                      <a:pt x="428313" y="131753"/>
                    </a:cubicBezTo>
                    <a:close/>
                    <a:moveTo>
                      <a:pt x="126654" y="0"/>
                    </a:moveTo>
                    <a:lnTo>
                      <a:pt x="633255" y="0"/>
                    </a:lnTo>
                    <a:cubicBezTo>
                      <a:pt x="703204" y="0"/>
                      <a:pt x="759909" y="56705"/>
                      <a:pt x="759909" y="126654"/>
                    </a:cubicBezTo>
                    <a:lnTo>
                      <a:pt x="759909" y="656459"/>
                    </a:lnTo>
                    <a:cubicBezTo>
                      <a:pt x="759909" y="726408"/>
                      <a:pt x="703204" y="783113"/>
                      <a:pt x="633255" y="783113"/>
                    </a:cubicBezTo>
                    <a:lnTo>
                      <a:pt x="126654" y="783113"/>
                    </a:lnTo>
                    <a:cubicBezTo>
                      <a:pt x="56705" y="783113"/>
                      <a:pt x="0" y="726408"/>
                      <a:pt x="0" y="656459"/>
                    </a:cubicBezTo>
                    <a:lnTo>
                      <a:pt x="0" y="126654"/>
                    </a:lnTo>
                    <a:cubicBezTo>
                      <a:pt x="0" y="56705"/>
                      <a:pt x="56705" y="0"/>
                      <a:pt x="126654" y="0"/>
                    </a:cubicBezTo>
                    <a:close/>
                  </a:path>
                </a:pathLst>
              </a:cu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7232" tIns="33616" rIns="33616" bIns="67232" numCol="1" spcCol="0" rtlCol="0" fromWordArt="0" anchor="b" anchorCtr="0" forceAA="0" compatLnSpc="1">
                <a:prstTxWarp prst="textNoShape">
                  <a:avLst/>
                </a:prstTxWarp>
                <a:noAutofit/>
              </a:bodyPr>
              <a:lstStyle/>
              <a:p>
                <a:pPr defTabSz="672068" fontAlgn="base">
                  <a:spcBef>
                    <a:spcPct val="0"/>
                  </a:spcBef>
                  <a:spcAft>
                    <a:spcPct val="0"/>
                  </a:spcAft>
                </a:pPr>
                <a:endParaRPr lang="en-US" sz="441" spc="-37" dirty="0" err="1">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grpSp>
        <p:grpSp>
          <p:nvGrpSpPr>
            <p:cNvPr id="251" name="Group 250"/>
            <p:cNvGrpSpPr/>
            <p:nvPr/>
          </p:nvGrpSpPr>
          <p:grpSpPr>
            <a:xfrm>
              <a:off x="5025654" y="3400719"/>
              <a:ext cx="409445" cy="409445"/>
              <a:chOff x="1822857" y="2464452"/>
              <a:chExt cx="691781" cy="691781"/>
            </a:xfrm>
          </p:grpSpPr>
          <p:sp>
            <p:nvSpPr>
              <p:cNvPr id="252" name="Rectangle 251"/>
              <p:cNvSpPr/>
              <p:nvPr>
                <p:custDataLst>
                  <p:tags r:id="rId2"/>
                </p:custDataLst>
              </p:nvPr>
            </p:nvSpPr>
            <p:spPr bwMode="auto">
              <a:xfrm>
                <a:off x="1822857" y="2464452"/>
                <a:ext cx="691781" cy="69178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441" dirty="0">
                    <a:ln>
                      <a:solidFill>
                        <a:schemeClr val="bg1">
                          <a:alpha val="0"/>
                        </a:schemeClr>
                      </a:solidFill>
                    </a:ln>
                    <a:solidFill>
                      <a:schemeClr val="bg1"/>
                    </a:solidFill>
                  </a:rPr>
                  <a:t>Social</a:t>
                </a:r>
                <a:endParaRPr lang="en-US" sz="441" dirty="0">
                  <a:solidFill>
                    <a:schemeClr val="bg1"/>
                  </a:solidFill>
                  <a:ea typeface="Segoe UI" pitchFamily="34" charset="0"/>
                  <a:cs typeface="Segoe UI" pitchFamily="34" charset="0"/>
                </a:endParaRPr>
              </a:p>
            </p:txBody>
          </p:sp>
          <p:sp>
            <p:nvSpPr>
              <p:cNvPr id="253" name="Freeform 5"/>
              <p:cNvSpPr>
                <a:spLocks noEditPoints="1"/>
              </p:cNvSpPr>
              <p:nvPr/>
            </p:nvSpPr>
            <p:spPr bwMode="auto">
              <a:xfrm>
                <a:off x="2039038" y="2574721"/>
                <a:ext cx="259418" cy="217623"/>
              </a:xfrm>
              <a:custGeom>
                <a:avLst/>
                <a:gdLst>
                  <a:gd name="T0" fmla="*/ 290 w 360"/>
                  <a:gd name="T1" fmla="*/ 23 h 302"/>
                  <a:gd name="T2" fmla="*/ 265 w 360"/>
                  <a:gd name="T3" fmla="*/ 6 h 302"/>
                  <a:gd name="T4" fmla="*/ 226 w 360"/>
                  <a:gd name="T5" fmla="*/ 2 h 302"/>
                  <a:gd name="T6" fmla="*/ 188 w 360"/>
                  <a:gd name="T7" fmla="*/ 25 h 302"/>
                  <a:gd name="T8" fmla="*/ 148 w 360"/>
                  <a:gd name="T9" fmla="*/ 78 h 302"/>
                  <a:gd name="T10" fmla="*/ 104 w 360"/>
                  <a:gd name="T11" fmla="*/ 122 h 302"/>
                  <a:gd name="T12" fmla="*/ 58 w 360"/>
                  <a:gd name="T13" fmla="*/ 147 h 302"/>
                  <a:gd name="T14" fmla="*/ 12 w 360"/>
                  <a:gd name="T15" fmla="*/ 149 h 302"/>
                  <a:gd name="T16" fmla="*/ 2 w 360"/>
                  <a:gd name="T17" fmla="*/ 151 h 302"/>
                  <a:gd name="T18" fmla="*/ 19 w 360"/>
                  <a:gd name="T19" fmla="*/ 176 h 302"/>
                  <a:gd name="T20" fmla="*/ 52 w 360"/>
                  <a:gd name="T21" fmla="*/ 209 h 302"/>
                  <a:gd name="T22" fmla="*/ 106 w 360"/>
                  <a:gd name="T23" fmla="*/ 233 h 302"/>
                  <a:gd name="T24" fmla="*/ 138 w 360"/>
                  <a:gd name="T25" fmla="*/ 237 h 302"/>
                  <a:gd name="T26" fmla="*/ 140 w 360"/>
                  <a:gd name="T27" fmla="*/ 258 h 302"/>
                  <a:gd name="T28" fmla="*/ 140 w 360"/>
                  <a:gd name="T29" fmla="*/ 276 h 302"/>
                  <a:gd name="T30" fmla="*/ 140 w 360"/>
                  <a:gd name="T31" fmla="*/ 283 h 302"/>
                  <a:gd name="T32" fmla="*/ 127 w 360"/>
                  <a:gd name="T33" fmla="*/ 285 h 302"/>
                  <a:gd name="T34" fmla="*/ 111 w 360"/>
                  <a:gd name="T35" fmla="*/ 293 h 302"/>
                  <a:gd name="T36" fmla="*/ 115 w 360"/>
                  <a:gd name="T37" fmla="*/ 300 h 302"/>
                  <a:gd name="T38" fmla="*/ 127 w 360"/>
                  <a:gd name="T39" fmla="*/ 299 h 302"/>
                  <a:gd name="T40" fmla="*/ 163 w 360"/>
                  <a:gd name="T41" fmla="*/ 297 h 302"/>
                  <a:gd name="T42" fmla="*/ 190 w 360"/>
                  <a:gd name="T43" fmla="*/ 300 h 302"/>
                  <a:gd name="T44" fmla="*/ 196 w 360"/>
                  <a:gd name="T45" fmla="*/ 297 h 302"/>
                  <a:gd name="T46" fmla="*/ 217 w 360"/>
                  <a:gd name="T47" fmla="*/ 300 h 302"/>
                  <a:gd name="T48" fmla="*/ 222 w 360"/>
                  <a:gd name="T49" fmla="*/ 297 h 302"/>
                  <a:gd name="T50" fmla="*/ 219 w 360"/>
                  <a:gd name="T51" fmla="*/ 289 h 302"/>
                  <a:gd name="T52" fmla="*/ 180 w 360"/>
                  <a:gd name="T53" fmla="*/ 283 h 302"/>
                  <a:gd name="T54" fmla="*/ 180 w 360"/>
                  <a:gd name="T55" fmla="*/ 253 h 302"/>
                  <a:gd name="T56" fmla="*/ 180 w 360"/>
                  <a:gd name="T57" fmla="*/ 237 h 302"/>
                  <a:gd name="T58" fmla="*/ 180 w 360"/>
                  <a:gd name="T59" fmla="*/ 232 h 302"/>
                  <a:gd name="T60" fmla="*/ 215 w 360"/>
                  <a:gd name="T61" fmla="*/ 216 h 302"/>
                  <a:gd name="T62" fmla="*/ 251 w 360"/>
                  <a:gd name="T63" fmla="*/ 188 h 302"/>
                  <a:gd name="T64" fmla="*/ 276 w 360"/>
                  <a:gd name="T65" fmla="*/ 149 h 302"/>
                  <a:gd name="T66" fmla="*/ 299 w 360"/>
                  <a:gd name="T67" fmla="*/ 94 h 302"/>
                  <a:gd name="T68" fmla="*/ 334 w 360"/>
                  <a:gd name="T69" fmla="*/ 78 h 302"/>
                  <a:gd name="T70" fmla="*/ 353 w 360"/>
                  <a:gd name="T71" fmla="*/ 71 h 302"/>
                  <a:gd name="T72" fmla="*/ 360 w 360"/>
                  <a:gd name="T73" fmla="*/ 69 h 302"/>
                  <a:gd name="T74" fmla="*/ 299 w 360"/>
                  <a:gd name="T75" fmla="*/ 44 h 302"/>
                  <a:gd name="T76" fmla="*/ 167 w 360"/>
                  <a:gd name="T77" fmla="*/ 283 h 302"/>
                  <a:gd name="T78" fmla="*/ 153 w 360"/>
                  <a:gd name="T79" fmla="*/ 283 h 302"/>
                  <a:gd name="T80" fmla="*/ 152 w 360"/>
                  <a:gd name="T81" fmla="*/ 262 h 302"/>
                  <a:gd name="T82" fmla="*/ 152 w 360"/>
                  <a:gd name="T83" fmla="*/ 245 h 302"/>
                  <a:gd name="T84" fmla="*/ 152 w 360"/>
                  <a:gd name="T85" fmla="*/ 237 h 302"/>
                  <a:gd name="T86" fmla="*/ 167 w 360"/>
                  <a:gd name="T87" fmla="*/ 233 h 302"/>
                  <a:gd name="T88" fmla="*/ 247 w 360"/>
                  <a:gd name="T89" fmla="*/ 67 h 302"/>
                  <a:gd name="T90" fmla="*/ 236 w 360"/>
                  <a:gd name="T91" fmla="*/ 55 h 302"/>
                  <a:gd name="T92" fmla="*/ 240 w 360"/>
                  <a:gd name="T93" fmla="*/ 44 h 302"/>
                  <a:gd name="T94" fmla="*/ 251 w 360"/>
                  <a:gd name="T95" fmla="*/ 40 h 302"/>
                  <a:gd name="T96" fmla="*/ 263 w 360"/>
                  <a:gd name="T97" fmla="*/ 52 h 302"/>
                  <a:gd name="T98" fmla="*/ 259 w 360"/>
                  <a:gd name="T99" fmla="*/ 63 h 302"/>
                  <a:gd name="T100" fmla="*/ 249 w 360"/>
                  <a:gd name="T101" fmla="*/ 6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0" h="302">
                    <a:moveTo>
                      <a:pt x="299" y="44"/>
                    </a:moveTo>
                    <a:lnTo>
                      <a:pt x="297" y="36"/>
                    </a:lnTo>
                    <a:lnTo>
                      <a:pt x="293" y="31"/>
                    </a:lnTo>
                    <a:lnTo>
                      <a:pt x="290" y="23"/>
                    </a:lnTo>
                    <a:lnTo>
                      <a:pt x="284" y="19"/>
                    </a:lnTo>
                    <a:lnTo>
                      <a:pt x="278" y="13"/>
                    </a:lnTo>
                    <a:lnTo>
                      <a:pt x="272" y="10"/>
                    </a:lnTo>
                    <a:lnTo>
                      <a:pt x="265" y="6"/>
                    </a:lnTo>
                    <a:lnTo>
                      <a:pt x="257" y="4"/>
                    </a:lnTo>
                    <a:lnTo>
                      <a:pt x="247" y="2"/>
                    </a:lnTo>
                    <a:lnTo>
                      <a:pt x="236" y="0"/>
                    </a:lnTo>
                    <a:lnTo>
                      <a:pt x="226" y="2"/>
                    </a:lnTo>
                    <a:lnTo>
                      <a:pt x="215" y="6"/>
                    </a:lnTo>
                    <a:lnTo>
                      <a:pt x="205" y="10"/>
                    </a:lnTo>
                    <a:lnTo>
                      <a:pt x="196" y="15"/>
                    </a:lnTo>
                    <a:lnTo>
                      <a:pt x="188" y="25"/>
                    </a:lnTo>
                    <a:lnTo>
                      <a:pt x="180" y="34"/>
                    </a:lnTo>
                    <a:lnTo>
                      <a:pt x="169" y="50"/>
                    </a:lnTo>
                    <a:lnTo>
                      <a:pt x="159" y="63"/>
                    </a:lnTo>
                    <a:lnTo>
                      <a:pt x="148" y="78"/>
                    </a:lnTo>
                    <a:lnTo>
                      <a:pt x="138" y="90"/>
                    </a:lnTo>
                    <a:lnTo>
                      <a:pt x="127" y="101"/>
                    </a:lnTo>
                    <a:lnTo>
                      <a:pt x="115" y="113"/>
                    </a:lnTo>
                    <a:lnTo>
                      <a:pt x="104" y="122"/>
                    </a:lnTo>
                    <a:lnTo>
                      <a:pt x="92" y="130"/>
                    </a:lnTo>
                    <a:lnTo>
                      <a:pt x="81" y="138"/>
                    </a:lnTo>
                    <a:lnTo>
                      <a:pt x="69" y="144"/>
                    </a:lnTo>
                    <a:lnTo>
                      <a:pt x="58" y="147"/>
                    </a:lnTo>
                    <a:lnTo>
                      <a:pt x="46" y="151"/>
                    </a:lnTo>
                    <a:lnTo>
                      <a:pt x="35" y="151"/>
                    </a:lnTo>
                    <a:lnTo>
                      <a:pt x="23" y="151"/>
                    </a:lnTo>
                    <a:lnTo>
                      <a:pt x="12" y="149"/>
                    </a:lnTo>
                    <a:lnTo>
                      <a:pt x="0" y="147"/>
                    </a:lnTo>
                    <a:lnTo>
                      <a:pt x="0" y="147"/>
                    </a:lnTo>
                    <a:lnTo>
                      <a:pt x="0" y="147"/>
                    </a:lnTo>
                    <a:lnTo>
                      <a:pt x="2" y="151"/>
                    </a:lnTo>
                    <a:lnTo>
                      <a:pt x="4" y="155"/>
                    </a:lnTo>
                    <a:lnTo>
                      <a:pt x="8" y="161"/>
                    </a:lnTo>
                    <a:lnTo>
                      <a:pt x="14" y="168"/>
                    </a:lnTo>
                    <a:lnTo>
                      <a:pt x="19" y="176"/>
                    </a:lnTo>
                    <a:lnTo>
                      <a:pt x="25" y="184"/>
                    </a:lnTo>
                    <a:lnTo>
                      <a:pt x="33" y="191"/>
                    </a:lnTo>
                    <a:lnTo>
                      <a:pt x="42" y="201"/>
                    </a:lnTo>
                    <a:lnTo>
                      <a:pt x="52" y="209"/>
                    </a:lnTo>
                    <a:lnTo>
                      <a:pt x="63" y="216"/>
                    </a:lnTo>
                    <a:lnTo>
                      <a:pt x="77" y="222"/>
                    </a:lnTo>
                    <a:lnTo>
                      <a:pt x="90" y="228"/>
                    </a:lnTo>
                    <a:lnTo>
                      <a:pt x="106" y="233"/>
                    </a:lnTo>
                    <a:lnTo>
                      <a:pt x="121" y="235"/>
                    </a:lnTo>
                    <a:lnTo>
                      <a:pt x="129" y="237"/>
                    </a:lnTo>
                    <a:lnTo>
                      <a:pt x="138" y="237"/>
                    </a:lnTo>
                    <a:lnTo>
                      <a:pt x="138" y="237"/>
                    </a:lnTo>
                    <a:lnTo>
                      <a:pt x="140" y="237"/>
                    </a:lnTo>
                    <a:lnTo>
                      <a:pt x="140" y="245"/>
                    </a:lnTo>
                    <a:lnTo>
                      <a:pt x="140" y="253"/>
                    </a:lnTo>
                    <a:lnTo>
                      <a:pt x="140" y="258"/>
                    </a:lnTo>
                    <a:lnTo>
                      <a:pt x="140" y="264"/>
                    </a:lnTo>
                    <a:lnTo>
                      <a:pt x="140" y="268"/>
                    </a:lnTo>
                    <a:lnTo>
                      <a:pt x="140" y="272"/>
                    </a:lnTo>
                    <a:lnTo>
                      <a:pt x="140" y="276"/>
                    </a:lnTo>
                    <a:lnTo>
                      <a:pt x="140" y="277"/>
                    </a:lnTo>
                    <a:lnTo>
                      <a:pt x="140" y="279"/>
                    </a:lnTo>
                    <a:lnTo>
                      <a:pt x="140" y="281"/>
                    </a:lnTo>
                    <a:lnTo>
                      <a:pt x="140" y="283"/>
                    </a:lnTo>
                    <a:lnTo>
                      <a:pt x="140" y="283"/>
                    </a:lnTo>
                    <a:lnTo>
                      <a:pt x="140" y="283"/>
                    </a:lnTo>
                    <a:lnTo>
                      <a:pt x="132" y="285"/>
                    </a:lnTo>
                    <a:lnTo>
                      <a:pt x="127" y="285"/>
                    </a:lnTo>
                    <a:lnTo>
                      <a:pt x="121" y="287"/>
                    </a:lnTo>
                    <a:lnTo>
                      <a:pt x="115" y="289"/>
                    </a:lnTo>
                    <a:lnTo>
                      <a:pt x="113" y="289"/>
                    </a:lnTo>
                    <a:lnTo>
                      <a:pt x="111" y="293"/>
                    </a:lnTo>
                    <a:lnTo>
                      <a:pt x="111" y="295"/>
                    </a:lnTo>
                    <a:lnTo>
                      <a:pt x="111" y="297"/>
                    </a:lnTo>
                    <a:lnTo>
                      <a:pt x="113" y="299"/>
                    </a:lnTo>
                    <a:lnTo>
                      <a:pt x="115" y="300"/>
                    </a:lnTo>
                    <a:lnTo>
                      <a:pt x="117" y="302"/>
                    </a:lnTo>
                    <a:lnTo>
                      <a:pt x="119" y="300"/>
                    </a:lnTo>
                    <a:lnTo>
                      <a:pt x="119" y="300"/>
                    </a:lnTo>
                    <a:lnTo>
                      <a:pt x="127" y="299"/>
                    </a:lnTo>
                    <a:lnTo>
                      <a:pt x="134" y="297"/>
                    </a:lnTo>
                    <a:lnTo>
                      <a:pt x="144" y="297"/>
                    </a:lnTo>
                    <a:lnTo>
                      <a:pt x="153" y="297"/>
                    </a:lnTo>
                    <a:lnTo>
                      <a:pt x="163" y="297"/>
                    </a:lnTo>
                    <a:lnTo>
                      <a:pt x="173" y="297"/>
                    </a:lnTo>
                    <a:lnTo>
                      <a:pt x="180" y="299"/>
                    </a:lnTo>
                    <a:lnTo>
                      <a:pt x="188" y="300"/>
                    </a:lnTo>
                    <a:lnTo>
                      <a:pt x="190" y="300"/>
                    </a:lnTo>
                    <a:lnTo>
                      <a:pt x="192" y="300"/>
                    </a:lnTo>
                    <a:lnTo>
                      <a:pt x="194" y="300"/>
                    </a:lnTo>
                    <a:lnTo>
                      <a:pt x="194" y="299"/>
                    </a:lnTo>
                    <a:lnTo>
                      <a:pt x="196" y="297"/>
                    </a:lnTo>
                    <a:lnTo>
                      <a:pt x="205" y="299"/>
                    </a:lnTo>
                    <a:lnTo>
                      <a:pt x="209" y="300"/>
                    </a:lnTo>
                    <a:lnTo>
                      <a:pt x="213" y="300"/>
                    </a:lnTo>
                    <a:lnTo>
                      <a:pt x="217" y="300"/>
                    </a:lnTo>
                    <a:lnTo>
                      <a:pt x="219" y="300"/>
                    </a:lnTo>
                    <a:lnTo>
                      <a:pt x="221" y="300"/>
                    </a:lnTo>
                    <a:lnTo>
                      <a:pt x="221" y="299"/>
                    </a:lnTo>
                    <a:lnTo>
                      <a:pt x="222" y="297"/>
                    </a:lnTo>
                    <a:lnTo>
                      <a:pt x="222" y="295"/>
                    </a:lnTo>
                    <a:lnTo>
                      <a:pt x="222" y="293"/>
                    </a:lnTo>
                    <a:lnTo>
                      <a:pt x="221" y="289"/>
                    </a:lnTo>
                    <a:lnTo>
                      <a:pt x="219" y="289"/>
                    </a:lnTo>
                    <a:lnTo>
                      <a:pt x="209" y="287"/>
                    </a:lnTo>
                    <a:lnTo>
                      <a:pt x="201" y="285"/>
                    </a:lnTo>
                    <a:lnTo>
                      <a:pt x="192" y="283"/>
                    </a:lnTo>
                    <a:lnTo>
                      <a:pt x="180" y="283"/>
                    </a:lnTo>
                    <a:lnTo>
                      <a:pt x="180" y="274"/>
                    </a:lnTo>
                    <a:lnTo>
                      <a:pt x="180" y="266"/>
                    </a:lnTo>
                    <a:lnTo>
                      <a:pt x="180" y="258"/>
                    </a:lnTo>
                    <a:lnTo>
                      <a:pt x="180" y="253"/>
                    </a:lnTo>
                    <a:lnTo>
                      <a:pt x="180" y="249"/>
                    </a:lnTo>
                    <a:lnTo>
                      <a:pt x="180" y="243"/>
                    </a:lnTo>
                    <a:lnTo>
                      <a:pt x="180" y="239"/>
                    </a:lnTo>
                    <a:lnTo>
                      <a:pt x="180" y="237"/>
                    </a:lnTo>
                    <a:lnTo>
                      <a:pt x="180" y="235"/>
                    </a:lnTo>
                    <a:lnTo>
                      <a:pt x="180" y="233"/>
                    </a:lnTo>
                    <a:lnTo>
                      <a:pt x="180" y="232"/>
                    </a:lnTo>
                    <a:lnTo>
                      <a:pt x="180" y="232"/>
                    </a:lnTo>
                    <a:lnTo>
                      <a:pt x="180" y="232"/>
                    </a:lnTo>
                    <a:lnTo>
                      <a:pt x="192" y="228"/>
                    </a:lnTo>
                    <a:lnTo>
                      <a:pt x="203" y="222"/>
                    </a:lnTo>
                    <a:lnTo>
                      <a:pt x="215" y="216"/>
                    </a:lnTo>
                    <a:lnTo>
                      <a:pt x="224" y="210"/>
                    </a:lnTo>
                    <a:lnTo>
                      <a:pt x="234" y="205"/>
                    </a:lnTo>
                    <a:lnTo>
                      <a:pt x="242" y="197"/>
                    </a:lnTo>
                    <a:lnTo>
                      <a:pt x="251" y="188"/>
                    </a:lnTo>
                    <a:lnTo>
                      <a:pt x="257" y="180"/>
                    </a:lnTo>
                    <a:lnTo>
                      <a:pt x="265" y="170"/>
                    </a:lnTo>
                    <a:lnTo>
                      <a:pt x="270" y="161"/>
                    </a:lnTo>
                    <a:lnTo>
                      <a:pt x="276" y="149"/>
                    </a:lnTo>
                    <a:lnTo>
                      <a:pt x="282" y="138"/>
                    </a:lnTo>
                    <a:lnTo>
                      <a:pt x="288" y="128"/>
                    </a:lnTo>
                    <a:lnTo>
                      <a:pt x="291" y="117"/>
                    </a:lnTo>
                    <a:lnTo>
                      <a:pt x="299" y="94"/>
                    </a:lnTo>
                    <a:lnTo>
                      <a:pt x="309" y="88"/>
                    </a:lnTo>
                    <a:lnTo>
                      <a:pt x="318" y="84"/>
                    </a:lnTo>
                    <a:lnTo>
                      <a:pt x="328" y="80"/>
                    </a:lnTo>
                    <a:lnTo>
                      <a:pt x="334" y="78"/>
                    </a:lnTo>
                    <a:lnTo>
                      <a:pt x="341" y="77"/>
                    </a:lnTo>
                    <a:lnTo>
                      <a:pt x="345" y="75"/>
                    </a:lnTo>
                    <a:lnTo>
                      <a:pt x="349" y="73"/>
                    </a:lnTo>
                    <a:lnTo>
                      <a:pt x="353" y="71"/>
                    </a:lnTo>
                    <a:lnTo>
                      <a:pt x="355" y="69"/>
                    </a:lnTo>
                    <a:lnTo>
                      <a:pt x="357" y="69"/>
                    </a:lnTo>
                    <a:lnTo>
                      <a:pt x="359" y="69"/>
                    </a:lnTo>
                    <a:lnTo>
                      <a:pt x="360" y="69"/>
                    </a:lnTo>
                    <a:lnTo>
                      <a:pt x="360" y="67"/>
                    </a:lnTo>
                    <a:lnTo>
                      <a:pt x="360" y="67"/>
                    </a:lnTo>
                    <a:lnTo>
                      <a:pt x="299" y="44"/>
                    </a:lnTo>
                    <a:lnTo>
                      <a:pt x="299" y="44"/>
                    </a:lnTo>
                    <a:close/>
                    <a:moveTo>
                      <a:pt x="167" y="283"/>
                    </a:moveTo>
                    <a:lnTo>
                      <a:pt x="167" y="283"/>
                    </a:lnTo>
                    <a:lnTo>
                      <a:pt x="167" y="283"/>
                    </a:lnTo>
                    <a:lnTo>
                      <a:pt x="167" y="283"/>
                    </a:lnTo>
                    <a:lnTo>
                      <a:pt x="163" y="283"/>
                    </a:lnTo>
                    <a:lnTo>
                      <a:pt x="159" y="283"/>
                    </a:lnTo>
                    <a:lnTo>
                      <a:pt x="153" y="283"/>
                    </a:lnTo>
                    <a:lnTo>
                      <a:pt x="153" y="283"/>
                    </a:lnTo>
                    <a:lnTo>
                      <a:pt x="152" y="283"/>
                    </a:lnTo>
                    <a:lnTo>
                      <a:pt x="152" y="276"/>
                    </a:lnTo>
                    <a:lnTo>
                      <a:pt x="152" y="268"/>
                    </a:lnTo>
                    <a:lnTo>
                      <a:pt x="152" y="262"/>
                    </a:lnTo>
                    <a:lnTo>
                      <a:pt x="152" y="256"/>
                    </a:lnTo>
                    <a:lnTo>
                      <a:pt x="152" y="251"/>
                    </a:lnTo>
                    <a:lnTo>
                      <a:pt x="152" y="247"/>
                    </a:lnTo>
                    <a:lnTo>
                      <a:pt x="152" y="245"/>
                    </a:lnTo>
                    <a:lnTo>
                      <a:pt x="152" y="241"/>
                    </a:lnTo>
                    <a:lnTo>
                      <a:pt x="152" y="239"/>
                    </a:lnTo>
                    <a:lnTo>
                      <a:pt x="152" y="239"/>
                    </a:lnTo>
                    <a:lnTo>
                      <a:pt x="152" y="237"/>
                    </a:lnTo>
                    <a:lnTo>
                      <a:pt x="152" y="235"/>
                    </a:lnTo>
                    <a:lnTo>
                      <a:pt x="152" y="235"/>
                    </a:lnTo>
                    <a:lnTo>
                      <a:pt x="159" y="235"/>
                    </a:lnTo>
                    <a:lnTo>
                      <a:pt x="167" y="233"/>
                    </a:lnTo>
                    <a:lnTo>
                      <a:pt x="167" y="283"/>
                    </a:lnTo>
                    <a:lnTo>
                      <a:pt x="167" y="283"/>
                    </a:lnTo>
                    <a:close/>
                    <a:moveTo>
                      <a:pt x="249" y="67"/>
                    </a:moveTo>
                    <a:lnTo>
                      <a:pt x="247" y="67"/>
                    </a:lnTo>
                    <a:lnTo>
                      <a:pt x="244" y="65"/>
                    </a:lnTo>
                    <a:lnTo>
                      <a:pt x="240" y="63"/>
                    </a:lnTo>
                    <a:lnTo>
                      <a:pt x="238" y="59"/>
                    </a:lnTo>
                    <a:lnTo>
                      <a:pt x="236" y="55"/>
                    </a:lnTo>
                    <a:lnTo>
                      <a:pt x="236" y="54"/>
                    </a:lnTo>
                    <a:lnTo>
                      <a:pt x="236" y="52"/>
                    </a:lnTo>
                    <a:lnTo>
                      <a:pt x="238" y="50"/>
                    </a:lnTo>
                    <a:lnTo>
                      <a:pt x="240" y="44"/>
                    </a:lnTo>
                    <a:lnTo>
                      <a:pt x="244" y="42"/>
                    </a:lnTo>
                    <a:lnTo>
                      <a:pt x="247" y="40"/>
                    </a:lnTo>
                    <a:lnTo>
                      <a:pt x="249" y="40"/>
                    </a:lnTo>
                    <a:lnTo>
                      <a:pt x="251" y="40"/>
                    </a:lnTo>
                    <a:lnTo>
                      <a:pt x="253" y="42"/>
                    </a:lnTo>
                    <a:lnTo>
                      <a:pt x="259" y="44"/>
                    </a:lnTo>
                    <a:lnTo>
                      <a:pt x="261" y="50"/>
                    </a:lnTo>
                    <a:lnTo>
                      <a:pt x="263" y="52"/>
                    </a:lnTo>
                    <a:lnTo>
                      <a:pt x="263" y="54"/>
                    </a:lnTo>
                    <a:lnTo>
                      <a:pt x="263" y="55"/>
                    </a:lnTo>
                    <a:lnTo>
                      <a:pt x="261" y="59"/>
                    </a:lnTo>
                    <a:lnTo>
                      <a:pt x="259" y="63"/>
                    </a:lnTo>
                    <a:lnTo>
                      <a:pt x="253" y="65"/>
                    </a:lnTo>
                    <a:lnTo>
                      <a:pt x="251" y="67"/>
                    </a:lnTo>
                    <a:lnTo>
                      <a:pt x="249" y="67"/>
                    </a:lnTo>
                    <a:lnTo>
                      <a:pt x="249" y="67"/>
                    </a:lnTo>
                    <a:close/>
                  </a:path>
                </a:pathLst>
              </a:custGeom>
              <a:solidFill>
                <a:schemeClr val="bg2"/>
              </a:solidFill>
              <a:ln>
                <a:noFill/>
              </a:ln>
            </p:spPr>
            <p:txBody>
              <a:bodyPr vert="horz" wrap="square" lIns="67232" tIns="33616" rIns="67232" bIns="33616" numCol="1" anchor="t" anchorCtr="0" compatLnSpc="1">
                <a:prstTxWarp prst="textNoShape">
                  <a:avLst/>
                </a:prstTxWarp>
              </a:bodyPr>
              <a:lstStyle/>
              <a:p>
                <a:endParaRPr lang="en-US" sz="441"/>
              </a:p>
            </p:txBody>
          </p:sp>
        </p:grpSp>
        <p:grpSp>
          <p:nvGrpSpPr>
            <p:cNvPr id="254" name="Group 253"/>
            <p:cNvGrpSpPr/>
            <p:nvPr/>
          </p:nvGrpSpPr>
          <p:grpSpPr>
            <a:xfrm>
              <a:off x="4850105" y="4194482"/>
              <a:ext cx="409445" cy="409445"/>
              <a:chOff x="2551230" y="3187789"/>
              <a:chExt cx="691781" cy="691781"/>
            </a:xfrm>
          </p:grpSpPr>
          <p:sp>
            <p:nvSpPr>
              <p:cNvPr id="255" name="Rectangle 254"/>
              <p:cNvSpPr/>
              <p:nvPr>
                <p:custDataLst>
                  <p:tags r:id="rId1"/>
                </p:custDataLst>
              </p:nvPr>
            </p:nvSpPr>
            <p:spPr bwMode="auto">
              <a:xfrm>
                <a:off x="2551230" y="3187789"/>
                <a:ext cx="691781" cy="69178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424" tIns="33616" rIns="50424" bIns="33616" numCol="1" spcCol="0" rtlCol="0" fromWordArt="0" anchor="b" anchorCtr="0" forceAA="0" compatLnSpc="1">
                <a:prstTxWarp prst="textNoShape">
                  <a:avLst/>
                </a:prstTxWarp>
                <a:noAutofit/>
              </a:bodyPr>
              <a:lstStyle/>
              <a:p>
                <a:pPr defTabSz="685577">
                  <a:lnSpc>
                    <a:spcPct val="90000"/>
                  </a:lnSpc>
                </a:pPr>
                <a:r>
                  <a:rPr lang="en-US" sz="441" dirty="0">
                    <a:ln>
                      <a:solidFill>
                        <a:schemeClr val="bg1">
                          <a:alpha val="0"/>
                        </a:schemeClr>
                      </a:solidFill>
                    </a:ln>
                    <a:solidFill>
                      <a:schemeClr val="bg1"/>
                    </a:solidFill>
                  </a:rPr>
                  <a:t>Clickstream</a:t>
                </a:r>
                <a:endParaRPr lang="en-US" sz="441" dirty="0">
                  <a:solidFill>
                    <a:schemeClr val="bg1"/>
                  </a:solidFill>
                  <a:ea typeface="Segoe UI" pitchFamily="34" charset="0"/>
                  <a:cs typeface="Segoe UI" pitchFamily="34" charset="0"/>
                </a:endParaRPr>
              </a:p>
            </p:txBody>
          </p:sp>
          <p:sp>
            <p:nvSpPr>
              <p:cNvPr id="256" name="Freeform 255"/>
              <p:cNvSpPr>
                <a:spLocks noChangeAspect="1"/>
              </p:cNvSpPr>
              <p:nvPr/>
            </p:nvSpPr>
            <p:spPr bwMode="auto">
              <a:xfrm>
                <a:off x="2746121" y="3280505"/>
                <a:ext cx="301998" cy="304393"/>
              </a:xfrm>
              <a:custGeom>
                <a:avLst/>
                <a:gdLst>
                  <a:gd name="connsiteX0" fmla="*/ 938222 w 2721566"/>
                  <a:gd name="connsiteY0" fmla="*/ 1618192 h 2743150"/>
                  <a:gd name="connsiteX1" fmla="*/ 920717 w 2721566"/>
                  <a:gd name="connsiteY1" fmla="*/ 1627693 h 2743150"/>
                  <a:gd name="connsiteX2" fmla="*/ 857026 w 2721566"/>
                  <a:gd name="connsiteY2" fmla="*/ 1647464 h 2743150"/>
                  <a:gd name="connsiteX3" fmla="*/ 847920 w 2721566"/>
                  <a:gd name="connsiteY3" fmla="*/ 1648382 h 2743150"/>
                  <a:gd name="connsiteX4" fmla="*/ 837756 w 2721566"/>
                  <a:gd name="connsiteY4" fmla="*/ 1715659 h 2743150"/>
                  <a:gd name="connsiteX5" fmla="*/ 832560 w 2721566"/>
                  <a:gd name="connsiteY5" fmla="*/ 1819620 h 2743150"/>
                  <a:gd name="connsiteX6" fmla="*/ 1127348 w 2721566"/>
                  <a:gd name="connsiteY6" fmla="*/ 2538605 h 2743150"/>
                  <a:gd name="connsiteX7" fmla="*/ 1128948 w 2721566"/>
                  <a:gd name="connsiteY7" fmla="*/ 2540074 h 2743150"/>
                  <a:gd name="connsiteX8" fmla="*/ 1240036 w 2721566"/>
                  <a:gd name="connsiteY8" fmla="*/ 2557183 h 2743150"/>
                  <a:gd name="connsiteX9" fmla="*/ 1360783 w 2721566"/>
                  <a:gd name="connsiteY9" fmla="*/ 2563336 h 2743150"/>
                  <a:gd name="connsiteX10" fmla="*/ 2448946 w 2721566"/>
                  <a:gd name="connsiteY10" fmla="*/ 1835462 h 2743150"/>
                  <a:gd name="connsiteX11" fmla="*/ 2454283 w 2721566"/>
                  <a:gd name="connsiteY11" fmla="*/ 1820747 h 2743150"/>
                  <a:gd name="connsiteX12" fmla="*/ 2454163 w 2721566"/>
                  <a:gd name="connsiteY12" fmla="*/ 1820820 h 2743150"/>
                  <a:gd name="connsiteX13" fmla="*/ 2315755 w 2721566"/>
                  <a:gd name="connsiteY13" fmla="*/ 1885930 h 2743150"/>
                  <a:gd name="connsiteX14" fmla="*/ 2314668 w 2721566"/>
                  <a:gd name="connsiteY14" fmla="*/ 1896707 h 2743150"/>
                  <a:gd name="connsiteX15" fmla="*/ 2121262 w 2721566"/>
                  <a:gd name="connsiteY15" fmla="*/ 2054337 h 2743150"/>
                  <a:gd name="connsiteX16" fmla="*/ 1981667 w 2721566"/>
                  <a:gd name="connsiteY16" fmla="*/ 1996515 h 2743150"/>
                  <a:gd name="connsiteX17" fmla="*/ 1964402 w 2721566"/>
                  <a:gd name="connsiteY17" fmla="*/ 1970907 h 2743150"/>
                  <a:gd name="connsiteX18" fmla="*/ 1833472 w 2721566"/>
                  <a:gd name="connsiteY18" fmla="*/ 1979231 h 2743150"/>
                  <a:gd name="connsiteX19" fmla="*/ 1005171 w 2721566"/>
                  <a:gd name="connsiteY19" fmla="*/ 1679521 h 2743150"/>
                  <a:gd name="connsiteX20" fmla="*/ 1275943 w 2721566"/>
                  <a:gd name="connsiteY20" fmla="*/ 976747 h 2743150"/>
                  <a:gd name="connsiteX21" fmla="*/ 1198822 w 2721566"/>
                  <a:gd name="connsiteY21" fmla="*/ 1035009 h 2743150"/>
                  <a:gd name="connsiteX22" fmla="*/ 1083955 w 2721566"/>
                  <a:gd name="connsiteY22" fmla="*/ 1151055 h 2743150"/>
                  <a:gd name="connsiteX23" fmla="*/ 1101284 w 2721566"/>
                  <a:gd name="connsiteY23" fmla="*/ 1182982 h 2743150"/>
                  <a:gd name="connsiteX24" fmla="*/ 1127948 w 2721566"/>
                  <a:gd name="connsiteY24" fmla="*/ 1315054 h 2743150"/>
                  <a:gd name="connsiteX25" fmla="*/ 1070000 w 2721566"/>
                  <a:gd name="connsiteY25" fmla="*/ 1504762 h 2743150"/>
                  <a:gd name="connsiteX26" fmla="*/ 1069531 w 2721566"/>
                  <a:gd name="connsiteY26" fmla="*/ 1505330 h 2743150"/>
                  <a:gd name="connsiteX27" fmla="*/ 1135763 w 2721566"/>
                  <a:gd name="connsiteY27" fmla="*/ 1563925 h 2743150"/>
                  <a:gd name="connsiteX28" fmla="*/ 1833472 w 2721566"/>
                  <a:gd name="connsiteY28" fmla="*/ 1807163 h 2743150"/>
                  <a:gd name="connsiteX29" fmla="*/ 1933016 w 2721566"/>
                  <a:gd name="connsiteY29" fmla="*/ 1800511 h 2743150"/>
                  <a:gd name="connsiteX30" fmla="*/ 1939359 w 2721566"/>
                  <a:gd name="connsiteY30" fmla="*/ 1780077 h 2743150"/>
                  <a:gd name="connsiteX31" fmla="*/ 2121262 w 2721566"/>
                  <a:gd name="connsiteY31" fmla="*/ 1659503 h 2743150"/>
                  <a:gd name="connsiteX32" fmla="*/ 2260857 w 2721566"/>
                  <a:gd name="connsiteY32" fmla="*/ 1717325 h 2743150"/>
                  <a:gd name="connsiteX33" fmla="*/ 2263606 w 2721566"/>
                  <a:gd name="connsiteY33" fmla="*/ 1721402 h 2743150"/>
                  <a:gd name="connsiteX34" fmla="*/ 2267011 w 2721566"/>
                  <a:gd name="connsiteY34" fmla="*/ 1720229 h 2743150"/>
                  <a:gd name="connsiteX35" fmla="*/ 2395987 w 2721566"/>
                  <a:gd name="connsiteY35" fmla="*/ 1656069 h 2743150"/>
                  <a:gd name="connsiteX36" fmla="*/ 2524667 w 2721566"/>
                  <a:gd name="connsiteY36" fmla="*/ 1566083 h 2743150"/>
                  <a:gd name="connsiteX37" fmla="*/ 2528847 w 2721566"/>
                  <a:gd name="connsiteY37" fmla="*/ 1538444 h 2743150"/>
                  <a:gd name="connsiteX38" fmla="*/ 2391754 w 2721566"/>
                  <a:gd name="connsiteY38" fmla="*/ 1531467 h 2743150"/>
                  <a:gd name="connsiteX39" fmla="*/ 2095342 w 2721566"/>
                  <a:gd name="connsiteY39" fmla="*/ 1475341 h 2743150"/>
                  <a:gd name="connsiteX40" fmla="*/ 1956122 w 2721566"/>
                  <a:gd name="connsiteY40" fmla="*/ 1430037 h 2743150"/>
                  <a:gd name="connsiteX41" fmla="*/ 1947455 w 2721566"/>
                  <a:gd name="connsiteY41" fmla="*/ 1435880 h 2743150"/>
                  <a:gd name="connsiteX42" fmla="*/ 1867644 w 2721566"/>
                  <a:gd name="connsiteY42" fmla="*/ 1451993 h 2743150"/>
                  <a:gd name="connsiteX43" fmla="*/ 1678717 w 2721566"/>
                  <a:gd name="connsiteY43" fmla="*/ 1326764 h 2743150"/>
                  <a:gd name="connsiteX44" fmla="*/ 1667734 w 2721566"/>
                  <a:gd name="connsiteY44" fmla="*/ 1291381 h 2743150"/>
                  <a:gd name="connsiteX45" fmla="*/ 1564981 w 2721566"/>
                  <a:gd name="connsiteY45" fmla="*/ 1226519 h 2743150"/>
                  <a:gd name="connsiteX46" fmla="*/ 1339681 w 2721566"/>
                  <a:gd name="connsiteY46" fmla="*/ 1042541 h 2743150"/>
                  <a:gd name="connsiteX47" fmla="*/ 1839031 w 2721566"/>
                  <a:gd name="connsiteY47" fmla="*/ 802822 h 2743150"/>
                  <a:gd name="connsiteX48" fmla="*/ 1539738 w 2721566"/>
                  <a:gd name="connsiteY48" fmla="*/ 848536 h 2743150"/>
                  <a:gd name="connsiteX49" fmla="*/ 1497492 w 2721566"/>
                  <a:gd name="connsiteY49" fmla="*/ 864156 h 2743150"/>
                  <a:gd name="connsiteX50" fmla="*/ 1530174 w 2721566"/>
                  <a:gd name="connsiteY50" fmla="*/ 896941 h 2743150"/>
                  <a:gd name="connsiteX51" fmla="*/ 1723667 w 2721566"/>
                  <a:gd name="connsiteY51" fmla="*/ 1048242 h 2743150"/>
                  <a:gd name="connsiteX52" fmla="*/ 1765091 w 2721566"/>
                  <a:gd name="connsiteY52" fmla="*/ 1073360 h 2743150"/>
                  <a:gd name="connsiteX53" fmla="*/ 1787834 w 2721566"/>
                  <a:gd name="connsiteY53" fmla="*/ 1058026 h 2743150"/>
                  <a:gd name="connsiteX54" fmla="*/ 1867644 w 2721566"/>
                  <a:gd name="connsiteY54" fmla="*/ 1041913 h 2743150"/>
                  <a:gd name="connsiteX55" fmla="*/ 2068519 w 2721566"/>
                  <a:gd name="connsiteY55" fmla="*/ 1205631 h 2743150"/>
                  <a:gd name="connsiteX56" fmla="*/ 2069865 w 2721566"/>
                  <a:gd name="connsiteY56" fmla="*/ 1218984 h 2743150"/>
                  <a:gd name="connsiteX57" fmla="*/ 2174899 w 2721566"/>
                  <a:gd name="connsiteY57" fmla="*/ 1251806 h 2743150"/>
                  <a:gd name="connsiteX58" fmla="*/ 2425742 w 2721566"/>
                  <a:gd name="connsiteY58" fmla="*/ 1297108 h 2743150"/>
                  <a:gd name="connsiteX59" fmla="*/ 2538295 w 2721566"/>
                  <a:gd name="connsiteY59" fmla="*/ 1302486 h 2743150"/>
                  <a:gd name="connsiteX60" fmla="*/ 2535655 w 2721566"/>
                  <a:gd name="connsiteY60" fmla="*/ 1249725 h 2743150"/>
                  <a:gd name="connsiteX61" fmla="*/ 2517759 w 2721566"/>
                  <a:gd name="connsiteY61" fmla="*/ 1131394 h 2743150"/>
                  <a:gd name="connsiteX62" fmla="*/ 2497854 w 2721566"/>
                  <a:gd name="connsiteY62" fmla="*/ 1053274 h 2743150"/>
                  <a:gd name="connsiteX63" fmla="*/ 2371258 w 2721566"/>
                  <a:gd name="connsiteY63" fmla="*/ 956458 h 2743150"/>
                  <a:gd name="connsiteX64" fmla="*/ 1839031 w 2721566"/>
                  <a:gd name="connsiteY64" fmla="*/ 802822 h 2743150"/>
                  <a:gd name="connsiteX65" fmla="*/ 540853 w 2721566"/>
                  <a:gd name="connsiteY65" fmla="*/ 514986 h 2743150"/>
                  <a:gd name="connsiteX66" fmla="*/ 525712 w 2721566"/>
                  <a:gd name="connsiteY66" fmla="*/ 528873 h 2743150"/>
                  <a:gd name="connsiteX67" fmla="*/ 179814 w 2721566"/>
                  <a:gd name="connsiteY67" fmla="*/ 1371575 h 2743150"/>
                  <a:gd name="connsiteX68" fmla="*/ 609577 w 2721566"/>
                  <a:gd name="connsiteY68" fmla="*/ 2291196 h 2743150"/>
                  <a:gd name="connsiteX69" fmla="*/ 629751 w 2721566"/>
                  <a:gd name="connsiteY69" fmla="*/ 2306419 h 2743150"/>
                  <a:gd name="connsiteX70" fmla="*/ 627186 w 2721566"/>
                  <a:gd name="connsiteY70" fmla="*/ 2300879 h 2743150"/>
                  <a:gd name="connsiteX71" fmla="*/ 536863 w 2721566"/>
                  <a:gd name="connsiteY71" fmla="*/ 1819620 h 2743150"/>
                  <a:gd name="connsiteX72" fmla="*/ 543586 w 2721566"/>
                  <a:gd name="connsiteY72" fmla="*/ 1685426 h 2743150"/>
                  <a:gd name="connsiteX73" fmla="*/ 561714 w 2721566"/>
                  <a:gd name="connsiteY73" fmla="*/ 1565698 h 2743150"/>
                  <a:gd name="connsiteX74" fmla="*/ 548721 w 2721566"/>
                  <a:gd name="connsiteY74" fmla="*/ 1554978 h 2743150"/>
                  <a:gd name="connsiteX75" fmla="*/ 449342 w 2721566"/>
                  <a:gd name="connsiteY75" fmla="*/ 1315054 h 2743150"/>
                  <a:gd name="connsiteX76" fmla="*/ 548721 w 2721566"/>
                  <a:gd name="connsiteY76" fmla="*/ 1075131 h 2743150"/>
                  <a:gd name="connsiteX77" fmla="*/ 586510 w 2721566"/>
                  <a:gd name="connsiteY77" fmla="*/ 1043953 h 2743150"/>
                  <a:gd name="connsiteX78" fmla="*/ 557759 w 2721566"/>
                  <a:gd name="connsiteY78" fmla="*/ 931249 h 2743150"/>
                  <a:gd name="connsiteX79" fmla="*/ 531303 w 2721566"/>
                  <a:gd name="connsiteY79" fmla="*/ 666735 h 2743150"/>
                  <a:gd name="connsiteX80" fmla="*/ 535100 w 2721566"/>
                  <a:gd name="connsiteY80" fmla="*/ 565752 h 2743150"/>
                  <a:gd name="connsiteX81" fmla="*/ 870476 w 2721566"/>
                  <a:gd name="connsiteY81" fmla="*/ 288355 h 2743150"/>
                  <a:gd name="connsiteX82" fmla="*/ 797863 w 2721566"/>
                  <a:gd name="connsiteY82" fmla="*/ 323653 h 2743150"/>
                  <a:gd name="connsiteX83" fmla="*/ 747285 w 2721566"/>
                  <a:gd name="connsiteY83" fmla="*/ 354661 h 2743150"/>
                  <a:gd name="connsiteX84" fmla="*/ 726331 w 2721566"/>
                  <a:gd name="connsiteY84" fmla="*/ 436900 h 2743150"/>
                  <a:gd name="connsiteX85" fmla="*/ 703371 w 2721566"/>
                  <a:gd name="connsiteY85" fmla="*/ 666735 h 2743150"/>
                  <a:gd name="connsiteX86" fmla="*/ 716392 w 2721566"/>
                  <a:gd name="connsiteY86" fmla="*/ 840411 h 2743150"/>
                  <a:gd name="connsiteX87" fmla="*/ 748231 w 2721566"/>
                  <a:gd name="connsiteY87" fmla="*/ 979825 h 2743150"/>
                  <a:gd name="connsiteX88" fmla="*/ 788645 w 2721566"/>
                  <a:gd name="connsiteY88" fmla="*/ 975751 h 2743150"/>
                  <a:gd name="connsiteX89" fmla="*/ 837858 w 2721566"/>
                  <a:gd name="connsiteY89" fmla="*/ 980712 h 2743150"/>
                  <a:gd name="connsiteX90" fmla="*/ 918259 w 2721566"/>
                  <a:gd name="connsiteY90" fmla="*/ 891546 h 2743150"/>
                  <a:gd name="connsiteX91" fmla="*/ 1010731 w 2721566"/>
                  <a:gd name="connsiteY91" fmla="*/ 806835 h 2743150"/>
                  <a:gd name="connsiteX92" fmla="*/ 1091088 w 2721566"/>
                  <a:gd name="connsiteY92" fmla="*/ 746269 h 2743150"/>
                  <a:gd name="connsiteX93" fmla="*/ 1090355 w 2721566"/>
                  <a:gd name="connsiteY93" fmla="*/ 745257 h 2743150"/>
                  <a:gd name="connsiteX94" fmla="*/ 908795 w 2721566"/>
                  <a:gd name="connsiteY94" fmla="*/ 398035 h 2743150"/>
                  <a:gd name="connsiteX95" fmla="*/ 1360783 w 2721566"/>
                  <a:gd name="connsiteY95" fmla="*/ 179814 h 2743150"/>
                  <a:gd name="connsiteX96" fmla="*/ 1122777 w 2721566"/>
                  <a:gd name="connsiteY96" fmla="*/ 204027 h 2743150"/>
                  <a:gd name="connsiteX97" fmla="*/ 1095649 w 2721566"/>
                  <a:gd name="connsiteY97" fmla="*/ 211066 h 2743150"/>
                  <a:gd name="connsiteX98" fmla="*/ 1107447 w 2721566"/>
                  <a:gd name="connsiteY98" fmla="*/ 252895 h 2743150"/>
                  <a:gd name="connsiteX99" fmla="*/ 1260905 w 2721566"/>
                  <a:gd name="connsiteY99" fmla="*/ 573486 h 2743150"/>
                  <a:gd name="connsiteX100" fmla="*/ 1297851 w 2721566"/>
                  <a:gd name="connsiteY100" fmla="*/ 626931 h 2743150"/>
                  <a:gd name="connsiteX101" fmla="*/ 1332168 w 2721566"/>
                  <a:gd name="connsiteY101" fmla="*/ 610267 h 2743150"/>
                  <a:gd name="connsiteX102" fmla="*/ 1839031 w 2721566"/>
                  <a:gd name="connsiteY102" fmla="*/ 507125 h 2743150"/>
                  <a:gd name="connsiteX103" fmla="*/ 2203231 w 2721566"/>
                  <a:gd name="connsiteY103" fmla="*/ 559150 h 2743150"/>
                  <a:gd name="connsiteX104" fmla="*/ 2233085 w 2721566"/>
                  <a:gd name="connsiteY104" fmla="*/ 570212 h 2743150"/>
                  <a:gd name="connsiteX105" fmla="*/ 2195854 w 2721566"/>
                  <a:gd name="connsiteY105" fmla="*/ 528873 h 2743150"/>
                  <a:gd name="connsiteX106" fmla="*/ 1360783 w 2721566"/>
                  <a:gd name="connsiteY106" fmla="*/ 179814 h 2743150"/>
                  <a:gd name="connsiteX107" fmla="*/ 1360783 w 2721566"/>
                  <a:gd name="connsiteY107" fmla="*/ 0 h 2743150"/>
                  <a:gd name="connsiteX108" fmla="*/ 2721566 w 2721566"/>
                  <a:gd name="connsiteY108" fmla="*/ 1371575 h 2743150"/>
                  <a:gd name="connsiteX109" fmla="*/ 1360783 w 2721566"/>
                  <a:gd name="connsiteY109" fmla="*/ 2743150 h 2743150"/>
                  <a:gd name="connsiteX110" fmla="*/ 0 w 2721566"/>
                  <a:gd name="connsiteY110" fmla="*/ 1371575 h 2743150"/>
                  <a:gd name="connsiteX111" fmla="*/ 599956 w 2721566"/>
                  <a:gd name="connsiteY111" fmla="*/ 234244 h 2743150"/>
                  <a:gd name="connsiteX112" fmla="*/ 605849 w 2721566"/>
                  <a:gd name="connsiteY112" fmla="*/ 230636 h 2743150"/>
                  <a:gd name="connsiteX113" fmla="*/ 664406 w 2721566"/>
                  <a:gd name="connsiteY113" fmla="*/ 194779 h 2743150"/>
                  <a:gd name="connsiteX114" fmla="*/ 712153 w 2721566"/>
                  <a:gd name="connsiteY114" fmla="*/ 165541 h 2743150"/>
                  <a:gd name="connsiteX115" fmla="*/ 1360783 w 2721566"/>
                  <a:gd name="connsiteY115" fmla="*/ 0 h 27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2721566" h="2743150">
                    <a:moveTo>
                      <a:pt x="938222" y="1618192"/>
                    </a:moveTo>
                    <a:lnTo>
                      <a:pt x="920717" y="1627693"/>
                    </a:lnTo>
                    <a:cubicBezTo>
                      <a:pt x="900420" y="1636278"/>
                      <a:pt x="879114" y="1642944"/>
                      <a:pt x="857026" y="1647464"/>
                    </a:cubicBezTo>
                    <a:lnTo>
                      <a:pt x="847920" y="1648382"/>
                    </a:lnTo>
                    <a:lnTo>
                      <a:pt x="837756" y="1715659"/>
                    </a:lnTo>
                    <a:cubicBezTo>
                      <a:pt x="834320" y="1749840"/>
                      <a:pt x="832560" y="1784523"/>
                      <a:pt x="832560" y="1819620"/>
                    </a:cubicBezTo>
                    <a:cubicBezTo>
                      <a:pt x="832560" y="2100401"/>
                      <a:pt x="945213" y="2354601"/>
                      <a:pt x="1127348" y="2538605"/>
                    </a:cubicBezTo>
                    <a:lnTo>
                      <a:pt x="1128948" y="2540074"/>
                    </a:lnTo>
                    <a:lnTo>
                      <a:pt x="1240036" y="2557183"/>
                    </a:lnTo>
                    <a:cubicBezTo>
                      <a:pt x="1279737" y="2561252"/>
                      <a:pt x="1320019" y="2563336"/>
                      <a:pt x="1360783" y="2563336"/>
                    </a:cubicBezTo>
                    <a:cubicBezTo>
                      <a:pt x="1849956" y="2563336"/>
                      <a:pt x="2269665" y="2263203"/>
                      <a:pt x="2448946" y="1835462"/>
                    </a:cubicBezTo>
                    <a:lnTo>
                      <a:pt x="2454283" y="1820747"/>
                    </a:lnTo>
                    <a:lnTo>
                      <a:pt x="2454163" y="1820820"/>
                    </a:lnTo>
                    <a:lnTo>
                      <a:pt x="2315755" y="1885930"/>
                    </a:lnTo>
                    <a:lnTo>
                      <a:pt x="2314668" y="1896707"/>
                    </a:lnTo>
                    <a:cubicBezTo>
                      <a:pt x="2296260" y="1986666"/>
                      <a:pt x="2216663" y="2054337"/>
                      <a:pt x="2121262" y="2054337"/>
                    </a:cubicBezTo>
                    <a:cubicBezTo>
                      <a:pt x="2066747" y="2054337"/>
                      <a:pt x="2017393" y="2032241"/>
                      <a:pt x="1981667" y="1996515"/>
                    </a:cubicBezTo>
                    <a:lnTo>
                      <a:pt x="1964402" y="1970907"/>
                    </a:lnTo>
                    <a:lnTo>
                      <a:pt x="1833472" y="1979231"/>
                    </a:lnTo>
                    <a:cubicBezTo>
                      <a:pt x="1518836" y="1979231"/>
                      <a:pt x="1230263" y="1866756"/>
                      <a:pt x="1005171" y="1679521"/>
                    </a:cubicBezTo>
                    <a:close/>
                    <a:moveTo>
                      <a:pt x="1275943" y="976747"/>
                    </a:moveTo>
                    <a:lnTo>
                      <a:pt x="1198822" y="1035009"/>
                    </a:lnTo>
                    <a:lnTo>
                      <a:pt x="1083955" y="1151055"/>
                    </a:lnTo>
                    <a:lnTo>
                      <a:pt x="1101284" y="1182982"/>
                    </a:lnTo>
                    <a:cubicBezTo>
                      <a:pt x="1118453" y="1223576"/>
                      <a:pt x="1127948" y="1268206"/>
                      <a:pt x="1127948" y="1315054"/>
                    </a:cubicBezTo>
                    <a:cubicBezTo>
                      <a:pt x="1127948" y="1385326"/>
                      <a:pt x="1106585" y="1450609"/>
                      <a:pt x="1070000" y="1504762"/>
                    </a:cubicBezTo>
                    <a:lnTo>
                      <a:pt x="1069531" y="1505330"/>
                    </a:lnTo>
                    <a:lnTo>
                      <a:pt x="1135763" y="1563925"/>
                    </a:lnTo>
                    <a:cubicBezTo>
                      <a:pt x="1327889" y="1716289"/>
                      <a:pt x="1570164" y="1807163"/>
                      <a:pt x="1833472" y="1807163"/>
                    </a:cubicBezTo>
                    <a:lnTo>
                      <a:pt x="1933016" y="1800511"/>
                    </a:lnTo>
                    <a:lnTo>
                      <a:pt x="1939359" y="1780077"/>
                    </a:lnTo>
                    <a:cubicBezTo>
                      <a:pt x="1969329" y="1709221"/>
                      <a:pt x="2039490" y="1659503"/>
                      <a:pt x="2121262" y="1659503"/>
                    </a:cubicBezTo>
                    <a:cubicBezTo>
                      <a:pt x="2175777" y="1659503"/>
                      <a:pt x="2225132" y="1681600"/>
                      <a:pt x="2260857" y="1717325"/>
                    </a:cubicBezTo>
                    <a:lnTo>
                      <a:pt x="2263606" y="1721402"/>
                    </a:lnTo>
                    <a:lnTo>
                      <a:pt x="2267011" y="1720229"/>
                    </a:lnTo>
                    <a:cubicBezTo>
                      <a:pt x="2311512" y="1701558"/>
                      <a:pt x="2354575" y="1680099"/>
                      <a:pt x="2395987" y="1656069"/>
                    </a:cubicBezTo>
                    <a:lnTo>
                      <a:pt x="2524667" y="1566083"/>
                    </a:lnTo>
                    <a:lnTo>
                      <a:pt x="2528847" y="1538444"/>
                    </a:lnTo>
                    <a:lnTo>
                      <a:pt x="2391754" y="1531467"/>
                    </a:lnTo>
                    <a:cubicBezTo>
                      <a:pt x="2290200" y="1521072"/>
                      <a:pt x="2191156" y="1502121"/>
                      <a:pt x="2095342" y="1475341"/>
                    </a:cubicBezTo>
                    <a:lnTo>
                      <a:pt x="1956122" y="1430037"/>
                    </a:lnTo>
                    <a:lnTo>
                      <a:pt x="1947455" y="1435880"/>
                    </a:lnTo>
                    <a:cubicBezTo>
                      <a:pt x="1922924" y="1446256"/>
                      <a:pt x="1895954" y="1451993"/>
                      <a:pt x="1867644" y="1451993"/>
                    </a:cubicBezTo>
                    <a:cubicBezTo>
                      <a:pt x="1782714" y="1451993"/>
                      <a:pt x="1709844" y="1400356"/>
                      <a:pt x="1678717" y="1326764"/>
                    </a:cubicBezTo>
                    <a:lnTo>
                      <a:pt x="1667734" y="1291381"/>
                    </a:lnTo>
                    <a:lnTo>
                      <a:pt x="1564981" y="1226519"/>
                    </a:lnTo>
                    <a:cubicBezTo>
                      <a:pt x="1484969" y="1171328"/>
                      <a:pt x="1409629" y="1109760"/>
                      <a:pt x="1339681" y="1042541"/>
                    </a:cubicBezTo>
                    <a:close/>
                    <a:moveTo>
                      <a:pt x="1839031" y="802822"/>
                    </a:moveTo>
                    <a:cubicBezTo>
                      <a:pt x="1734808" y="802822"/>
                      <a:pt x="1634285" y="818826"/>
                      <a:pt x="1539738" y="848536"/>
                    </a:cubicBezTo>
                    <a:lnTo>
                      <a:pt x="1497492" y="864156"/>
                    </a:lnTo>
                    <a:lnTo>
                      <a:pt x="1530174" y="896941"/>
                    </a:lnTo>
                    <a:cubicBezTo>
                      <a:pt x="1590527" y="952297"/>
                      <a:pt x="1655217" y="1002924"/>
                      <a:pt x="1723667" y="1048242"/>
                    </a:cubicBezTo>
                    <a:lnTo>
                      <a:pt x="1765091" y="1073360"/>
                    </a:lnTo>
                    <a:lnTo>
                      <a:pt x="1787834" y="1058026"/>
                    </a:lnTo>
                    <a:cubicBezTo>
                      <a:pt x="1812364" y="1047651"/>
                      <a:pt x="1839334" y="1041913"/>
                      <a:pt x="1867644" y="1041913"/>
                    </a:cubicBezTo>
                    <a:cubicBezTo>
                      <a:pt x="1966729" y="1041913"/>
                      <a:pt x="2049399" y="1112198"/>
                      <a:pt x="2068519" y="1205631"/>
                    </a:cubicBezTo>
                    <a:lnTo>
                      <a:pt x="2069865" y="1218984"/>
                    </a:lnTo>
                    <a:lnTo>
                      <a:pt x="2174899" y="1251806"/>
                    </a:lnTo>
                    <a:cubicBezTo>
                      <a:pt x="2256094" y="1273569"/>
                      <a:pt x="2339900" y="1288863"/>
                      <a:pt x="2425742" y="1297108"/>
                    </a:cubicBezTo>
                    <a:lnTo>
                      <a:pt x="2538295" y="1302486"/>
                    </a:lnTo>
                    <a:lnTo>
                      <a:pt x="2535655" y="1249725"/>
                    </a:lnTo>
                    <a:cubicBezTo>
                      <a:pt x="2531623" y="1209661"/>
                      <a:pt x="2525625" y="1170184"/>
                      <a:pt x="2517759" y="1131394"/>
                    </a:cubicBezTo>
                    <a:lnTo>
                      <a:pt x="2497854" y="1053274"/>
                    </a:lnTo>
                    <a:lnTo>
                      <a:pt x="2371258" y="956458"/>
                    </a:lnTo>
                    <a:cubicBezTo>
                      <a:pt x="2216862" y="859087"/>
                      <a:pt x="2034451" y="802822"/>
                      <a:pt x="1839031" y="802822"/>
                    </a:cubicBezTo>
                    <a:close/>
                    <a:moveTo>
                      <a:pt x="540853" y="514986"/>
                    </a:moveTo>
                    <a:lnTo>
                      <a:pt x="525712" y="528873"/>
                    </a:lnTo>
                    <a:cubicBezTo>
                      <a:pt x="311998" y="744539"/>
                      <a:pt x="179814" y="1042480"/>
                      <a:pt x="179814" y="1371575"/>
                    </a:cubicBezTo>
                    <a:cubicBezTo>
                      <a:pt x="179814" y="1741808"/>
                      <a:pt x="347110" y="2072609"/>
                      <a:pt x="609577" y="2291196"/>
                    </a:cubicBezTo>
                    <a:lnTo>
                      <a:pt x="629751" y="2306419"/>
                    </a:lnTo>
                    <a:lnTo>
                      <a:pt x="627186" y="2300879"/>
                    </a:lnTo>
                    <a:cubicBezTo>
                      <a:pt x="568888" y="2151864"/>
                      <a:pt x="536863" y="1989512"/>
                      <a:pt x="536863" y="1819620"/>
                    </a:cubicBezTo>
                    <a:cubicBezTo>
                      <a:pt x="536863" y="1774316"/>
                      <a:pt x="539140" y="1729548"/>
                      <a:pt x="543586" y="1685426"/>
                    </a:cubicBezTo>
                    <a:lnTo>
                      <a:pt x="561714" y="1565698"/>
                    </a:lnTo>
                    <a:lnTo>
                      <a:pt x="548721" y="1554978"/>
                    </a:lnTo>
                    <a:cubicBezTo>
                      <a:pt x="487320" y="1493576"/>
                      <a:pt x="449342" y="1408750"/>
                      <a:pt x="449342" y="1315054"/>
                    </a:cubicBezTo>
                    <a:cubicBezTo>
                      <a:pt x="449342" y="1221358"/>
                      <a:pt x="487320" y="1136533"/>
                      <a:pt x="548721" y="1075131"/>
                    </a:cubicBezTo>
                    <a:lnTo>
                      <a:pt x="586510" y="1043953"/>
                    </a:lnTo>
                    <a:lnTo>
                      <a:pt x="557759" y="931249"/>
                    </a:lnTo>
                    <a:cubicBezTo>
                      <a:pt x="540412" y="845808"/>
                      <a:pt x="531303" y="757344"/>
                      <a:pt x="531303" y="666735"/>
                    </a:cubicBezTo>
                    <a:cubicBezTo>
                      <a:pt x="531303" y="632757"/>
                      <a:pt x="532584" y="599081"/>
                      <a:pt x="535100" y="565752"/>
                    </a:cubicBezTo>
                    <a:close/>
                    <a:moveTo>
                      <a:pt x="870476" y="288355"/>
                    </a:moveTo>
                    <a:lnTo>
                      <a:pt x="797863" y="323653"/>
                    </a:lnTo>
                    <a:lnTo>
                      <a:pt x="747285" y="354661"/>
                    </a:lnTo>
                    <a:lnTo>
                      <a:pt x="726331" y="436900"/>
                    </a:lnTo>
                    <a:cubicBezTo>
                      <a:pt x="711277" y="511139"/>
                      <a:pt x="703371" y="588006"/>
                      <a:pt x="703371" y="666735"/>
                    </a:cubicBezTo>
                    <a:cubicBezTo>
                      <a:pt x="703371" y="725782"/>
                      <a:pt x="707818" y="783782"/>
                      <a:pt x="716392" y="840411"/>
                    </a:cubicBezTo>
                    <a:lnTo>
                      <a:pt x="748231" y="979825"/>
                    </a:lnTo>
                    <a:lnTo>
                      <a:pt x="788645" y="975751"/>
                    </a:lnTo>
                    <a:lnTo>
                      <a:pt x="837858" y="980712"/>
                    </a:lnTo>
                    <a:lnTo>
                      <a:pt x="918259" y="891546"/>
                    </a:lnTo>
                    <a:cubicBezTo>
                      <a:pt x="947715" y="861857"/>
                      <a:pt x="978575" y="833583"/>
                      <a:pt x="1010731" y="806835"/>
                    </a:cubicBezTo>
                    <a:lnTo>
                      <a:pt x="1091088" y="746269"/>
                    </a:lnTo>
                    <a:lnTo>
                      <a:pt x="1090355" y="745257"/>
                    </a:lnTo>
                    <a:cubicBezTo>
                      <a:pt x="1017972" y="637265"/>
                      <a:pt x="956882" y="520950"/>
                      <a:pt x="908795" y="398035"/>
                    </a:cubicBezTo>
                    <a:close/>
                    <a:moveTo>
                      <a:pt x="1360783" y="179814"/>
                    </a:moveTo>
                    <a:cubicBezTo>
                      <a:pt x="1279254" y="179814"/>
                      <a:pt x="1199655" y="188151"/>
                      <a:pt x="1122777" y="204027"/>
                    </a:cubicBezTo>
                    <a:lnTo>
                      <a:pt x="1095649" y="211066"/>
                    </a:lnTo>
                    <a:lnTo>
                      <a:pt x="1107447" y="252895"/>
                    </a:lnTo>
                    <a:cubicBezTo>
                      <a:pt x="1146623" y="366253"/>
                      <a:pt x="1198334" y="473680"/>
                      <a:pt x="1260905" y="573486"/>
                    </a:cubicBezTo>
                    <a:lnTo>
                      <a:pt x="1297851" y="626931"/>
                    </a:lnTo>
                    <a:lnTo>
                      <a:pt x="1332168" y="610267"/>
                    </a:lnTo>
                    <a:cubicBezTo>
                      <a:pt x="1487958" y="543852"/>
                      <a:pt x="1659240" y="507125"/>
                      <a:pt x="1839031" y="507125"/>
                    </a:cubicBezTo>
                    <a:cubicBezTo>
                      <a:pt x="1965448" y="507125"/>
                      <a:pt x="2087657" y="525282"/>
                      <a:pt x="2203231" y="559150"/>
                    </a:cubicBezTo>
                    <a:lnTo>
                      <a:pt x="2233085" y="570212"/>
                    </a:lnTo>
                    <a:lnTo>
                      <a:pt x="2195854" y="528873"/>
                    </a:lnTo>
                    <a:cubicBezTo>
                      <a:pt x="1982141" y="313207"/>
                      <a:pt x="1686899" y="179814"/>
                      <a:pt x="1360783" y="179814"/>
                    </a:cubicBezTo>
                    <a:close/>
                    <a:moveTo>
                      <a:pt x="1360783" y="0"/>
                    </a:moveTo>
                    <a:cubicBezTo>
                      <a:pt x="2112323" y="0"/>
                      <a:pt x="2721566" y="614075"/>
                      <a:pt x="2721566" y="1371575"/>
                    </a:cubicBezTo>
                    <a:cubicBezTo>
                      <a:pt x="2721566" y="2129075"/>
                      <a:pt x="2112323" y="2743150"/>
                      <a:pt x="1360783" y="2743150"/>
                    </a:cubicBezTo>
                    <a:cubicBezTo>
                      <a:pt x="609243" y="2743150"/>
                      <a:pt x="0" y="2129075"/>
                      <a:pt x="0" y="1371575"/>
                    </a:cubicBezTo>
                    <a:cubicBezTo>
                      <a:pt x="0" y="898138"/>
                      <a:pt x="237985" y="480726"/>
                      <a:pt x="599956" y="234244"/>
                    </a:cubicBezTo>
                    <a:lnTo>
                      <a:pt x="605849" y="230636"/>
                    </a:lnTo>
                    <a:lnTo>
                      <a:pt x="664406" y="194779"/>
                    </a:lnTo>
                    <a:lnTo>
                      <a:pt x="712153" y="165541"/>
                    </a:lnTo>
                    <a:cubicBezTo>
                      <a:pt x="904967" y="59968"/>
                      <a:pt x="1125927" y="0"/>
                      <a:pt x="1360783" y="0"/>
                    </a:cubicBezTo>
                    <a:close/>
                  </a:path>
                </a:pathLst>
              </a:cu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defTabSz="685577" fontAlgn="base">
                  <a:lnSpc>
                    <a:spcPct val="90000"/>
                  </a:lnSpc>
                  <a:spcBef>
                    <a:spcPct val="0"/>
                  </a:spcBef>
                  <a:spcAft>
                    <a:spcPct val="0"/>
                  </a:spcAft>
                </a:pPr>
                <a:endParaRPr lang="en-US" sz="441"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4" name="Title 3"/>
          <p:cNvSpPr>
            <a:spLocks noGrp="1"/>
          </p:cNvSpPr>
          <p:nvPr>
            <p:ph type="title"/>
          </p:nvPr>
        </p:nvSpPr>
        <p:spPr>
          <a:xfrm>
            <a:off x="1014701" y="139827"/>
            <a:ext cx="7901508" cy="777288"/>
          </a:xfrm>
        </p:spPr>
        <p:txBody>
          <a:bodyPr>
            <a:normAutofit fontScale="90000"/>
          </a:bodyPr>
          <a:lstStyle/>
          <a:p>
            <a:pPr lvl="0"/>
            <a:r>
              <a:rPr lang="en-US" dirty="0"/>
              <a:t>The Data Lake uses a bottom-up approach</a:t>
            </a:r>
            <a:endParaRPr lang="en-US" sz="6600" dirty="0">
              <a:solidFill>
                <a:srgbClr val="002050"/>
              </a:solidFill>
            </a:endParaRPr>
          </a:p>
        </p:txBody>
      </p:sp>
    </p:spTree>
    <p:extLst>
      <p:ext uri="{BB962C8B-B14F-4D97-AF65-F5344CB8AC3E}">
        <p14:creationId xmlns:p14="http://schemas.microsoft.com/office/powerpoint/2010/main" val="9760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acom.azurecomcdn.net/80C57D/cdn/svghandler/data-lake-store?width=600&amp;height=315">
            <a:hlinkClick r:id="rId11"/>
          </p:cNvPr>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l="29134" r="28980"/>
          <a:stretch/>
        </p:blipFill>
        <p:spPr bwMode="auto">
          <a:xfrm>
            <a:off x="3097678" y="2221153"/>
            <a:ext cx="2844962" cy="3565950"/>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p:cNvSpPr>
            <a:spLocks noGrp="1"/>
          </p:cNvSpPr>
          <p:nvPr>
            <p:ph type="body" sz="quarter" idx="10"/>
          </p:nvPr>
        </p:nvSpPr>
        <p:spPr>
          <a:xfrm>
            <a:off x="165180" y="1353336"/>
            <a:ext cx="8401915" cy="623248"/>
          </a:xfrm>
        </p:spPr>
        <p:txBody>
          <a:bodyPr>
            <a:normAutofit lnSpcReduction="10000"/>
          </a:bodyPr>
          <a:lstStyle/>
          <a:p>
            <a:pPr>
              <a:spcBef>
                <a:spcPts val="0"/>
              </a:spcBef>
              <a:spcAft>
                <a:spcPts val="900"/>
              </a:spcAft>
            </a:pPr>
            <a:r>
              <a:rPr lang="en-US" dirty="0">
                <a:solidFill>
                  <a:schemeClr val="accent2"/>
                </a:solidFill>
              </a:rPr>
              <a:t>A highly scalable, distributed, parallel file system in the cloud </a:t>
            </a:r>
            <a:br>
              <a:rPr lang="en-US" dirty="0">
                <a:solidFill>
                  <a:schemeClr val="accent2"/>
                </a:solidFill>
              </a:rPr>
            </a:br>
            <a:r>
              <a:rPr lang="en-US" dirty="0">
                <a:solidFill>
                  <a:schemeClr val="accent2"/>
                </a:solidFill>
              </a:rPr>
              <a:t>specifically designed to work with multiple analytic frameworks</a:t>
            </a:r>
            <a:endParaRPr lang="en-US" dirty="0"/>
          </a:p>
        </p:txBody>
      </p:sp>
      <p:grpSp>
        <p:nvGrpSpPr>
          <p:cNvPr id="6" name="Group 5"/>
          <p:cNvGrpSpPr/>
          <p:nvPr/>
        </p:nvGrpSpPr>
        <p:grpSpPr>
          <a:xfrm>
            <a:off x="2077428" y="3044342"/>
            <a:ext cx="980935" cy="1739196"/>
            <a:chOff x="2769904" y="2916122"/>
            <a:chExt cx="1307913" cy="2318928"/>
          </a:xfrm>
        </p:grpSpPr>
        <p:cxnSp>
          <p:nvCxnSpPr>
            <p:cNvPr id="78" name="Elbow Connector 77"/>
            <p:cNvCxnSpPr>
              <a:stCxn id="119" idx="3"/>
              <a:endCxn id="116" idx="3"/>
            </p:cNvCxnSpPr>
            <p:nvPr/>
          </p:nvCxnSpPr>
          <p:spPr>
            <a:xfrm>
              <a:off x="2779903" y="2916122"/>
              <a:ext cx="13426" cy="2318928"/>
            </a:xfrm>
            <a:prstGeom prst="bentConnector3">
              <a:avLst>
                <a:gd name="adj1" fmla="val 1800000"/>
              </a:avLst>
            </a:prstGeom>
            <a:ln w="38100">
              <a:solidFill>
                <a:schemeClr val="accent2"/>
              </a:solidFill>
              <a:prstDash val="sysDash"/>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p:nvPr/>
          </p:nvCxnSpPr>
          <p:spPr>
            <a:xfrm flipV="1">
              <a:off x="2769904" y="4075587"/>
              <a:ext cx="1307913" cy="0"/>
            </a:xfrm>
            <a:prstGeom prst="straightConnector1">
              <a:avLst/>
            </a:prstGeom>
            <a:ln w="38100">
              <a:solidFill>
                <a:schemeClr val="accent2"/>
              </a:solidFill>
              <a:prstDash val="sysDash"/>
              <a:miter lim="800000"/>
              <a:headEnd type="none"/>
              <a:tailEnd type="triangle" w="lg" len="med"/>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5958352" y="2891675"/>
            <a:ext cx="845833" cy="2055838"/>
            <a:chOff x="7944469" y="2712566"/>
            <a:chExt cx="1127777" cy="2741117"/>
          </a:xfrm>
        </p:grpSpPr>
        <p:cxnSp>
          <p:nvCxnSpPr>
            <p:cNvPr id="157" name="Straight Arrow Connector 156"/>
            <p:cNvCxnSpPr/>
            <p:nvPr/>
          </p:nvCxnSpPr>
          <p:spPr>
            <a:xfrm>
              <a:off x="8489700" y="2717650"/>
              <a:ext cx="563887" cy="0"/>
            </a:xfrm>
            <a:prstGeom prst="straightConnector1">
              <a:avLst/>
            </a:prstGeom>
            <a:ln w="38100">
              <a:solidFill>
                <a:schemeClr val="accent2"/>
              </a:solidFill>
              <a:prstDash val="sysDash"/>
              <a:miter lim="800000"/>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58" name="Straight Arrow Connector 157"/>
            <p:cNvCxnSpPr/>
            <p:nvPr/>
          </p:nvCxnSpPr>
          <p:spPr>
            <a:xfrm>
              <a:off x="8489700" y="3444093"/>
              <a:ext cx="563887" cy="0"/>
            </a:xfrm>
            <a:prstGeom prst="straightConnector1">
              <a:avLst/>
            </a:prstGeom>
            <a:ln w="38100">
              <a:solidFill>
                <a:schemeClr val="accent2"/>
              </a:solidFill>
              <a:prstDash val="sysDash"/>
              <a:miter lim="800000"/>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60" name="Straight Arrow Connector 159"/>
            <p:cNvCxnSpPr/>
            <p:nvPr/>
          </p:nvCxnSpPr>
          <p:spPr>
            <a:xfrm>
              <a:off x="8489700" y="4699470"/>
              <a:ext cx="563887" cy="0"/>
            </a:xfrm>
            <a:prstGeom prst="straightConnector1">
              <a:avLst/>
            </a:prstGeom>
            <a:ln w="38100">
              <a:solidFill>
                <a:schemeClr val="accent2"/>
              </a:solidFill>
              <a:prstDash val="sysDash"/>
              <a:miter lim="800000"/>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8508356" y="4066779"/>
              <a:ext cx="563887" cy="0"/>
            </a:xfrm>
            <a:prstGeom prst="straightConnector1">
              <a:avLst/>
            </a:prstGeom>
            <a:ln w="38100">
              <a:solidFill>
                <a:schemeClr val="accent2"/>
              </a:solidFill>
              <a:prstDash val="sysDash"/>
              <a:miter lim="800000"/>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a:off x="8508359" y="5453683"/>
              <a:ext cx="563887" cy="0"/>
            </a:xfrm>
            <a:prstGeom prst="straightConnector1">
              <a:avLst/>
            </a:prstGeom>
            <a:ln w="38100">
              <a:solidFill>
                <a:schemeClr val="accent2"/>
              </a:solidFill>
              <a:prstDash val="sysDash"/>
              <a:miter lim="800000"/>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p:nvCxnSpPr>
          <p:spPr>
            <a:xfrm>
              <a:off x="8489700" y="2712566"/>
              <a:ext cx="18656" cy="2741117"/>
            </a:xfrm>
            <a:prstGeom prst="line">
              <a:avLst/>
            </a:prstGeom>
            <a:ln w="38100">
              <a:solidFill>
                <a:schemeClr val="accent2"/>
              </a:solidFill>
              <a:prstDash val="sysDash"/>
              <a:miter lim="800000"/>
              <a:headEnd type="none"/>
              <a:tailEnd type="none" w="lg" len="med"/>
            </a:ln>
          </p:spPr>
          <p:style>
            <a:lnRef idx="1">
              <a:schemeClr val="accent1"/>
            </a:lnRef>
            <a:fillRef idx="0">
              <a:schemeClr val="accent1"/>
            </a:fillRef>
            <a:effectRef idx="0">
              <a:schemeClr val="accent1"/>
            </a:effectRef>
            <a:fontRef idx="minor">
              <a:schemeClr val="tx1"/>
            </a:fontRef>
          </p:style>
        </p:cxnSp>
        <p:cxnSp>
          <p:nvCxnSpPr>
            <p:cNvPr id="159" name="Straight Arrow Connector 158"/>
            <p:cNvCxnSpPr/>
            <p:nvPr/>
          </p:nvCxnSpPr>
          <p:spPr>
            <a:xfrm flipV="1">
              <a:off x="7944469" y="4066779"/>
              <a:ext cx="651348" cy="0"/>
            </a:xfrm>
            <a:prstGeom prst="straightConnector1">
              <a:avLst/>
            </a:prstGeom>
            <a:ln w="38100">
              <a:solidFill>
                <a:schemeClr val="accent2"/>
              </a:solidFill>
              <a:prstDash val="sysDash"/>
              <a:miter lim="800000"/>
              <a:headEnd type="none"/>
              <a:tailEnd type="none" w="lg" len="med"/>
            </a:ln>
          </p:spPr>
          <p:style>
            <a:lnRef idx="1">
              <a:schemeClr val="accent1"/>
            </a:lnRef>
            <a:fillRef idx="0">
              <a:schemeClr val="accent1"/>
            </a:fillRef>
            <a:effectRef idx="0">
              <a:schemeClr val="accent1"/>
            </a:effectRef>
            <a:fontRef idx="minor">
              <a:schemeClr val="tx1"/>
            </a:fontRef>
          </p:style>
        </p:cxnSp>
      </p:grpSp>
      <p:grpSp>
        <p:nvGrpSpPr>
          <p:cNvPr id="150" name="Group 149"/>
          <p:cNvGrpSpPr/>
          <p:nvPr/>
        </p:nvGrpSpPr>
        <p:grpSpPr>
          <a:xfrm>
            <a:off x="3419594" y="3414728"/>
            <a:ext cx="2124753" cy="1501251"/>
            <a:chOff x="4833858" y="3817279"/>
            <a:chExt cx="2679836" cy="1893446"/>
          </a:xfrm>
        </p:grpSpPr>
        <p:grpSp>
          <p:nvGrpSpPr>
            <p:cNvPr id="79" name="Group 78"/>
            <p:cNvGrpSpPr/>
            <p:nvPr/>
          </p:nvGrpSpPr>
          <p:grpSpPr>
            <a:xfrm>
              <a:off x="4833858" y="4558610"/>
              <a:ext cx="2679836" cy="1152115"/>
              <a:chOff x="4686395" y="4618876"/>
              <a:chExt cx="3043314" cy="1308384"/>
            </a:xfrm>
            <a:solidFill>
              <a:schemeClr val="bg1">
                <a:lumMod val="95000"/>
              </a:schemeClr>
            </a:solidFill>
          </p:grpSpPr>
          <p:sp>
            <p:nvSpPr>
              <p:cNvPr id="162" name="TextBox 161"/>
              <p:cNvSpPr txBox="1"/>
              <p:nvPr/>
            </p:nvSpPr>
            <p:spPr>
              <a:xfrm>
                <a:off x="5837344" y="4618876"/>
                <a:ext cx="809242" cy="406669"/>
              </a:xfrm>
              <a:prstGeom prst="rect">
                <a:avLst/>
              </a:prstGeom>
              <a:grpFill/>
              <a:ln>
                <a:noFill/>
              </a:ln>
            </p:spPr>
            <p:txBody>
              <a:bodyPr wrap="square" lIns="137160" tIns="109728" rIns="137160" bIns="109728" rtlCol="0">
                <a:spAutoFit/>
              </a:bodyPr>
              <a:lstStyle/>
              <a:p>
                <a:pPr algn="ctr" defTabSz="699557">
                  <a:lnSpc>
                    <a:spcPct val="90000"/>
                  </a:lnSpc>
                  <a:spcAft>
                    <a:spcPts val="450"/>
                  </a:spcAft>
                  <a:defRPr/>
                </a:pPr>
                <a:endParaRPr lang="en-US" sz="450" kern="0" dirty="0">
                  <a:solidFill>
                    <a:srgbClr val="505050"/>
                  </a:solidFill>
                  <a:latin typeface="Cambria" panose="02040503050406030204" pitchFamily="18" charset="0"/>
                  <a:ea typeface="Arial Unicode MS" panose="020B0604020202020204" pitchFamily="34" charset="-128"/>
                  <a:cs typeface="Arial Unicode MS" panose="020B0604020202020204" pitchFamily="34" charset="-128"/>
                </a:endParaRPr>
              </a:p>
            </p:txBody>
          </p:sp>
          <p:sp>
            <p:nvSpPr>
              <p:cNvPr id="169" name="TextBox 168"/>
              <p:cNvSpPr txBox="1"/>
              <p:nvPr/>
            </p:nvSpPr>
            <p:spPr>
              <a:xfrm>
                <a:off x="6535538" y="5520587"/>
                <a:ext cx="577788" cy="406669"/>
              </a:xfrm>
              <a:prstGeom prst="rect">
                <a:avLst/>
              </a:prstGeom>
              <a:grpFill/>
              <a:ln>
                <a:noFill/>
              </a:ln>
            </p:spPr>
            <p:txBody>
              <a:bodyPr wrap="square" lIns="137160" tIns="109728" rIns="137160" bIns="109728" rtlCol="0">
                <a:spAutoFit/>
              </a:bodyPr>
              <a:lstStyle/>
              <a:p>
                <a:pPr algn="ctr" defTabSz="699557">
                  <a:lnSpc>
                    <a:spcPct val="90000"/>
                  </a:lnSpc>
                  <a:spcAft>
                    <a:spcPts val="450"/>
                  </a:spcAft>
                  <a:defRPr/>
                </a:pPr>
                <a:endParaRPr lang="en-US" sz="450" kern="0" dirty="0">
                  <a:solidFill>
                    <a:srgbClr val="505050"/>
                  </a:solidFill>
                  <a:latin typeface="Cambria" panose="02040503050406030204" pitchFamily="18" charset="0"/>
                  <a:ea typeface="Arial Unicode MS" panose="020B0604020202020204" pitchFamily="34" charset="-128"/>
                  <a:cs typeface="Arial Unicode MS" panose="020B0604020202020204" pitchFamily="34" charset="-128"/>
                </a:endParaRPr>
              </a:p>
            </p:txBody>
          </p:sp>
          <p:sp>
            <p:nvSpPr>
              <p:cNvPr id="170" name="TextBox 169"/>
              <p:cNvSpPr txBox="1"/>
              <p:nvPr/>
            </p:nvSpPr>
            <p:spPr>
              <a:xfrm>
                <a:off x="7151921" y="5520591"/>
                <a:ext cx="577788" cy="406669"/>
              </a:xfrm>
              <a:prstGeom prst="rect">
                <a:avLst/>
              </a:prstGeom>
              <a:grpFill/>
              <a:ln>
                <a:noFill/>
              </a:ln>
            </p:spPr>
            <p:txBody>
              <a:bodyPr wrap="square" lIns="137160" tIns="109728" rIns="137160" bIns="109728" rtlCol="0">
                <a:spAutoFit/>
              </a:bodyPr>
              <a:lstStyle/>
              <a:p>
                <a:pPr algn="ctr" defTabSz="699557">
                  <a:lnSpc>
                    <a:spcPct val="90000"/>
                  </a:lnSpc>
                  <a:spcAft>
                    <a:spcPts val="450"/>
                  </a:spcAft>
                  <a:defRPr/>
                </a:pPr>
                <a:endParaRPr lang="en-US" sz="450" kern="0" dirty="0">
                  <a:solidFill>
                    <a:srgbClr val="505050"/>
                  </a:solidFill>
                  <a:latin typeface="Cambria" panose="02040503050406030204" pitchFamily="18" charset="0"/>
                  <a:ea typeface="Arial Unicode MS" panose="020B0604020202020204" pitchFamily="34" charset="-128"/>
                  <a:cs typeface="Arial Unicode MS" panose="020B0604020202020204" pitchFamily="34" charset="-128"/>
                </a:endParaRPr>
              </a:p>
            </p:txBody>
          </p:sp>
          <p:cxnSp>
            <p:nvCxnSpPr>
              <p:cNvPr id="173" name="Straight Connector 172"/>
              <p:cNvCxnSpPr/>
              <p:nvPr/>
            </p:nvCxnSpPr>
            <p:spPr>
              <a:xfrm>
                <a:off x="4957075" y="5225501"/>
                <a:ext cx="2518251" cy="0"/>
              </a:xfrm>
              <a:prstGeom prst="line">
                <a:avLst/>
              </a:prstGeom>
              <a:grpFill/>
              <a:ln w="38100">
                <a:solidFill>
                  <a:schemeClr val="bg1">
                    <a:lumMod val="95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7454861" y="5208195"/>
                <a:ext cx="1" cy="276106"/>
              </a:xfrm>
              <a:prstGeom prst="line">
                <a:avLst/>
              </a:prstGeom>
              <a:grpFill/>
              <a:ln w="38100">
                <a:solidFill>
                  <a:schemeClr val="bg1">
                    <a:lumMod val="95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6824566" y="5208194"/>
                <a:ext cx="1" cy="276106"/>
              </a:xfrm>
              <a:prstGeom prst="line">
                <a:avLst/>
              </a:prstGeom>
              <a:grpFill/>
              <a:ln w="38100">
                <a:solidFill>
                  <a:schemeClr val="bg1">
                    <a:lumMod val="95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6243394" y="4992108"/>
                <a:ext cx="1" cy="276106"/>
              </a:xfrm>
              <a:prstGeom prst="line">
                <a:avLst/>
              </a:prstGeom>
              <a:grpFill/>
              <a:ln w="38100">
                <a:solidFill>
                  <a:schemeClr val="bg1">
                    <a:lumMod val="9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1" name="TextBox 80"/>
              <p:cNvSpPr txBox="1"/>
              <p:nvPr/>
            </p:nvSpPr>
            <p:spPr>
              <a:xfrm>
                <a:off x="4686395" y="5520587"/>
                <a:ext cx="577788" cy="406669"/>
              </a:xfrm>
              <a:prstGeom prst="rect">
                <a:avLst/>
              </a:prstGeom>
              <a:grpFill/>
              <a:ln>
                <a:noFill/>
              </a:ln>
            </p:spPr>
            <p:txBody>
              <a:bodyPr wrap="square" lIns="137160" tIns="109728" rIns="137160" bIns="109728" rtlCol="0">
                <a:spAutoFit/>
              </a:bodyPr>
              <a:lstStyle/>
              <a:p>
                <a:pPr algn="ctr" defTabSz="699557">
                  <a:lnSpc>
                    <a:spcPct val="90000"/>
                  </a:lnSpc>
                  <a:spcAft>
                    <a:spcPts val="450"/>
                  </a:spcAft>
                  <a:defRPr/>
                </a:pPr>
                <a:endParaRPr lang="en-US" sz="450" kern="0" dirty="0">
                  <a:solidFill>
                    <a:srgbClr val="505050"/>
                  </a:solidFill>
                  <a:latin typeface="Cambria" panose="02040503050406030204" pitchFamily="18" charset="0"/>
                  <a:ea typeface="Arial Unicode MS" panose="020B0604020202020204" pitchFamily="34" charset="-128"/>
                  <a:cs typeface="Arial Unicode MS" panose="020B0604020202020204" pitchFamily="34" charset="-128"/>
                </a:endParaRPr>
              </a:p>
            </p:txBody>
          </p:sp>
          <p:sp>
            <p:nvSpPr>
              <p:cNvPr id="83" name="TextBox 82"/>
              <p:cNvSpPr txBox="1"/>
              <p:nvPr/>
            </p:nvSpPr>
            <p:spPr>
              <a:xfrm>
                <a:off x="5302776" y="5520587"/>
                <a:ext cx="577788" cy="406669"/>
              </a:xfrm>
              <a:prstGeom prst="rect">
                <a:avLst/>
              </a:prstGeom>
              <a:grpFill/>
              <a:ln>
                <a:noFill/>
              </a:ln>
            </p:spPr>
            <p:txBody>
              <a:bodyPr wrap="square" lIns="137160" tIns="109728" rIns="137160" bIns="109728" rtlCol="0">
                <a:spAutoFit/>
              </a:bodyPr>
              <a:lstStyle/>
              <a:p>
                <a:pPr algn="ctr" defTabSz="699557">
                  <a:lnSpc>
                    <a:spcPct val="90000"/>
                  </a:lnSpc>
                  <a:spcAft>
                    <a:spcPts val="450"/>
                  </a:spcAft>
                  <a:defRPr/>
                </a:pPr>
                <a:endParaRPr lang="en-US" sz="450" kern="0" dirty="0">
                  <a:solidFill>
                    <a:srgbClr val="505050"/>
                  </a:solidFill>
                  <a:latin typeface="Cambria" panose="02040503050406030204" pitchFamily="18" charset="0"/>
                  <a:ea typeface="Arial Unicode MS" panose="020B0604020202020204" pitchFamily="34" charset="-128"/>
                  <a:cs typeface="Arial Unicode MS" panose="020B0604020202020204" pitchFamily="34" charset="-128"/>
                </a:endParaRPr>
              </a:p>
            </p:txBody>
          </p:sp>
          <p:sp>
            <p:nvSpPr>
              <p:cNvPr id="84" name="TextBox 83"/>
              <p:cNvSpPr txBox="1"/>
              <p:nvPr/>
            </p:nvSpPr>
            <p:spPr>
              <a:xfrm>
                <a:off x="5919156" y="5520587"/>
                <a:ext cx="577788" cy="406669"/>
              </a:xfrm>
              <a:prstGeom prst="rect">
                <a:avLst/>
              </a:prstGeom>
              <a:grpFill/>
              <a:ln>
                <a:noFill/>
              </a:ln>
            </p:spPr>
            <p:txBody>
              <a:bodyPr wrap="square" lIns="137160" tIns="109728" rIns="137160" bIns="109728" rtlCol="0">
                <a:spAutoFit/>
              </a:bodyPr>
              <a:lstStyle/>
              <a:p>
                <a:pPr algn="ctr" defTabSz="699557">
                  <a:lnSpc>
                    <a:spcPct val="90000"/>
                  </a:lnSpc>
                  <a:spcAft>
                    <a:spcPts val="450"/>
                  </a:spcAft>
                  <a:defRPr/>
                </a:pPr>
                <a:endParaRPr lang="en-US" sz="450" kern="0" dirty="0">
                  <a:solidFill>
                    <a:srgbClr val="505050"/>
                  </a:solidFill>
                  <a:latin typeface="Cambria" panose="02040503050406030204" pitchFamily="18" charset="0"/>
                  <a:ea typeface="Arial Unicode MS" panose="020B0604020202020204" pitchFamily="34" charset="-128"/>
                  <a:cs typeface="Arial Unicode MS" panose="020B0604020202020204" pitchFamily="34" charset="-128"/>
                </a:endParaRPr>
              </a:p>
            </p:txBody>
          </p:sp>
          <p:cxnSp>
            <p:nvCxnSpPr>
              <p:cNvPr id="86" name="Straight Connector 85"/>
              <p:cNvCxnSpPr/>
              <p:nvPr/>
            </p:nvCxnSpPr>
            <p:spPr>
              <a:xfrm>
                <a:off x="4976858" y="5208194"/>
                <a:ext cx="1" cy="276106"/>
              </a:xfrm>
              <a:prstGeom prst="line">
                <a:avLst/>
              </a:prstGeom>
              <a:grpFill/>
              <a:ln w="38100">
                <a:solidFill>
                  <a:schemeClr val="bg1">
                    <a:lumMod val="95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5578069" y="5208194"/>
                <a:ext cx="1" cy="276106"/>
              </a:xfrm>
              <a:prstGeom prst="line">
                <a:avLst/>
              </a:prstGeom>
              <a:grpFill/>
              <a:ln w="38100">
                <a:solidFill>
                  <a:schemeClr val="bg1">
                    <a:lumMod val="95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6243393" y="5208194"/>
                <a:ext cx="1" cy="276106"/>
              </a:xfrm>
              <a:prstGeom prst="line">
                <a:avLst/>
              </a:prstGeom>
              <a:grpFill/>
              <a:ln w="38100">
                <a:solidFill>
                  <a:schemeClr val="bg1">
                    <a:lumMod val="95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sp>
          <p:nvSpPr>
            <p:cNvPr id="13" name="TextBox 12"/>
            <p:cNvSpPr txBox="1"/>
            <p:nvPr/>
          </p:nvSpPr>
          <p:spPr>
            <a:xfrm>
              <a:off x="5504890" y="3817279"/>
              <a:ext cx="1344535" cy="369332"/>
            </a:xfrm>
            <a:prstGeom prst="rect">
              <a:avLst/>
            </a:prstGeom>
            <a:noFill/>
          </p:spPr>
          <p:txBody>
            <a:bodyPr wrap="square" lIns="0" tIns="0" rIns="0" bIns="0" rtlCol="0">
              <a:noAutofit/>
            </a:bodyPr>
            <a:lstStyle/>
            <a:p>
              <a:pPr defTabSz="685800">
                <a:defRPr/>
              </a:pPr>
              <a:r>
                <a:rPr lang="en-US" kern="0" dirty="0">
                  <a:solidFill>
                    <a:schemeClr val="bg1"/>
                  </a:solidFill>
                </a:rPr>
                <a:t>ADL Store</a:t>
              </a:r>
            </a:p>
          </p:txBody>
        </p:sp>
      </p:grpSp>
      <p:sp>
        <p:nvSpPr>
          <p:cNvPr id="5" name="Title 4"/>
          <p:cNvSpPr>
            <a:spLocks noGrp="1"/>
          </p:cNvSpPr>
          <p:nvPr>
            <p:ph type="title"/>
          </p:nvPr>
        </p:nvSpPr>
        <p:spPr>
          <a:xfrm>
            <a:off x="869811" y="289513"/>
            <a:ext cx="7931289" cy="777288"/>
          </a:xfrm>
        </p:spPr>
        <p:txBody>
          <a:bodyPr/>
          <a:lstStyle/>
          <a:p>
            <a:r>
              <a:rPr lang="en-US" dirty="0"/>
              <a:t>What is Azure Data Lake (ADL) Store?</a:t>
            </a:r>
          </a:p>
        </p:txBody>
      </p:sp>
      <p:grpSp>
        <p:nvGrpSpPr>
          <p:cNvPr id="112" name="Group 111"/>
          <p:cNvGrpSpPr/>
          <p:nvPr/>
        </p:nvGrpSpPr>
        <p:grpSpPr>
          <a:xfrm>
            <a:off x="674935" y="2463945"/>
            <a:ext cx="1404335" cy="2899990"/>
            <a:chOff x="7786564" y="622579"/>
            <a:chExt cx="2718048" cy="5612842"/>
          </a:xfrm>
        </p:grpSpPr>
        <p:grpSp>
          <p:nvGrpSpPr>
            <p:cNvPr id="113" name="Group 112"/>
            <p:cNvGrpSpPr/>
            <p:nvPr/>
          </p:nvGrpSpPr>
          <p:grpSpPr>
            <a:xfrm>
              <a:off x="7786564" y="622579"/>
              <a:ext cx="2718048" cy="5612842"/>
              <a:chOff x="7401215" y="571501"/>
              <a:chExt cx="2718048" cy="5612842"/>
            </a:xfrm>
          </p:grpSpPr>
          <p:sp>
            <p:nvSpPr>
              <p:cNvPr id="115" name="Rectangle 114"/>
              <p:cNvSpPr/>
              <p:nvPr>
                <p:custDataLst>
                  <p:tags r:id="rId1"/>
                </p:custDataLst>
              </p:nvPr>
            </p:nvSpPr>
            <p:spPr bwMode="auto">
              <a:xfrm>
                <a:off x="7401215" y="4904183"/>
                <a:ext cx="1280160" cy="1280160"/>
              </a:xfrm>
              <a:prstGeom prst="rect">
                <a:avLst/>
              </a:prstGeom>
              <a:solidFill>
                <a:srgbClr val="DC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48006" rIns="31511" bIns="21007" numCol="1" spcCol="0" rtlCol="0" fromWordArt="0" anchor="t" anchorCtr="0" forceAA="0" compatLnSpc="1">
                <a:prstTxWarp prst="textNoShape">
                  <a:avLst/>
                </a:prstTxWarp>
                <a:noAutofit/>
              </a:bodyPr>
              <a:lstStyle/>
              <a:p>
                <a:pPr defTabSz="428430">
                  <a:lnSpc>
                    <a:spcPct val="90000"/>
                  </a:lnSpc>
                  <a:defRPr/>
                </a:pPr>
                <a:r>
                  <a:rPr lang="en-US" sz="750" kern="0" dirty="0">
                    <a:ln>
                      <a:solidFill>
                        <a:srgbClr val="FFFFFF">
                          <a:alpha val="0"/>
                        </a:srgbClr>
                      </a:solidFill>
                    </a:ln>
                    <a:solidFill>
                      <a:schemeClr val="bg1"/>
                    </a:solidFill>
                  </a:rPr>
                  <a:t>Relational</a:t>
                </a:r>
                <a:endParaRPr lang="en-US" sz="750" kern="0" dirty="0">
                  <a:solidFill>
                    <a:schemeClr val="bg1"/>
                  </a:solidFill>
                  <a:ea typeface="Segoe UI" pitchFamily="34" charset="0"/>
                  <a:cs typeface="Segoe UI" pitchFamily="34" charset="0"/>
                </a:endParaRPr>
              </a:p>
            </p:txBody>
          </p:sp>
          <p:grpSp>
            <p:nvGrpSpPr>
              <p:cNvPr id="124" name="Group 123"/>
              <p:cNvGrpSpPr/>
              <p:nvPr/>
            </p:nvGrpSpPr>
            <p:grpSpPr>
              <a:xfrm>
                <a:off x="8839103" y="4903468"/>
                <a:ext cx="1280160" cy="1280160"/>
                <a:chOff x="9166752" y="5056583"/>
                <a:chExt cx="1280160" cy="1280160"/>
              </a:xfrm>
            </p:grpSpPr>
            <p:sp>
              <p:nvSpPr>
                <p:cNvPr id="184" name="Rectangle 183"/>
                <p:cNvSpPr/>
                <p:nvPr>
                  <p:custDataLst>
                    <p:tags r:id="rId8"/>
                  </p:custDataLst>
                </p:nvPr>
              </p:nvSpPr>
              <p:spPr bwMode="auto">
                <a:xfrm>
                  <a:off x="9166752" y="5056583"/>
                  <a:ext cx="1280160" cy="1280160"/>
                </a:xfrm>
                <a:prstGeom prst="rect">
                  <a:avLst/>
                </a:prstGeom>
                <a:solidFill>
                  <a:srgbClr val="DC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48006" rIns="31511" bIns="21007" numCol="1" spcCol="0" rtlCol="0" fromWordArt="0" anchor="t" anchorCtr="0" forceAA="0" compatLnSpc="1">
                  <a:prstTxWarp prst="textNoShape">
                    <a:avLst/>
                  </a:prstTxWarp>
                  <a:noAutofit/>
                </a:bodyPr>
                <a:lstStyle/>
                <a:p>
                  <a:pPr defTabSz="428365">
                    <a:lnSpc>
                      <a:spcPct val="90000"/>
                    </a:lnSpc>
                    <a:defRPr/>
                  </a:pPr>
                  <a:r>
                    <a:rPr lang="en-US" sz="750" kern="0" dirty="0">
                      <a:ln>
                        <a:solidFill>
                          <a:srgbClr val="FFFFFF">
                            <a:alpha val="0"/>
                          </a:srgbClr>
                        </a:solidFill>
                      </a:ln>
                      <a:solidFill>
                        <a:schemeClr val="bg1"/>
                      </a:solidFill>
                    </a:rPr>
                    <a:t>LOB applications</a:t>
                  </a:r>
                </a:p>
              </p:txBody>
            </p:sp>
            <p:sp>
              <p:nvSpPr>
                <p:cNvPr id="185" name="Donut 59"/>
                <p:cNvSpPr>
                  <a:spLocks noChangeAspect="1"/>
                </p:cNvSpPr>
                <p:nvPr/>
              </p:nvSpPr>
              <p:spPr bwMode="auto">
                <a:xfrm>
                  <a:off x="9605090" y="5641953"/>
                  <a:ext cx="403484" cy="446903"/>
                </a:xfrm>
                <a:custGeom>
                  <a:avLst/>
                  <a:gdLst/>
                  <a:ahLst/>
                  <a:cxnLst/>
                  <a:rect l="l" t="t" r="r" b="b"/>
                  <a:pathLst>
                    <a:path w="1872166" h="2020785">
                      <a:moveTo>
                        <a:pt x="930606" y="1257014"/>
                      </a:moveTo>
                      <a:cubicBezTo>
                        <a:pt x="968577" y="1257014"/>
                        <a:pt x="999359" y="1287795"/>
                        <a:pt x="999359" y="1325766"/>
                      </a:cubicBezTo>
                      <a:cubicBezTo>
                        <a:pt x="999359" y="1363737"/>
                        <a:pt x="968577" y="1394519"/>
                        <a:pt x="930606" y="1394519"/>
                      </a:cubicBezTo>
                      <a:cubicBezTo>
                        <a:pt x="892635" y="1394519"/>
                        <a:pt x="861853" y="1363737"/>
                        <a:pt x="861853" y="1325766"/>
                      </a:cubicBezTo>
                      <a:cubicBezTo>
                        <a:pt x="861853" y="1287795"/>
                        <a:pt x="892635" y="1257014"/>
                        <a:pt x="930606" y="1257014"/>
                      </a:cubicBezTo>
                      <a:close/>
                      <a:moveTo>
                        <a:pt x="930606" y="1188261"/>
                      </a:moveTo>
                      <a:cubicBezTo>
                        <a:pt x="854664" y="1188261"/>
                        <a:pt x="793100" y="1249824"/>
                        <a:pt x="793100" y="1325766"/>
                      </a:cubicBezTo>
                      <a:cubicBezTo>
                        <a:pt x="793100" y="1401709"/>
                        <a:pt x="854664" y="1463272"/>
                        <a:pt x="930606" y="1463272"/>
                      </a:cubicBezTo>
                      <a:cubicBezTo>
                        <a:pt x="1006548" y="1463272"/>
                        <a:pt x="1068111" y="1401709"/>
                        <a:pt x="1068111" y="1325766"/>
                      </a:cubicBezTo>
                      <a:cubicBezTo>
                        <a:pt x="1068111" y="1249824"/>
                        <a:pt x="1006548" y="1188261"/>
                        <a:pt x="930606" y="1188261"/>
                      </a:cubicBezTo>
                      <a:close/>
                      <a:moveTo>
                        <a:pt x="971250" y="956702"/>
                      </a:moveTo>
                      <a:lnTo>
                        <a:pt x="986880" y="1028990"/>
                      </a:lnTo>
                      <a:lnTo>
                        <a:pt x="1061122" y="1054389"/>
                      </a:lnTo>
                      <a:lnTo>
                        <a:pt x="1106057" y="1005545"/>
                      </a:lnTo>
                      <a:lnTo>
                        <a:pt x="1174438" y="1052435"/>
                      </a:lnTo>
                      <a:lnTo>
                        <a:pt x="1149040" y="1120816"/>
                      </a:lnTo>
                      <a:lnTo>
                        <a:pt x="1186160" y="1175520"/>
                      </a:lnTo>
                      <a:lnTo>
                        <a:pt x="1262356" y="1175520"/>
                      </a:lnTo>
                      <a:lnTo>
                        <a:pt x="1285801" y="1261484"/>
                      </a:lnTo>
                      <a:lnTo>
                        <a:pt x="1233050" y="1302513"/>
                      </a:lnTo>
                      <a:lnTo>
                        <a:pt x="1233050" y="1366986"/>
                      </a:lnTo>
                      <a:lnTo>
                        <a:pt x="1281894" y="1411922"/>
                      </a:lnTo>
                      <a:lnTo>
                        <a:pt x="1264310" y="1490071"/>
                      </a:lnTo>
                      <a:lnTo>
                        <a:pt x="1180299" y="1492025"/>
                      </a:lnTo>
                      <a:lnTo>
                        <a:pt x="1150993" y="1538914"/>
                      </a:lnTo>
                      <a:lnTo>
                        <a:pt x="1168577" y="1611202"/>
                      </a:lnTo>
                      <a:lnTo>
                        <a:pt x="1106057" y="1658092"/>
                      </a:lnTo>
                      <a:lnTo>
                        <a:pt x="1049399" y="1613156"/>
                      </a:lnTo>
                      <a:lnTo>
                        <a:pt x="986880" y="1640508"/>
                      </a:lnTo>
                      <a:lnTo>
                        <a:pt x="973203" y="1708889"/>
                      </a:lnTo>
                      <a:lnTo>
                        <a:pt x="893100" y="1716704"/>
                      </a:lnTo>
                      <a:lnTo>
                        <a:pt x="873563" y="1632694"/>
                      </a:lnTo>
                      <a:lnTo>
                        <a:pt x="809090" y="1613156"/>
                      </a:lnTo>
                      <a:lnTo>
                        <a:pt x="754385" y="1658092"/>
                      </a:lnTo>
                      <a:lnTo>
                        <a:pt x="699681" y="1609249"/>
                      </a:lnTo>
                      <a:lnTo>
                        <a:pt x="719218" y="1544776"/>
                      </a:lnTo>
                      <a:lnTo>
                        <a:pt x="678190" y="1490071"/>
                      </a:lnTo>
                      <a:lnTo>
                        <a:pt x="601994" y="1488117"/>
                      </a:lnTo>
                      <a:lnTo>
                        <a:pt x="586364" y="1411922"/>
                      </a:lnTo>
                      <a:lnTo>
                        <a:pt x="646930" y="1380662"/>
                      </a:lnTo>
                      <a:lnTo>
                        <a:pt x="644976" y="1304466"/>
                      </a:lnTo>
                      <a:lnTo>
                        <a:pt x="586364" y="1255623"/>
                      </a:lnTo>
                      <a:lnTo>
                        <a:pt x="607855" y="1183335"/>
                      </a:lnTo>
                      <a:lnTo>
                        <a:pt x="680143" y="1185289"/>
                      </a:lnTo>
                      <a:lnTo>
                        <a:pt x="721172" y="1140353"/>
                      </a:lnTo>
                      <a:lnTo>
                        <a:pt x="695773" y="1052435"/>
                      </a:lnTo>
                      <a:lnTo>
                        <a:pt x="752431" y="1007499"/>
                      </a:lnTo>
                      <a:lnTo>
                        <a:pt x="818858" y="1052435"/>
                      </a:lnTo>
                      <a:lnTo>
                        <a:pt x="873563" y="1032898"/>
                      </a:lnTo>
                      <a:lnTo>
                        <a:pt x="895054" y="958656"/>
                      </a:lnTo>
                      <a:close/>
                      <a:moveTo>
                        <a:pt x="966353" y="561544"/>
                      </a:moveTo>
                      <a:lnTo>
                        <a:pt x="1484176" y="561544"/>
                      </a:lnTo>
                      <a:cubicBezTo>
                        <a:pt x="1519876" y="561544"/>
                        <a:pt x="1548815" y="590484"/>
                        <a:pt x="1548815" y="626184"/>
                      </a:cubicBezTo>
                      <a:cubicBezTo>
                        <a:pt x="1548815" y="661883"/>
                        <a:pt x="1519875" y="690823"/>
                        <a:pt x="1484175" y="690823"/>
                      </a:cubicBezTo>
                      <a:lnTo>
                        <a:pt x="966353" y="690822"/>
                      </a:lnTo>
                      <a:cubicBezTo>
                        <a:pt x="930653" y="690822"/>
                        <a:pt x="901714" y="661883"/>
                        <a:pt x="901714" y="626184"/>
                      </a:cubicBezTo>
                      <a:cubicBezTo>
                        <a:pt x="901714" y="590484"/>
                        <a:pt x="930653" y="561544"/>
                        <a:pt x="966353" y="561544"/>
                      </a:cubicBezTo>
                      <a:close/>
                      <a:moveTo>
                        <a:pt x="590322" y="106687"/>
                      </a:moveTo>
                      <a:cubicBezTo>
                        <a:pt x="590332" y="226008"/>
                        <a:pt x="591688" y="375662"/>
                        <a:pt x="590317" y="464513"/>
                      </a:cubicBezTo>
                      <a:cubicBezTo>
                        <a:pt x="588940" y="553814"/>
                        <a:pt x="569467" y="576664"/>
                        <a:pt x="482849" y="576882"/>
                      </a:cubicBezTo>
                      <a:lnTo>
                        <a:pt x="101828" y="577428"/>
                      </a:lnTo>
                      <a:cubicBezTo>
                        <a:pt x="94937" y="958413"/>
                        <a:pt x="101760" y="1616638"/>
                        <a:pt x="104708" y="1753748"/>
                      </a:cubicBezTo>
                      <a:cubicBezTo>
                        <a:pt x="107681" y="1892031"/>
                        <a:pt x="168011" y="1914803"/>
                        <a:pt x="277215" y="1914081"/>
                      </a:cubicBezTo>
                      <a:lnTo>
                        <a:pt x="1773325" y="1910255"/>
                      </a:lnTo>
                      <a:cubicBezTo>
                        <a:pt x="1759000" y="1375795"/>
                        <a:pt x="1765208" y="446089"/>
                        <a:pt x="1768691" y="339408"/>
                      </a:cubicBezTo>
                      <a:cubicBezTo>
                        <a:pt x="1772174" y="232725"/>
                        <a:pt x="1746468" y="112940"/>
                        <a:pt x="1588386" y="110513"/>
                      </a:cubicBezTo>
                      <a:cubicBezTo>
                        <a:pt x="1430337" y="108086"/>
                        <a:pt x="851841" y="106688"/>
                        <a:pt x="590322" y="106687"/>
                      </a:cubicBezTo>
                      <a:close/>
                      <a:moveTo>
                        <a:pt x="549320" y="0"/>
                      </a:moveTo>
                      <a:cubicBezTo>
                        <a:pt x="841627" y="0"/>
                        <a:pt x="1488650" y="1563"/>
                        <a:pt x="1665394" y="4277"/>
                      </a:cubicBezTo>
                      <a:cubicBezTo>
                        <a:pt x="1842137" y="6992"/>
                        <a:pt x="1870878" y="140918"/>
                        <a:pt x="1866984" y="260194"/>
                      </a:cubicBezTo>
                      <a:cubicBezTo>
                        <a:pt x="1863090" y="379470"/>
                        <a:pt x="1856150" y="1418933"/>
                        <a:pt x="1872166" y="2016489"/>
                      </a:cubicBezTo>
                      <a:lnTo>
                        <a:pt x="199432" y="2020767"/>
                      </a:lnTo>
                      <a:cubicBezTo>
                        <a:pt x="77336" y="2021574"/>
                        <a:pt x="9884" y="1996114"/>
                        <a:pt x="6560" y="1841505"/>
                      </a:cubicBezTo>
                      <a:cubicBezTo>
                        <a:pt x="3235" y="1686896"/>
                        <a:pt x="-4497" y="939636"/>
                        <a:pt x="3513" y="515446"/>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2014" tIns="21007" rIns="21007" bIns="42014" numCol="1" spcCol="0" rtlCol="0" fromWordArt="0" anchor="b" anchorCtr="0" forceAA="0" compatLnSpc="1">
                  <a:prstTxWarp prst="textNoShape">
                    <a:avLst/>
                  </a:prstTxWarp>
                  <a:noAutofit/>
                </a:bodyPr>
                <a:lstStyle/>
                <a:p>
                  <a:pPr defTabSz="419988" fontAlgn="base">
                    <a:spcBef>
                      <a:spcPct val="0"/>
                    </a:spcBef>
                    <a:spcAft>
                      <a:spcPct val="0"/>
                    </a:spcAft>
                    <a:defRPr/>
                  </a:pPr>
                  <a:endParaRPr lang="en-US" sz="1350" kern="0" spc="-23" dirty="0">
                    <a:solidFill>
                      <a:srgbClr val="FFFFFF"/>
                    </a:solidFill>
                    <a:latin typeface="Segoe UI Light"/>
                    <a:ea typeface="Segoe UI" pitchFamily="34" charset="0"/>
                    <a:cs typeface="Segoe UI" pitchFamily="34" charset="0"/>
                  </a:endParaRPr>
                </a:p>
              </p:txBody>
            </p:sp>
          </p:grpSp>
          <p:grpSp>
            <p:nvGrpSpPr>
              <p:cNvPr id="132" name="Group 131"/>
              <p:cNvGrpSpPr/>
              <p:nvPr/>
            </p:nvGrpSpPr>
            <p:grpSpPr>
              <a:xfrm>
                <a:off x="7401215" y="571501"/>
                <a:ext cx="1280160" cy="1280160"/>
                <a:chOff x="7401215" y="571501"/>
                <a:chExt cx="1280160" cy="1280160"/>
              </a:xfrm>
            </p:grpSpPr>
            <p:sp>
              <p:nvSpPr>
                <p:cNvPr id="172" name="Rectangle 171"/>
                <p:cNvSpPr/>
                <p:nvPr>
                  <p:custDataLst>
                    <p:tags r:id="rId7"/>
                  </p:custDataLst>
                </p:nvPr>
              </p:nvSpPr>
              <p:spPr bwMode="auto">
                <a:xfrm>
                  <a:off x="7401215" y="571501"/>
                  <a:ext cx="1280160" cy="1280160"/>
                </a:xfrm>
                <a:prstGeom prst="rect">
                  <a:avLst/>
                </a:prstGeom>
                <a:solidFill>
                  <a:srgbClr val="DC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48006" rIns="31511" bIns="21007" numCol="1" spcCol="0" rtlCol="0" fromWordArt="0" anchor="t" anchorCtr="0" forceAA="0" compatLnSpc="1">
                  <a:prstTxWarp prst="textNoShape">
                    <a:avLst/>
                  </a:prstTxWarp>
                  <a:noAutofit/>
                </a:bodyPr>
                <a:lstStyle/>
                <a:p>
                  <a:pPr defTabSz="428430">
                    <a:lnSpc>
                      <a:spcPct val="90000"/>
                    </a:lnSpc>
                    <a:defRPr/>
                  </a:pPr>
                  <a:r>
                    <a:rPr lang="en-US" sz="750" kern="0" dirty="0">
                      <a:solidFill>
                        <a:srgbClr val="FFFFFF"/>
                      </a:solidFill>
                      <a:ea typeface="Segoe UI" pitchFamily="34" charset="0"/>
                      <a:cs typeface="Segoe UI" pitchFamily="34" charset="0"/>
                    </a:rPr>
                    <a:t>Devices</a:t>
                  </a:r>
                </a:p>
              </p:txBody>
            </p:sp>
            <p:grpSp>
              <p:nvGrpSpPr>
                <p:cNvPr id="174" name="Group 173"/>
                <p:cNvGrpSpPr/>
                <p:nvPr/>
              </p:nvGrpSpPr>
              <p:grpSpPr>
                <a:xfrm>
                  <a:off x="7558943" y="1066801"/>
                  <a:ext cx="964704" cy="518148"/>
                  <a:chOff x="2769908" y="1409697"/>
                  <a:chExt cx="1965320" cy="1055586"/>
                </a:xfrm>
                <a:solidFill>
                  <a:schemeClr val="bg1"/>
                </a:solidFill>
              </p:grpSpPr>
              <p:sp>
                <p:nvSpPr>
                  <p:cNvPr id="181" name="Round Same Side Corner Rectangle 11"/>
                  <p:cNvSpPr/>
                  <p:nvPr/>
                </p:nvSpPr>
                <p:spPr>
                  <a:xfrm>
                    <a:off x="3138523" y="1744049"/>
                    <a:ext cx="998085" cy="721234"/>
                  </a:xfrm>
                  <a:custGeom>
                    <a:avLst/>
                    <a:gdLst/>
                    <a:ahLst/>
                    <a:cxnLst/>
                    <a:rect l="l" t="t" r="r" b="b"/>
                    <a:pathLst>
                      <a:path w="997825" h="721233">
                        <a:moveTo>
                          <a:pt x="386303" y="632863"/>
                        </a:moveTo>
                        <a:lnTo>
                          <a:pt x="361994" y="673949"/>
                        </a:lnTo>
                        <a:lnTo>
                          <a:pt x="635830" y="673949"/>
                        </a:lnTo>
                        <a:lnTo>
                          <a:pt x="611521" y="632863"/>
                        </a:lnTo>
                        <a:close/>
                        <a:moveTo>
                          <a:pt x="74549" y="554146"/>
                        </a:moveTo>
                        <a:lnTo>
                          <a:pt x="923276" y="554146"/>
                        </a:lnTo>
                        <a:lnTo>
                          <a:pt x="997825" y="680147"/>
                        </a:lnTo>
                        <a:lnTo>
                          <a:pt x="997380" y="680147"/>
                        </a:lnTo>
                        <a:lnTo>
                          <a:pt x="997380" y="721233"/>
                        </a:lnTo>
                        <a:lnTo>
                          <a:pt x="443" y="721233"/>
                        </a:lnTo>
                        <a:lnTo>
                          <a:pt x="443" y="680147"/>
                        </a:lnTo>
                        <a:lnTo>
                          <a:pt x="0" y="680147"/>
                        </a:lnTo>
                        <a:close/>
                        <a:moveTo>
                          <a:pt x="107888" y="28997"/>
                        </a:moveTo>
                        <a:lnTo>
                          <a:pt x="107888" y="517611"/>
                        </a:lnTo>
                        <a:lnTo>
                          <a:pt x="889938" y="517611"/>
                        </a:lnTo>
                        <a:lnTo>
                          <a:pt x="889938" y="28997"/>
                        </a:lnTo>
                        <a:close/>
                        <a:moveTo>
                          <a:pt x="102530" y="0"/>
                        </a:moveTo>
                        <a:lnTo>
                          <a:pt x="895294" y="0"/>
                        </a:lnTo>
                        <a:cubicBezTo>
                          <a:pt x="909799" y="0"/>
                          <a:pt x="921556" y="11760"/>
                          <a:pt x="921556" y="26269"/>
                        </a:cubicBezTo>
                        <a:lnTo>
                          <a:pt x="921556" y="541850"/>
                        </a:lnTo>
                        <a:lnTo>
                          <a:pt x="76268" y="541850"/>
                        </a:lnTo>
                        <a:lnTo>
                          <a:pt x="76268" y="26269"/>
                        </a:lnTo>
                        <a:cubicBezTo>
                          <a:pt x="76268" y="11760"/>
                          <a:pt x="88025" y="0"/>
                          <a:pt x="102530" y="0"/>
                        </a:cubicBezTo>
                        <a:close/>
                      </a:path>
                    </a:pathLst>
                  </a:custGeom>
                  <a:grpFill/>
                  <a:ln w="25400" cap="flat" cmpd="sng" algn="ctr">
                    <a:noFill/>
                    <a:prstDash val="solid"/>
                  </a:ln>
                  <a:effectLst/>
                </p:spPr>
                <p:txBody>
                  <a:bodyPr rtlCol="0" anchor="ctr"/>
                  <a:lstStyle/>
                  <a:p>
                    <a:pPr defTabSz="420126">
                      <a:defRPr/>
                    </a:pPr>
                    <a:endParaRPr lang="en-US" sz="1350" kern="0" dirty="0">
                      <a:solidFill>
                        <a:srgbClr val="FFFFFF"/>
                      </a:solidFill>
                      <a:latin typeface="Segoe UI Light"/>
                    </a:endParaRPr>
                  </a:p>
                </p:txBody>
              </p:sp>
              <p:sp>
                <p:nvSpPr>
                  <p:cNvPr id="182" name="Rounded Rectangle 223"/>
                  <p:cNvSpPr/>
                  <p:nvPr/>
                </p:nvSpPr>
                <p:spPr bwMode="auto">
                  <a:xfrm>
                    <a:off x="2769908" y="1409697"/>
                    <a:ext cx="368615" cy="648352"/>
                  </a:xfrm>
                  <a:custGeom>
                    <a:avLst/>
                    <a:gdLst/>
                    <a:ahLst/>
                    <a:cxnLst/>
                    <a:rect l="l" t="t" r="r" b="b"/>
                    <a:pathLst>
                      <a:path w="3657600" h="6434945">
                        <a:moveTo>
                          <a:pt x="1828801" y="5761924"/>
                        </a:moveTo>
                        <a:cubicBezTo>
                          <a:pt x="1694209" y="5761924"/>
                          <a:pt x="1585101" y="5871032"/>
                          <a:pt x="1585101" y="6005624"/>
                        </a:cubicBezTo>
                        <a:cubicBezTo>
                          <a:pt x="1585101" y="6140216"/>
                          <a:pt x="1694209" y="6249324"/>
                          <a:pt x="1828801" y="6249324"/>
                        </a:cubicBezTo>
                        <a:cubicBezTo>
                          <a:pt x="1963393" y="6249324"/>
                          <a:pt x="2072501" y="6140216"/>
                          <a:pt x="2072501" y="6005624"/>
                        </a:cubicBezTo>
                        <a:cubicBezTo>
                          <a:pt x="2072501" y="5871032"/>
                          <a:pt x="1963393" y="5761924"/>
                          <a:pt x="1828801" y="5761924"/>
                        </a:cubicBezTo>
                        <a:close/>
                        <a:moveTo>
                          <a:pt x="367260" y="607233"/>
                        </a:moveTo>
                        <a:lnTo>
                          <a:pt x="367260" y="5543030"/>
                        </a:lnTo>
                        <a:lnTo>
                          <a:pt x="3290341" y="5543030"/>
                        </a:lnTo>
                        <a:lnTo>
                          <a:pt x="3290341" y="607233"/>
                        </a:lnTo>
                        <a:close/>
                        <a:moveTo>
                          <a:pt x="1097280" y="257182"/>
                        </a:moveTo>
                        <a:cubicBezTo>
                          <a:pt x="1072030" y="257182"/>
                          <a:pt x="1051560" y="277652"/>
                          <a:pt x="1051560" y="302902"/>
                        </a:cubicBezTo>
                        <a:cubicBezTo>
                          <a:pt x="1051560" y="328152"/>
                          <a:pt x="1072030" y="348622"/>
                          <a:pt x="1097280" y="348622"/>
                        </a:cubicBezTo>
                        <a:lnTo>
                          <a:pt x="2560320" y="348622"/>
                        </a:lnTo>
                        <a:cubicBezTo>
                          <a:pt x="2585570" y="348622"/>
                          <a:pt x="2606040" y="328152"/>
                          <a:pt x="2606040" y="302902"/>
                        </a:cubicBezTo>
                        <a:cubicBezTo>
                          <a:pt x="2606040" y="277652"/>
                          <a:pt x="2585570" y="257182"/>
                          <a:pt x="2560320" y="257182"/>
                        </a:cubicBezTo>
                        <a:close/>
                        <a:moveTo>
                          <a:pt x="609612" y="0"/>
                        </a:moveTo>
                        <a:lnTo>
                          <a:pt x="3047988" y="0"/>
                        </a:lnTo>
                        <a:cubicBezTo>
                          <a:pt x="3384667" y="0"/>
                          <a:pt x="3657600" y="272933"/>
                          <a:pt x="3657600" y="609612"/>
                        </a:cubicBezTo>
                        <a:lnTo>
                          <a:pt x="3657600" y="5825333"/>
                        </a:lnTo>
                        <a:cubicBezTo>
                          <a:pt x="3657600" y="6162012"/>
                          <a:pt x="3384667" y="6434945"/>
                          <a:pt x="3047988" y="6434945"/>
                        </a:cubicBezTo>
                        <a:lnTo>
                          <a:pt x="609612" y="6434945"/>
                        </a:lnTo>
                        <a:cubicBezTo>
                          <a:pt x="272933" y="6434945"/>
                          <a:pt x="0" y="6162012"/>
                          <a:pt x="0" y="5825333"/>
                        </a:cubicBezTo>
                        <a:lnTo>
                          <a:pt x="0" y="609612"/>
                        </a:lnTo>
                        <a:cubicBezTo>
                          <a:pt x="0" y="272933"/>
                          <a:pt x="272933" y="0"/>
                          <a:pt x="60961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2014" tIns="21007" rIns="21007" bIns="42014" numCol="1" spcCol="0" rtlCol="0" fromWordArt="0" anchor="b" anchorCtr="0" forceAA="0" compatLnSpc="1">
                    <a:prstTxWarp prst="textNoShape">
                      <a:avLst/>
                    </a:prstTxWarp>
                    <a:noAutofit/>
                  </a:bodyPr>
                  <a:lstStyle/>
                  <a:p>
                    <a:pPr defTabSz="419988" fontAlgn="base">
                      <a:spcBef>
                        <a:spcPct val="0"/>
                      </a:spcBef>
                      <a:spcAft>
                        <a:spcPct val="0"/>
                      </a:spcAft>
                      <a:defRPr/>
                    </a:pPr>
                    <a:endParaRPr lang="en-US" sz="1350" kern="0" spc="-23" dirty="0">
                      <a:solidFill>
                        <a:srgbClr val="FFFFFF"/>
                      </a:solidFill>
                      <a:latin typeface="Segoe UI Light"/>
                      <a:ea typeface="Segoe UI" pitchFamily="34" charset="0"/>
                      <a:cs typeface="Segoe UI" pitchFamily="34" charset="0"/>
                    </a:endParaRPr>
                  </a:p>
                </p:txBody>
              </p:sp>
              <p:sp>
                <p:nvSpPr>
                  <p:cNvPr id="183" name="Rounded Rectangle 6"/>
                  <p:cNvSpPr/>
                  <p:nvPr/>
                </p:nvSpPr>
                <p:spPr bwMode="auto">
                  <a:xfrm rot="16200000">
                    <a:off x="4229657" y="1440678"/>
                    <a:ext cx="404402" cy="606741"/>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grp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42012" tIns="21006" rIns="42012" bIns="21006" numCol="1" rtlCol="0" anchor="ctr" anchorCtr="0" compatLnSpc="1">
                    <a:prstTxWarp prst="textNoShape">
                      <a:avLst/>
                    </a:prstTxWarp>
                  </a:bodyPr>
                  <a:lstStyle/>
                  <a:p>
                    <a:pPr defTabSz="378110">
                      <a:defRPr/>
                    </a:pPr>
                    <a:endParaRPr lang="en-US" sz="1350" kern="0" spc="-62" dirty="0">
                      <a:solidFill>
                        <a:srgbClr val="FFFFFF"/>
                      </a:solidFill>
                      <a:latin typeface="Segoe UI Light"/>
                    </a:endParaRPr>
                  </a:p>
                </p:txBody>
              </p:sp>
            </p:grpSp>
          </p:grpSp>
          <p:grpSp>
            <p:nvGrpSpPr>
              <p:cNvPr id="134" name="Group 133"/>
              <p:cNvGrpSpPr/>
              <p:nvPr/>
            </p:nvGrpSpPr>
            <p:grpSpPr>
              <a:xfrm>
                <a:off x="8839103" y="571501"/>
                <a:ext cx="1280160" cy="1280160"/>
                <a:chOff x="9109957" y="571501"/>
                <a:chExt cx="1280160" cy="1280160"/>
              </a:xfrm>
            </p:grpSpPr>
            <p:sp>
              <p:nvSpPr>
                <p:cNvPr id="165" name="Rectangle 164"/>
                <p:cNvSpPr/>
                <p:nvPr>
                  <p:custDataLst>
                    <p:tags r:id="rId6"/>
                  </p:custDataLst>
                </p:nvPr>
              </p:nvSpPr>
              <p:spPr bwMode="auto">
                <a:xfrm>
                  <a:off x="9109957" y="571501"/>
                  <a:ext cx="1280160" cy="1280160"/>
                </a:xfrm>
                <a:prstGeom prst="rect">
                  <a:avLst/>
                </a:prstGeom>
                <a:solidFill>
                  <a:srgbClr val="DC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48006" rIns="31511" bIns="21007" numCol="1" spcCol="0" rtlCol="0" fromWordArt="0" anchor="t" anchorCtr="0" forceAA="0" compatLnSpc="1">
                  <a:prstTxWarp prst="textNoShape">
                    <a:avLst/>
                  </a:prstTxWarp>
                  <a:noAutofit/>
                </a:bodyPr>
                <a:lstStyle/>
                <a:p>
                  <a:pPr defTabSz="428430">
                    <a:lnSpc>
                      <a:spcPct val="90000"/>
                    </a:lnSpc>
                    <a:defRPr/>
                  </a:pPr>
                  <a:r>
                    <a:rPr lang="en-US" sz="750" kern="0" dirty="0">
                      <a:ln>
                        <a:solidFill>
                          <a:srgbClr val="FFFFFF">
                            <a:alpha val="0"/>
                          </a:srgbClr>
                        </a:solidFill>
                      </a:ln>
                      <a:solidFill>
                        <a:schemeClr val="bg1"/>
                      </a:solidFill>
                    </a:rPr>
                    <a:t>Video</a:t>
                  </a:r>
                  <a:endParaRPr lang="en-US" sz="750" kern="0" dirty="0">
                    <a:solidFill>
                      <a:schemeClr val="bg1"/>
                    </a:solidFill>
                    <a:ea typeface="Segoe UI" pitchFamily="34" charset="0"/>
                    <a:cs typeface="Segoe UI" pitchFamily="34" charset="0"/>
                  </a:endParaRPr>
                </a:p>
              </p:txBody>
            </p:sp>
            <p:sp>
              <p:nvSpPr>
                <p:cNvPr id="171" name="Freeform 7"/>
                <p:cNvSpPr>
                  <a:spLocks noEditPoints="1"/>
                </p:cNvSpPr>
                <p:nvPr/>
              </p:nvSpPr>
              <p:spPr bwMode="auto">
                <a:xfrm>
                  <a:off x="9482079" y="1066801"/>
                  <a:ext cx="533126" cy="502848"/>
                </a:xfrm>
                <a:custGeom>
                  <a:avLst/>
                  <a:gdLst>
                    <a:gd name="T0" fmla="*/ 278 w 306"/>
                    <a:gd name="T1" fmla="*/ 15 h 329"/>
                    <a:gd name="T2" fmla="*/ 256 w 306"/>
                    <a:gd name="T3" fmla="*/ 22 h 329"/>
                    <a:gd name="T4" fmla="*/ 248 w 306"/>
                    <a:gd name="T5" fmla="*/ 0 h 329"/>
                    <a:gd name="T6" fmla="*/ 56 w 306"/>
                    <a:gd name="T7" fmla="*/ 15 h 329"/>
                    <a:gd name="T8" fmla="*/ 34 w 306"/>
                    <a:gd name="T9" fmla="*/ 22 h 329"/>
                    <a:gd name="T10" fmla="*/ 26 w 306"/>
                    <a:gd name="T11" fmla="*/ 0 h 329"/>
                    <a:gd name="T12" fmla="*/ 0 w 306"/>
                    <a:gd name="T13" fmla="*/ 329 h 329"/>
                    <a:gd name="T14" fmla="*/ 25 w 306"/>
                    <a:gd name="T15" fmla="*/ 314 h 329"/>
                    <a:gd name="T16" fmla="*/ 48 w 306"/>
                    <a:gd name="T17" fmla="*/ 306 h 329"/>
                    <a:gd name="T18" fmla="*/ 55 w 306"/>
                    <a:gd name="T19" fmla="*/ 329 h 329"/>
                    <a:gd name="T20" fmla="*/ 249 w 306"/>
                    <a:gd name="T21" fmla="*/ 314 h 329"/>
                    <a:gd name="T22" fmla="*/ 271 w 306"/>
                    <a:gd name="T23" fmla="*/ 306 h 329"/>
                    <a:gd name="T24" fmla="*/ 279 w 306"/>
                    <a:gd name="T25" fmla="*/ 329 h 329"/>
                    <a:gd name="T26" fmla="*/ 306 w 306"/>
                    <a:gd name="T27" fmla="*/ 0 h 329"/>
                    <a:gd name="T28" fmla="*/ 56 w 306"/>
                    <a:gd name="T29" fmla="*/ 250 h 329"/>
                    <a:gd name="T30" fmla="*/ 34 w 306"/>
                    <a:gd name="T31" fmla="*/ 258 h 329"/>
                    <a:gd name="T32" fmla="*/ 26 w 306"/>
                    <a:gd name="T33" fmla="*/ 236 h 329"/>
                    <a:gd name="T34" fmla="*/ 49 w 306"/>
                    <a:gd name="T35" fmla="*/ 228 h 329"/>
                    <a:gd name="T36" fmla="*/ 56 w 306"/>
                    <a:gd name="T37" fmla="*/ 250 h 329"/>
                    <a:gd name="T38" fmla="*/ 49 w 306"/>
                    <a:gd name="T39" fmla="*/ 179 h 329"/>
                    <a:gd name="T40" fmla="*/ 26 w 306"/>
                    <a:gd name="T41" fmla="*/ 172 h 329"/>
                    <a:gd name="T42" fmla="*/ 34 w 306"/>
                    <a:gd name="T43" fmla="*/ 150 h 329"/>
                    <a:gd name="T44" fmla="*/ 56 w 306"/>
                    <a:gd name="T45" fmla="*/ 157 h 329"/>
                    <a:gd name="T46" fmla="*/ 56 w 306"/>
                    <a:gd name="T47" fmla="*/ 93 h 329"/>
                    <a:gd name="T48" fmla="*/ 34 w 306"/>
                    <a:gd name="T49" fmla="*/ 101 h 329"/>
                    <a:gd name="T50" fmla="*/ 26 w 306"/>
                    <a:gd name="T51" fmla="*/ 79 h 329"/>
                    <a:gd name="T52" fmla="*/ 49 w 306"/>
                    <a:gd name="T53" fmla="*/ 71 h 329"/>
                    <a:gd name="T54" fmla="*/ 56 w 306"/>
                    <a:gd name="T55" fmla="*/ 93 h 329"/>
                    <a:gd name="T56" fmla="*/ 83 w 306"/>
                    <a:gd name="T57" fmla="*/ 295 h 329"/>
                    <a:gd name="T58" fmla="*/ 222 w 306"/>
                    <a:gd name="T59" fmla="*/ 183 h 329"/>
                    <a:gd name="T60" fmla="*/ 222 w 306"/>
                    <a:gd name="T61" fmla="*/ 146 h 329"/>
                    <a:gd name="T62" fmla="*/ 83 w 306"/>
                    <a:gd name="T63" fmla="*/ 34 h 329"/>
                    <a:gd name="T64" fmla="*/ 222 w 306"/>
                    <a:gd name="T65" fmla="*/ 146 h 329"/>
                    <a:gd name="T66" fmla="*/ 270 w 306"/>
                    <a:gd name="T67" fmla="*/ 258 h 329"/>
                    <a:gd name="T68" fmla="*/ 248 w 306"/>
                    <a:gd name="T69" fmla="*/ 250 h 329"/>
                    <a:gd name="T70" fmla="*/ 256 w 306"/>
                    <a:gd name="T71" fmla="*/ 228 h 329"/>
                    <a:gd name="T72" fmla="*/ 278 w 306"/>
                    <a:gd name="T73" fmla="*/ 236 h 329"/>
                    <a:gd name="T74" fmla="*/ 278 w 306"/>
                    <a:gd name="T75" fmla="*/ 172 h 329"/>
                    <a:gd name="T76" fmla="*/ 256 w 306"/>
                    <a:gd name="T77" fmla="*/ 179 h 329"/>
                    <a:gd name="T78" fmla="*/ 248 w 306"/>
                    <a:gd name="T79" fmla="*/ 157 h 329"/>
                    <a:gd name="T80" fmla="*/ 270 w 306"/>
                    <a:gd name="T81" fmla="*/ 150 h 329"/>
                    <a:gd name="T82" fmla="*/ 278 w 306"/>
                    <a:gd name="T83" fmla="*/ 172 h 329"/>
                    <a:gd name="T84" fmla="*/ 270 w 306"/>
                    <a:gd name="T85" fmla="*/ 101 h 329"/>
                    <a:gd name="T86" fmla="*/ 248 w 306"/>
                    <a:gd name="T87" fmla="*/ 93 h 329"/>
                    <a:gd name="T88" fmla="*/ 256 w 306"/>
                    <a:gd name="T89" fmla="*/ 71 h 329"/>
                    <a:gd name="T90" fmla="*/ 278 w 306"/>
                    <a:gd name="T91" fmla="*/ 7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6" h="329">
                      <a:moveTo>
                        <a:pt x="278" y="0"/>
                      </a:moveTo>
                      <a:cubicBezTo>
                        <a:pt x="278" y="15"/>
                        <a:pt x="278" y="15"/>
                        <a:pt x="278" y="15"/>
                      </a:cubicBezTo>
                      <a:cubicBezTo>
                        <a:pt x="278" y="19"/>
                        <a:pt x="275" y="22"/>
                        <a:pt x="270" y="22"/>
                      </a:cubicBezTo>
                      <a:cubicBezTo>
                        <a:pt x="256" y="22"/>
                        <a:pt x="256" y="22"/>
                        <a:pt x="256" y="22"/>
                      </a:cubicBezTo>
                      <a:cubicBezTo>
                        <a:pt x="252" y="22"/>
                        <a:pt x="248" y="19"/>
                        <a:pt x="248" y="15"/>
                      </a:cubicBezTo>
                      <a:cubicBezTo>
                        <a:pt x="248" y="0"/>
                        <a:pt x="248" y="0"/>
                        <a:pt x="248" y="0"/>
                      </a:cubicBezTo>
                      <a:cubicBezTo>
                        <a:pt x="56" y="0"/>
                        <a:pt x="56" y="0"/>
                        <a:pt x="56" y="0"/>
                      </a:cubicBezTo>
                      <a:cubicBezTo>
                        <a:pt x="56" y="15"/>
                        <a:pt x="56" y="15"/>
                        <a:pt x="56" y="15"/>
                      </a:cubicBezTo>
                      <a:cubicBezTo>
                        <a:pt x="56" y="19"/>
                        <a:pt x="53" y="22"/>
                        <a:pt x="49" y="22"/>
                      </a:cubicBezTo>
                      <a:cubicBezTo>
                        <a:pt x="34" y="22"/>
                        <a:pt x="34" y="22"/>
                        <a:pt x="34" y="22"/>
                      </a:cubicBezTo>
                      <a:cubicBezTo>
                        <a:pt x="30" y="22"/>
                        <a:pt x="26" y="19"/>
                        <a:pt x="26" y="15"/>
                      </a:cubicBezTo>
                      <a:cubicBezTo>
                        <a:pt x="26" y="0"/>
                        <a:pt x="26" y="0"/>
                        <a:pt x="26" y="0"/>
                      </a:cubicBezTo>
                      <a:cubicBezTo>
                        <a:pt x="0" y="0"/>
                        <a:pt x="0" y="0"/>
                        <a:pt x="0" y="0"/>
                      </a:cubicBezTo>
                      <a:cubicBezTo>
                        <a:pt x="0" y="329"/>
                        <a:pt x="0" y="329"/>
                        <a:pt x="0" y="329"/>
                      </a:cubicBezTo>
                      <a:cubicBezTo>
                        <a:pt x="25" y="329"/>
                        <a:pt x="25" y="329"/>
                        <a:pt x="25" y="329"/>
                      </a:cubicBezTo>
                      <a:cubicBezTo>
                        <a:pt x="25" y="314"/>
                        <a:pt x="25" y="314"/>
                        <a:pt x="25" y="314"/>
                      </a:cubicBezTo>
                      <a:cubicBezTo>
                        <a:pt x="25" y="310"/>
                        <a:pt x="29" y="306"/>
                        <a:pt x="33" y="306"/>
                      </a:cubicBezTo>
                      <a:cubicBezTo>
                        <a:pt x="48" y="306"/>
                        <a:pt x="48" y="306"/>
                        <a:pt x="48" y="306"/>
                      </a:cubicBezTo>
                      <a:cubicBezTo>
                        <a:pt x="52" y="306"/>
                        <a:pt x="55" y="310"/>
                        <a:pt x="55" y="314"/>
                      </a:cubicBezTo>
                      <a:cubicBezTo>
                        <a:pt x="55" y="329"/>
                        <a:pt x="55" y="329"/>
                        <a:pt x="55" y="329"/>
                      </a:cubicBezTo>
                      <a:cubicBezTo>
                        <a:pt x="249" y="329"/>
                        <a:pt x="249" y="329"/>
                        <a:pt x="249" y="329"/>
                      </a:cubicBezTo>
                      <a:cubicBezTo>
                        <a:pt x="249" y="314"/>
                        <a:pt x="249" y="314"/>
                        <a:pt x="249" y="314"/>
                      </a:cubicBezTo>
                      <a:cubicBezTo>
                        <a:pt x="249" y="310"/>
                        <a:pt x="253" y="306"/>
                        <a:pt x="257" y="306"/>
                      </a:cubicBezTo>
                      <a:cubicBezTo>
                        <a:pt x="271" y="306"/>
                        <a:pt x="271" y="306"/>
                        <a:pt x="271" y="306"/>
                      </a:cubicBezTo>
                      <a:cubicBezTo>
                        <a:pt x="276" y="306"/>
                        <a:pt x="279" y="310"/>
                        <a:pt x="279" y="314"/>
                      </a:cubicBezTo>
                      <a:cubicBezTo>
                        <a:pt x="279" y="329"/>
                        <a:pt x="279" y="329"/>
                        <a:pt x="279" y="329"/>
                      </a:cubicBezTo>
                      <a:cubicBezTo>
                        <a:pt x="306" y="329"/>
                        <a:pt x="306" y="329"/>
                        <a:pt x="306" y="329"/>
                      </a:cubicBezTo>
                      <a:cubicBezTo>
                        <a:pt x="306" y="0"/>
                        <a:pt x="306" y="0"/>
                        <a:pt x="306" y="0"/>
                      </a:cubicBezTo>
                      <a:lnTo>
                        <a:pt x="278" y="0"/>
                      </a:lnTo>
                      <a:close/>
                      <a:moveTo>
                        <a:pt x="56" y="250"/>
                      </a:moveTo>
                      <a:cubicBezTo>
                        <a:pt x="56" y="254"/>
                        <a:pt x="53" y="258"/>
                        <a:pt x="49" y="258"/>
                      </a:cubicBezTo>
                      <a:cubicBezTo>
                        <a:pt x="34" y="258"/>
                        <a:pt x="34" y="258"/>
                        <a:pt x="34" y="258"/>
                      </a:cubicBezTo>
                      <a:cubicBezTo>
                        <a:pt x="30" y="258"/>
                        <a:pt x="26" y="254"/>
                        <a:pt x="26" y="250"/>
                      </a:cubicBezTo>
                      <a:cubicBezTo>
                        <a:pt x="26" y="236"/>
                        <a:pt x="26" y="236"/>
                        <a:pt x="26" y="236"/>
                      </a:cubicBezTo>
                      <a:cubicBezTo>
                        <a:pt x="26" y="231"/>
                        <a:pt x="30" y="228"/>
                        <a:pt x="34" y="228"/>
                      </a:cubicBezTo>
                      <a:cubicBezTo>
                        <a:pt x="49" y="228"/>
                        <a:pt x="49" y="228"/>
                        <a:pt x="49" y="228"/>
                      </a:cubicBezTo>
                      <a:cubicBezTo>
                        <a:pt x="53" y="228"/>
                        <a:pt x="56" y="231"/>
                        <a:pt x="56" y="236"/>
                      </a:cubicBezTo>
                      <a:lnTo>
                        <a:pt x="56" y="250"/>
                      </a:lnTo>
                      <a:close/>
                      <a:moveTo>
                        <a:pt x="56" y="172"/>
                      </a:moveTo>
                      <a:cubicBezTo>
                        <a:pt x="56" y="176"/>
                        <a:pt x="53" y="179"/>
                        <a:pt x="49" y="179"/>
                      </a:cubicBezTo>
                      <a:cubicBezTo>
                        <a:pt x="34" y="179"/>
                        <a:pt x="34" y="179"/>
                        <a:pt x="34" y="179"/>
                      </a:cubicBezTo>
                      <a:cubicBezTo>
                        <a:pt x="30" y="179"/>
                        <a:pt x="26" y="176"/>
                        <a:pt x="26" y="172"/>
                      </a:cubicBezTo>
                      <a:cubicBezTo>
                        <a:pt x="26" y="157"/>
                        <a:pt x="26" y="157"/>
                        <a:pt x="26" y="157"/>
                      </a:cubicBezTo>
                      <a:cubicBezTo>
                        <a:pt x="26" y="153"/>
                        <a:pt x="30" y="150"/>
                        <a:pt x="34" y="150"/>
                      </a:cubicBezTo>
                      <a:cubicBezTo>
                        <a:pt x="49" y="150"/>
                        <a:pt x="49" y="150"/>
                        <a:pt x="49" y="150"/>
                      </a:cubicBezTo>
                      <a:cubicBezTo>
                        <a:pt x="53" y="150"/>
                        <a:pt x="56" y="153"/>
                        <a:pt x="56" y="157"/>
                      </a:cubicBezTo>
                      <a:lnTo>
                        <a:pt x="56" y="172"/>
                      </a:lnTo>
                      <a:close/>
                      <a:moveTo>
                        <a:pt x="56" y="93"/>
                      </a:moveTo>
                      <a:cubicBezTo>
                        <a:pt x="56" y="97"/>
                        <a:pt x="53" y="101"/>
                        <a:pt x="49" y="101"/>
                      </a:cubicBezTo>
                      <a:cubicBezTo>
                        <a:pt x="34" y="101"/>
                        <a:pt x="34" y="101"/>
                        <a:pt x="34" y="101"/>
                      </a:cubicBezTo>
                      <a:cubicBezTo>
                        <a:pt x="30" y="101"/>
                        <a:pt x="26" y="97"/>
                        <a:pt x="26" y="93"/>
                      </a:cubicBezTo>
                      <a:cubicBezTo>
                        <a:pt x="26" y="79"/>
                        <a:pt x="26" y="79"/>
                        <a:pt x="26" y="79"/>
                      </a:cubicBezTo>
                      <a:cubicBezTo>
                        <a:pt x="26" y="74"/>
                        <a:pt x="30" y="71"/>
                        <a:pt x="34" y="71"/>
                      </a:cubicBezTo>
                      <a:cubicBezTo>
                        <a:pt x="49" y="71"/>
                        <a:pt x="49" y="71"/>
                        <a:pt x="49" y="71"/>
                      </a:cubicBezTo>
                      <a:cubicBezTo>
                        <a:pt x="53" y="71"/>
                        <a:pt x="56" y="74"/>
                        <a:pt x="56" y="79"/>
                      </a:cubicBezTo>
                      <a:lnTo>
                        <a:pt x="56" y="93"/>
                      </a:lnTo>
                      <a:close/>
                      <a:moveTo>
                        <a:pt x="222" y="295"/>
                      </a:moveTo>
                      <a:cubicBezTo>
                        <a:pt x="83" y="295"/>
                        <a:pt x="83" y="295"/>
                        <a:pt x="83" y="295"/>
                      </a:cubicBezTo>
                      <a:cubicBezTo>
                        <a:pt x="83" y="183"/>
                        <a:pt x="83" y="183"/>
                        <a:pt x="83" y="183"/>
                      </a:cubicBezTo>
                      <a:cubicBezTo>
                        <a:pt x="222" y="183"/>
                        <a:pt x="222" y="183"/>
                        <a:pt x="222" y="183"/>
                      </a:cubicBezTo>
                      <a:lnTo>
                        <a:pt x="222" y="295"/>
                      </a:lnTo>
                      <a:close/>
                      <a:moveTo>
                        <a:pt x="222" y="146"/>
                      </a:moveTo>
                      <a:cubicBezTo>
                        <a:pt x="83" y="146"/>
                        <a:pt x="83" y="146"/>
                        <a:pt x="83" y="146"/>
                      </a:cubicBezTo>
                      <a:cubicBezTo>
                        <a:pt x="83" y="34"/>
                        <a:pt x="83" y="34"/>
                        <a:pt x="83" y="34"/>
                      </a:cubicBezTo>
                      <a:cubicBezTo>
                        <a:pt x="222" y="34"/>
                        <a:pt x="222" y="34"/>
                        <a:pt x="222" y="34"/>
                      </a:cubicBezTo>
                      <a:lnTo>
                        <a:pt x="222" y="146"/>
                      </a:lnTo>
                      <a:close/>
                      <a:moveTo>
                        <a:pt x="278" y="250"/>
                      </a:moveTo>
                      <a:cubicBezTo>
                        <a:pt x="278" y="254"/>
                        <a:pt x="275" y="258"/>
                        <a:pt x="270" y="258"/>
                      </a:cubicBezTo>
                      <a:cubicBezTo>
                        <a:pt x="256" y="258"/>
                        <a:pt x="256" y="258"/>
                        <a:pt x="256" y="258"/>
                      </a:cubicBezTo>
                      <a:cubicBezTo>
                        <a:pt x="252" y="258"/>
                        <a:pt x="248" y="254"/>
                        <a:pt x="248" y="250"/>
                      </a:cubicBezTo>
                      <a:cubicBezTo>
                        <a:pt x="248" y="236"/>
                        <a:pt x="248" y="236"/>
                        <a:pt x="248" y="236"/>
                      </a:cubicBezTo>
                      <a:cubicBezTo>
                        <a:pt x="248" y="231"/>
                        <a:pt x="252" y="228"/>
                        <a:pt x="256" y="228"/>
                      </a:cubicBezTo>
                      <a:cubicBezTo>
                        <a:pt x="270" y="228"/>
                        <a:pt x="270" y="228"/>
                        <a:pt x="270" y="228"/>
                      </a:cubicBezTo>
                      <a:cubicBezTo>
                        <a:pt x="275" y="228"/>
                        <a:pt x="278" y="231"/>
                        <a:pt x="278" y="236"/>
                      </a:cubicBezTo>
                      <a:lnTo>
                        <a:pt x="278" y="250"/>
                      </a:lnTo>
                      <a:close/>
                      <a:moveTo>
                        <a:pt x="278" y="172"/>
                      </a:moveTo>
                      <a:cubicBezTo>
                        <a:pt x="278" y="176"/>
                        <a:pt x="275" y="179"/>
                        <a:pt x="270" y="179"/>
                      </a:cubicBezTo>
                      <a:cubicBezTo>
                        <a:pt x="256" y="179"/>
                        <a:pt x="256" y="179"/>
                        <a:pt x="256" y="179"/>
                      </a:cubicBezTo>
                      <a:cubicBezTo>
                        <a:pt x="252" y="179"/>
                        <a:pt x="248" y="176"/>
                        <a:pt x="248" y="172"/>
                      </a:cubicBezTo>
                      <a:cubicBezTo>
                        <a:pt x="248" y="157"/>
                        <a:pt x="248" y="157"/>
                        <a:pt x="248" y="157"/>
                      </a:cubicBezTo>
                      <a:cubicBezTo>
                        <a:pt x="248" y="153"/>
                        <a:pt x="252" y="150"/>
                        <a:pt x="256" y="150"/>
                      </a:cubicBezTo>
                      <a:cubicBezTo>
                        <a:pt x="270" y="150"/>
                        <a:pt x="270" y="150"/>
                        <a:pt x="270" y="150"/>
                      </a:cubicBezTo>
                      <a:cubicBezTo>
                        <a:pt x="275" y="150"/>
                        <a:pt x="278" y="153"/>
                        <a:pt x="278" y="157"/>
                      </a:cubicBezTo>
                      <a:lnTo>
                        <a:pt x="278" y="172"/>
                      </a:lnTo>
                      <a:close/>
                      <a:moveTo>
                        <a:pt x="278" y="93"/>
                      </a:moveTo>
                      <a:cubicBezTo>
                        <a:pt x="278" y="97"/>
                        <a:pt x="275" y="101"/>
                        <a:pt x="270" y="101"/>
                      </a:cubicBezTo>
                      <a:cubicBezTo>
                        <a:pt x="256" y="101"/>
                        <a:pt x="256" y="101"/>
                        <a:pt x="256" y="101"/>
                      </a:cubicBezTo>
                      <a:cubicBezTo>
                        <a:pt x="252" y="101"/>
                        <a:pt x="248" y="97"/>
                        <a:pt x="248" y="93"/>
                      </a:cubicBezTo>
                      <a:cubicBezTo>
                        <a:pt x="248" y="79"/>
                        <a:pt x="248" y="79"/>
                        <a:pt x="248" y="79"/>
                      </a:cubicBezTo>
                      <a:cubicBezTo>
                        <a:pt x="248" y="74"/>
                        <a:pt x="252" y="71"/>
                        <a:pt x="256" y="71"/>
                      </a:cubicBezTo>
                      <a:cubicBezTo>
                        <a:pt x="270" y="71"/>
                        <a:pt x="270" y="71"/>
                        <a:pt x="270" y="71"/>
                      </a:cubicBezTo>
                      <a:cubicBezTo>
                        <a:pt x="275" y="71"/>
                        <a:pt x="278" y="74"/>
                        <a:pt x="278" y="79"/>
                      </a:cubicBezTo>
                      <a:lnTo>
                        <a:pt x="278" y="93"/>
                      </a:ln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42012" tIns="21006" rIns="42012" bIns="21006" numCol="1" rtlCol="0" anchor="ctr" anchorCtr="0" compatLnSpc="1">
                  <a:prstTxWarp prst="textNoShape">
                    <a:avLst/>
                  </a:prstTxWarp>
                </a:bodyPr>
                <a:lstStyle/>
                <a:p>
                  <a:pPr defTabSz="378110">
                    <a:defRPr/>
                  </a:pPr>
                  <a:endParaRPr lang="en-US" sz="1350" kern="0" spc="-62" dirty="0">
                    <a:solidFill>
                      <a:srgbClr val="FFFFFF"/>
                    </a:solidFill>
                    <a:latin typeface="Segoe UI Light"/>
                  </a:endParaRPr>
                </a:p>
              </p:txBody>
            </p:sp>
          </p:grpSp>
          <p:grpSp>
            <p:nvGrpSpPr>
              <p:cNvPr id="135" name="Group 134"/>
              <p:cNvGrpSpPr/>
              <p:nvPr/>
            </p:nvGrpSpPr>
            <p:grpSpPr>
              <a:xfrm>
                <a:off x="7401215" y="2015728"/>
                <a:ext cx="1280160" cy="1280160"/>
                <a:chOff x="7401215" y="2054048"/>
                <a:chExt cx="1280160" cy="1280160"/>
              </a:xfrm>
            </p:grpSpPr>
            <p:sp>
              <p:nvSpPr>
                <p:cNvPr id="163" name="Rectangle 162"/>
                <p:cNvSpPr/>
                <p:nvPr>
                  <p:custDataLst>
                    <p:tags r:id="rId5"/>
                  </p:custDataLst>
                </p:nvPr>
              </p:nvSpPr>
              <p:spPr bwMode="auto">
                <a:xfrm>
                  <a:off x="7401215" y="2054048"/>
                  <a:ext cx="1280160" cy="1280160"/>
                </a:xfrm>
                <a:prstGeom prst="rect">
                  <a:avLst/>
                </a:prstGeom>
                <a:solidFill>
                  <a:srgbClr val="DC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48006" rIns="31511" bIns="21007" numCol="1" spcCol="0" rtlCol="0" fromWordArt="0" anchor="t" anchorCtr="0" forceAA="0" compatLnSpc="1">
                  <a:prstTxWarp prst="textNoShape">
                    <a:avLst/>
                  </a:prstTxWarp>
                  <a:noAutofit/>
                </a:bodyPr>
                <a:lstStyle/>
                <a:p>
                  <a:pPr defTabSz="428430">
                    <a:lnSpc>
                      <a:spcPct val="90000"/>
                    </a:lnSpc>
                    <a:defRPr/>
                  </a:pPr>
                  <a:r>
                    <a:rPr lang="en-US" sz="750" kern="0" dirty="0">
                      <a:ln>
                        <a:solidFill>
                          <a:srgbClr val="FFFFFF">
                            <a:alpha val="0"/>
                          </a:srgbClr>
                        </a:solidFill>
                      </a:ln>
                      <a:solidFill>
                        <a:schemeClr val="bg1"/>
                      </a:solidFill>
                    </a:rPr>
                    <a:t>Clickstream</a:t>
                  </a:r>
                  <a:endParaRPr lang="en-US" sz="750" kern="0" dirty="0">
                    <a:solidFill>
                      <a:schemeClr val="bg1"/>
                    </a:solidFill>
                    <a:ea typeface="Segoe UI" pitchFamily="34" charset="0"/>
                    <a:cs typeface="Segoe UI" pitchFamily="34" charset="0"/>
                  </a:endParaRPr>
                </a:p>
              </p:txBody>
            </p:sp>
            <p:sp>
              <p:nvSpPr>
                <p:cNvPr id="164" name="Freeform 163"/>
                <p:cNvSpPr>
                  <a:spLocks noChangeAspect="1"/>
                </p:cNvSpPr>
                <p:nvPr/>
              </p:nvSpPr>
              <p:spPr bwMode="auto">
                <a:xfrm>
                  <a:off x="7738884" y="2576596"/>
                  <a:ext cx="548640" cy="541197"/>
                </a:xfrm>
                <a:custGeom>
                  <a:avLst/>
                  <a:gdLst>
                    <a:gd name="connsiteX0" fmla="*/ 938222 w 2721566"/>
                    <a:gd name="connsiteY0" fmla="*/ 1618192 h 2743150"/>
                    <a:gd name="connsiteX1" fmla="*/ 920717 w 2721566"/>
                    <a:gd name="connsiteY1" fmla="*/ 1627693 h 2743150"/>
                    <a:gd name="connsiteX2" fmla="*/ 857026 w 2721566"/>
                    <a:gd name="connsiteY2" fmla="*/ 1647464 h 2743150"/>
                    <a:gd name="connsiteX3" fmla="*/ 847920 w 2721566"/>
                    <a:gd name="connsiteY3" fmla="*/ 1648382 h 2743150"/>
                    <a:gd name="connsiteX4" fmla="*/ 837756 w 2721566"/>
                    <a:gd name="connsiteY4" fmla="*/ 1715659 h 2743150"/>
                    <a:gd name="connsiteX5" fmla="*/ 832560 w 2721566"/>
                    <a:gd name="connsiteY5" fmla="*/ 1819620 h 2743150"/>
                    <a:gd name="connsiteX6" fmla="*/ 1127348 w 2721566"/>
                    <a:gd name="connsiteY6" fmla="*/ 2538605 h 2743150"/>
                    <a:gd name="connsiteX7" fmla="*/ 1128948 w 2721566"/>
                    <a:gd name="connsiteY7" fmla="*/ 2540074 h 2743150"/>
                    <a:gd name="connsiteX8" fmla="*/ 1240036 w 2721566"/>
                    <a:gd name="connsiteY8" fmla="*/ 2557183 h 2743150"/>
                    <a:gd name="connsiteX9" fmla="*/ 1360783 w 2721566"/>
                    <a:gd name="connsiteY9" fmla="*/ 2563336 h 2743150"/>
                    <a:gd name="connsiteX10" fmla="*/ 2448946 w 2721566"/>
                    <a:gd name="connsiteY10" fmla="*/ 1835462 h 2743150"/>
                    <a:gd name="connsiteX11" fmla="*/ 2454283 w 2721566"/>
                    <a:gd name="connsiteY11" fmla="*/ 1820747 h 2743150"/>
                    <a:gd name="connsiteX12" fmla="*/ 2454163 w 2721566"/>
                    <a:gd name="connsiteY12" fmla="*/ 1820820 h 2743150"/>
                    <a:gd name="connsiteX13" fmla="*/ 2315755 w 2721566"/>
                    <a:gd name="connsiteY13" fmla="*/ 1885930 h 2743150"/>
                    <a:gd name="connsiteX14" fmla="*/ 2314668 w 2721566"/>
                    <a:gd name="connsiteY14" fmla="*/ 1896707 h 2743150"/>
                    <a:gd name="connsiteX15" fmla="*/ 2121262 w 2721566"/>
                    <a:gd name="connsiteY15" fmla="*/ 2054337 h 2743150"/>
                    <a:gd name="connsiteX16" fmla="*/ 1981667 w 2721566"/>
                    <a:gd name="connsiteY16" fmla="*/ 1996515 h 2743150"/>
                    <a:gd name="connsiteX17" fmla="*/ 1964402 w 2721566"/>
                    <a:gd name="connsiteY17" fmla="*/ 1970907 h 2743150"/>
                    <a:gd name="connsiteX18" fmla="*/ 1833472 w 2721566"/>
                    <a:gd name="connsiteY18" fmla="*/ 1979231 h 2743150"/>
                    <a:gd name="connsiteX19" fmla="*/ 1005171 w 2721566"/>
                    <a:gd name="connsiteY19" fmla="*/ 1679521 h 2743150"/>
                    <a:gd name="connsiteX20" fmla="*/ 1275943 w 2721566"/>
                    <a:gd name="connsiteY20" fmla="*/ 976747 h 2743150"/>
                    <a:gd name="connsiteX21" fmla="*/ 1198822 w 2721566"/>
                    <a:gd name="connsiteY21" fmla="*/ 1035009 h 2743150"/>
                    <a:gd name="connsiteX22" fmla="*/ 1083955 w 2721566"/>
                    <a:gd name="connsiteY22" fmla="*/ 1151055 h 2743150"/>
                    <a:gd name="connsiteX23" fmla="*/ 1101284 w 2721566"/>
                    <a:gd name="connsiteY23" fmla="*/ 1182982 h 2743150"/>
                    <a:gd name="connsiteX24" fmla="*/ 1127948 w 2721566"/>
                    <a:gd name="connsiteY24" fmla="*/ 1315054 h 2743150"/>
                    <a:gd name="connsiteX25" fmla="*/ 1070000 w 2721566"/>
                    <a:gd name="connsiteY25" fmla="*/ 1504762 h 2743150"/>
                    <a:gd name="connsiteX26" fmla="*/ 1069531 w 2721566"/>
                    <a:gd name="connsiteY26" fmla="*/ 1505330 h 2743150"/>
                    <a:gd name="connsiteX27" fmla="*/ 1135763 w 2721566"/>
                    <a:gd name="connsiteY27" fmla="*/ 1563925 h 2743150"/>
                    <a:gd name="connsiteX28" fmla="*/ 1833472 w 2721566"/>
                    <a:gd name="connsiteY28" fmla="*/ 1807163 h 2743150"/>
                    <a:gd name="connsiteX29" fmla="*/ 1933016 w 2721566"/>
                    <a:gd name="connsiteY29" fmla="*/ 1800511 h 2743150"/>
                    <a:gd name="connsiteX30" fmla="*/ 1939359 w 2721566"/>
                    <a:gd name="connsiteY30" fmla="*/ 1780077 h 2743150"/>
                    <a:gd name="connsiteX31" fmla="*/ 2121262 w 2721566"/>
                    <a:gd name="connsiteY31" fmla="*/ 1659503 h 2743150"/>
                    <a:gd name="connsiteX32" fmla="*/ 2260857 w 2721566"/>
                    <a:gd name="connsiteY32" fmla="*/ 1717325 h 2743150"/>
                    <a:gd name="connsiteX33" fmla="*/ 2263606 w 2721566"/>
                    <a:gd name="connsiteY33" fmla="*/ 1721402 h 2743150"/>
                    <a:gd name="connsiteX34" fmla="*/ 2267011 w 2721566"/>
                    <a:gd name="connsiteY34" fmla="*/ 1720229 h 2743150"/>
                    <a:gd name="connsiteX35" fmla="*/ 2395987 w 2721566"/>
                    <a:gd name="connsiteY35" fmla="*/ 1656069 h 2743150"/>
                    <a:gd name="connsiteX36" fmla="*/ 2524667 w 2721566"/>
                    <a:gd name="connsiteY36" fmla="*/ 1566083 h 2743150"/>
                    <a:gd name="connsiteX37" fmla="*/ 2528847 w 2721566"/>
                    <a:gd name="connsiteY37" fmla="*/ 1538444 h 2743150"/>
                    <a:gd name="connsiteX38" fmla="*/ 2391754 w 2721566"/>
                    <a:gd name="connsiteY38" fmla="*/ 1531467 h 2743150"/>
                    <a:gd name="connsiteX39" fmla="*/ 2095342 w 2721566"/>
                    <a:gd name="connsiteY39" fmla="*/ 1475341 h 2743150"/>
                    <a:gd name="connsiteX40" fmla="*/ 1956122 w 2721566"/>
                    <a:gd name="connsiteY40" fmla="*/ 1430037 h 2743150"/>
                    <a:gd name="connsiteX41" fmla="*/ 1947455 w 2721566"/>
                    <a:gd name="connsiteY41" fmla="*/ 1435880 h 2743150"/>
                    <a:gd name="connsiteX42" fmla="*/ 1867644 w 2721566"/>
                    <a:gd name="connsiteY42" fmla="*/ 1451993 h 2743150"/>
                    <a:gd name="connsiteX43" fmla="*/ 1678717 w 2721566"/>
                    <a:gd name="connsiteY43" fmla="*/ 1326764 h 2743150"/>
                    <a:gd name="connsiteX44" fmla="*/ 1667734 w 2721566"/>
                    <a:gd name="connsiteY44" fmla="*/ 1291381 h 2743150"/>
                    <a:gd name="connsiteX45" fmla="*/ 1564981 w 2721566"/>
                    <a:gd name="connsiteY45" fmla="*/ 1226519 h 2743150"/>
                    <a:gd name="connsiteX46" fmla="*/ 1339681 w 2721566"/>
                    <a:gd name="connsiteY46" fmla="*/ 1042541 h 2743150"/>
                    <a:gd name="connsiteX47" fmla="*/ 1839031 w 2721566"/>
                    <a:gd name="connsiteY47" fmla="*/ 802822 h 2743150"/>
                    <a:gd name="connsiteX48" fmla="*/ 1539738 w 2721566"/>
                    <a:gd name="connsiteY48" fmla="*/ 848536 h 2743150"/>
                    <a:gd name="connsiteX49" fmla="*/ 1497492 w 2721566"/>
                    <a:gd name="connsiteY49" fmla="*/ 864156 h 2743150"/>
                    <a:gd name="connsiteX50" fmla="*/ 1530174 w 2721566"/>
                    <a:gd name="connsiteY50" fmla="*/ 896941 h 2743150"/>
                    <a:gd name="connsiteX51" fmla="*/ 1723667 w 2721566"/>
                    <a:gd name="connsiteY51" fmla="*/ 1048242 h 2743150"/>
                    <a:gd name="connsiteX52" fmla="*/ 1765091 w 2721566"/>
                    <a:gd name="connsiteY52" fmla="*/ 1073360 h 2743150"/>
                    <a:gd name="connsiteX53" fmla="*/ 1787834 w 2721566"/>
                    <a:gd name="connsiteY53" fmla="*/ 1058026 h 2743150"/>
                    <a:gd name="connsiteX54" fmla="*/ 1867644 w 2721566"/>
                    <a:gd name="connsiteY54" fmla="*/ 1041913 h 2743150"/>
                    <a:gd name="connsiteX55" fmla="*/ 2068519 w 2721566"/>
                    <a:gd name="connsiteY55" fmla="*/ 1205631 h 2743150"/>
                    <a:gd name="connsiteX56" fmla="*/ 2069865 w 2721566"/>
                    <a:gd name="connsiteY56" fmla="*/ 1218984 h 2743150"/>
                    <a:gd name="connsiteX57" fmla="*/ 2174899 w 2721566"/>
                    <a:gd name="connsiteY57" fmla="*/ 1251806 h 2743150"/>
                    <a:gd name="connsiteX58" fmla="*/ 2425742 w 2721566"/>
                    <a:gd name="connsiteY58" fmla="*/ 1297108 h 2743150"/>
                    <a:gd name="connsiteX59" fmla="*/ 2538295 w 2721566"/>
                    <a:gd name="connsiteY59" fmla="*/ 1302486 h 2743150"/>
                    <a:gd name="connsiteX60" fmla="*/ 2535655 w 2721566"/>
                    <a:gd name="connsiteY60" fmla="*/ 1249725 h 2743150"/>
                    <a:gd name="connsiteX61" fmla="*/ 2517759 w 2721566"/>
                    <a:gd name="connsiteY61" fmla="*/ 1131394 h 2743150"/>
                    <a:gd name="connsiteX62" fmla="*/ 2497854 w 2721566"/>
                    <a:gd name="connsiteY62" fmla="*/ 1053274 h 2743150"/>
                    <a:gd name="connsiteX63" fmla="*/ 2371258 w 2721566"/>
                    <a:gd name="connsiteY63" fmla="*/ 956458 h 2743150"/>
                    <a:gd name="connsiteX64" fmla="*/ 1839031 w 2721566"/>
                    <a:gd name="connsiteY64" fmla="*/ 802822 h 2743150"/>
                    <a:gd name="connsiteX65" fmla="*/ 540853 w 2721566"/>
                    <a:gd name="connsiteY65" fmla="*/ 514986 h 2743150"/>
                    <a:gd name="connsiteX66" fmla="*/ 525712 w 2721566"/>
                    <a:gd name="connsiteY66" fmla="*/ 528873 h 2743150"/>
                    <a:gd name="connsiteX67" fmla="*/ 179814 w 2721566"/>
                    <a:gd name="connsiteY67" fmla="*/ 1371575 h 2743150"/>
                    <a:gd name="connsiteX68" fmla="*/ 609577 w 2721566"/>
                    <a:gd name="connsiteY68" fmla="*/ 2291196 h 2743150"/>
                    <a:gd name="connsiteX69" fmla="*/ 629751 w 2721566"/>
                    <a:gd name="connsiteY69" fmla="*/ 2306419 h 2743150"/>
                    <a:gd name="connsiteX70" fmla="*/ 627186 w 2721566"/>
                    <a:gd name="connsiteY70" fmla="*/ 2300879 h 2743150"/>
                    <a:gd name="connsiteX71" fmla="*/ 536863 w 2721566"/>
                    <a:gd name="connsiteY71" fmla="*/ 1819620 h 2743150"/>
                    <a:gd name="connsiteX72" fmla="*/ 543586 w 2721566"/>
                    <a:gd name="connsiteY72" fmla="*/ 1685426 h 2743150"/>
                    <a:gd name="connsiteX73" fmla="*/ 561714 w 2721566"/>
                    <a:gd name="connsiteY73" fmla="*/ 1565698 h 2743150"/>
                    <a:gd name="connsiteX74" fmla="*/ 548721 w 2721566"/>
                    <a:gd name="connsiteY74" fmla="*/ 1554978 h 2743150"/>
                    <a:gd name="connsiteX75" fmla="*/ 449342 w 2721566"/>
                    <a:gd name="connsiteY75" fmla="*/ 1315054 h 2743150"/>
                    <a:gd name="connsiteX76" fmla="*/ 548721 w 2721566"/>
                    <a:gd name="connsiteY76" fmla="*/ 1075131 h 2743150"/>
                    <a:gd name="connsiteX77" fmla="*/ 586510 w 2721566"/>
                    <a:gd name="connsiteY77" fmla="*/ 1043953 h 2743150"/>
                    <a:gd name="connsiteX78" fmla="*/ 557759 w 2721566"/>
                    <a:gd name="connsiteY78" fmla="*/ 931249 h 2743150"/>
                    <a:gd name="connsiteX79" fmla="*/ 531303 w 2721566"/>
                    <a:gd name="connsiteY79" fmla="*/ 666735 h 2743150"/>
                    <a:gd name="connsiteX80" fmla="*/ 535100 w 2721566"/>
                    <a:gd name="connsiteY80" fmla="*/ 565752 h 2743150"/>
                    <a:gd name="connsiteX81" fmla="*/ 870476 w 2721566"/>
                    <a:gd name="connsiteY81" fmla="*/ 288355 h 2743150"/>
                    <a:gd name="connsiteX82" fmla="*/ 797863 w 2721566"/>
                    <a:gd name="connsiteY82" fmla="*/ 323653 h 2743150"/>
                    <a:gd name="connsiteX83" fmla="*/ 747285 w 2721566"/>
                    <a:gd name="connsiteY83" fmla="*/ 354661 h 2743150"/>
                    <a:gd name="connsiteX84" fmla="*/ 726331 w 2721566"/>
                    <a:gd name="connsiteY84" fmla="*/ 436900 h 2743150"/>
                    <a:gd name="connsiteX85" fmla="*/ 703371 w 2721566"/>
                    <a:gd name="connsiteY85" fmla="*/ 666735 h 2743150"/>
                    <a:gd name="connsiteX86" fmla="*/ 716392 w 2721566"/>
                    <a:gd name="connsiteY86" fmla="*/ 840411 h 2743150"/>
                    <a:gd name="connsiteX87" fmla="*/ 748231 w 2721566"/>
                    <a:gd name="connsiteY87" fmla="*/ 979825 h 2743150"/>
                    <a:gd name="connsiteX88" fmla="*/ 788645 w 2721566"/>
                    <a:gd name="connsiteY88" fmla="*/ 975751 h 2743150"/>
                    <a:gd name="connsiteX89" fmla="*/ 837858 w 2721566"/>
                    <a:gd name="connsiteY89" fmla="*/ 980712 h 2743150"/>
                    <a:gd name="connsiteX90" fmla="*/ 918259 w 2721566"/>
                    <a:gd name="connsiteY90" fmla="*/ 891546 h 2743150"/>
                    <a:gd name="connsiteX91" fmla="*/ 1010731 w 2721566"/>
                    <a:gd name="connsiteY91" fmla="*/ 806835 h 2743150"/>
                    <a:gd name="connsiteX92" fmla="*/ 1091088 w 2721566"/>
                    <a:gd name="connsiteY92" fmla="*/ 746269 h 2743150"/>
                    <a:gd name="connsiteX93" fmla="*/ 1090355 w 2721566"/>
                    <a:gd name="connsiteY93" fmla="*/ 745257 h 2743150"/>
                    <a:gd name="connsiteX94" fmla="*/ 908795 w 2721566"/>
                    <a:gd name="connsiteY94" fmla="*/ 398035 h 2743150"/>
                    <a:gd name="connsiteX95" fmla="*/ 1360783 w 2721566"/>
                    <a:gd name="connsiteY95" fmla="*/ 179814 h 2743150"/>
                    <a:gd name="connsiteX96" fmla="*/ 1122777 w 2721566"/>
                    <a:gd name="connsiteY96" fmla="*/ 204027 h 2743150"/>
                    <a:gd name="connsiteX97" fmla="*/ 1095649 w 2721566"/>
                    <a:gd name="connsiteY97" fmla="*/ 211066 h 2743150"/>
                    <a:gd name="connsiteX98" fmla="*/ 1107447 w 2721566"/>
                    <a:gd name="connsiteY98" fmla="*/ 252895 h 2743150"/>
                    <a:gd name="connsiteX99" fmla="*/ 1260905 w 2721566"/>
                    <a:gd name="connsiteY99" fmla="*/ 573486 h 2743150"/>
                    <a:gd name="connsiteX100" fmla="*/ 1297851 w 2721566"/>
                    <a:gd name="connsiteY100" fmla="*/ 626931 h 2743150"/>
                    <a:gd name="connsiteX101" fmla="*/ 1332168 w 2721566"/>
                    <a:gd name="connsiteY101" fmla="*/ 610267 h 2743150"/>
                    <a:gd name="connsiteX102" fmla="*/ 1839031 w 2721566"/>
                    <a:gd name="connsiteY102" fmla="*/ 507125 h 2743150"/>
                    <a:gd name="connsiteX103" fmla="*/ 2203231 w 2721566"/>
                    <a:gd name="connsiteY103" fmla="*/ 559150 h 2743150"/>
                    <a:gd name="connsiteX104" fmla="*/ 2233085 w 2721566"/>
                    <a:gd name="connsiteY104" fmla="*/ 570212 h 2743150"/>
                    <a:gd name="connsiteX105" fmla="*/ 2195854 w 2721566"/>
                    <a:gd name="connsiteY105" fmla="*/ 528873 h 2743150"/>
                    <a:gd name="connsiteX106" fmla="*/ 1360783 w 2721566"/>
                    <a:gd name="connsiteY106" fmla="*/ 179814 h 2743150"/>
                    <a:gd name="connsiteX107" fmla="*/ 1360783 w 2721566"/>
                    <a:gd name="connsiteY107" fmla="*/ 0 h 2743150"/>
                    <a:gd name="connsiteX108" fmla="*/ 2721566 w 2721566"/>
                    <a:gd name="connsiteY108" fmla="*/ 1371575 h 2743150"/>
                    <a:gd name="connsiteX109" fmla="*/ 1360783 w 2721566"/>
                    <a:gd name="connsiteY109" fmla="*/ 2743150 h 2743150"/>
                    <a:gd name="connsiteX110" fmla="*/ 0 w 2721566"/>
                    <a:gd name="connsiteY110" fmla="*/ 1371575 h 2743150"/>
                    <a:gd name="connsiteX111" fmla="*/ 599956 w 2721566"/>
                    <a:gd name="connsiteY111" fmla="*/ 234244 h 2743150"/>
                    <a:gd name="connsiteX112" fmla="*/ 605849 w 2721566"/>
                    <a:gd name="connsiteY112" fmla="*/ 230636 h 2743150"/>
                    <a:gd name="connsiteX113" fmla="*/ 664406 w 2721566"/>
                    <a:gd name="connsiteY113" fmla="*/ 194779 h 2743150"/>
                    <a:gd name="connsiteX114" fmla="*/ 712153 w 2721566"/>
                    <a:gd name="connsiteY114" fmla="*/ 165541 h 2743150"/>
                    <a:gd name="connsiteX115" fmla="*/ 1360783 w 2721566"/>
                    <a:gd name="connsiteY115" fmla="*/ 0 h 27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2721566" h="2743150">
                      <a:moveTo>
                        <a:pt x="938222" y="1618192"/>
                      </a:moveTo>
                      <a:lnTo>
                        <a:pt x="920717" y="1627693"/>
                      </a:lnTo>
                      <a:cubicBezTo>
                        <a:pt x="900420" y="1636278"/>
                        <a:pt x="879114" y="1642944"/>
                        <a:pt x="857026" y="1647464"/>
                      </a:cubicBezTo>
                      <a:lnTo>
                        <a:pt x="847920" y="1648382"/>
                      </a:lnTo>
                      <a:lnTo>
                        <a:pt x="837756" y="1715659"/>
                      </a:lnTo>
                      <a:cubicBezTo>
                        <a:pt x="834320" y="1749840"/>
                        <a:pt x="832560" y="1784523"/>
                        <a:pt x="832560" y="1819620"/>
                      </a:cubicBezTo>
                      <a:cubicBezTo>
                        <a:pt x="832560" y="2100401"/>
                        <a:pt x="945213" y="2354601"/>
                        <a:pt x="1127348" y="2538605"/>
                      </a:cubicBezTo>
                      <a:lnTo>
                        <a:pt x="1128948" y="2540074"/>
                      </a:lnTo>
                      <a:lnTo>
                        <a:pt x="1240036" y="2557183"/>
                      </a:lnTo>
                      <a:cubicBezTo>
                        <a:pt x="1279737" y="2561252"/>
                        <a:pt x="1320019" y="2563336"/>
                        <a:pt x="1360783" y="2563336"/>
                      </a:cubicBezTo>
                      <a:cubicBezTo>
                        <a:pt x="1849956" y="2563336"/>
                        <a:pt x="2269665" y="2263203"/>
                        <a:pt x="2448946" y="1835462"/>
                      </a:cubicBezTo>
                      <a:lnTo>
                        <a:pt x="2454283" y="1820747"/>
                      </a:lnTo>
                      <a:lnTo>
                        <a:pt x="2454163" y="1820820"/>
                      </a:lnTo>
                      <a:lnTo>
                        <a:pt x="2315755" y="1885930"/>
                      </a:lnTo>
                      <a:lnTo>
                        <a:pt x="2314668" y="1896707"/>
                      </a:lnTo>
                      <a:cubicBezTo>
                        <a:pt x="2296260" y="1986666"/>
                        <a:pt x="2216663" y="2054337"/>
                        <a:pt x="2121262" y="2054337"/>
                      </a:cubicBezTo>
                      <a:cubicBezTo>
                        <a:pt x="2066747" y="2054337"/>
                        <a:pt x="2017393" y="2032241"/>
                        <a:pt x="1981667" y="1996515"/>
                      </a:cubicBezTo>
                      <a:lnTo>
                        <a:pt x="1964402" y="1970907"/>
                      </a:lnTo>
                      <a:lnTo>
                        <a:pt x="1833472" y="1979231"/>
                      </a:lnTo>
                      <a:cubicBezTo>
                        <a:pt x="1518836" y="1979231"/>
                        <a:pt x="1230263" y="1866756"/>
                        <a:pt x="1005171" y="1679521"/>
                      </a:cubicBezTo>
                      <a:close/>
                      <a:moveTo>
                        <a:pt x="1275943" y="976747"/>
                      </a:moveTo>
                      <a:lnTo>
                        <a:pt x="1198822" y="1035009"/>
                      </a:lnTo>
                      <a:lnTo>
                        <a:pt x="1083955" y="1151055"/>
                      </a:lnTo>
                      <a:lnTo>
                        <a:pt x="1101284" y="1182982"/>
                      </a:lnTo>
                      <a:cubicBezTo>
                        <a:pt x="1118453" y="1223576"/>
                        <a:pt x="1127948" y="1268206"/>
                        <a:pt x="1127948" y="1315054"/>
                      </a:cubicBezTo>
                      <a:cubicBezTo>
                        <a:pt x="1127948" y="1385326"/>
                        <a:pt x="1106585" y="1450609"/>
                        <a:pt x="1070000" y="1504762"/>
                      </a:cubicBezTo>
                      <a:lnTo>
                        <a:pt x="1069531" y="1505330"/>
                      </a:lnTo>
                      <a:lnTo>
                        <a:pt x="1135763" y="1563925"/>
                      </a:lnTo>
                      <a:cubicBezTo>
                        <a:pt x="1327889" y="1716289"/>
                        <a:pt x="1570164" y="1807163"/>
                        <a:pt x="1833472" y="1807163"/>
                      </a:cubicBezTo>
                      <a:lnTo>
                        <a:pt x="1933016" y="1800511"/>
                      </a:lnTo>
                      <a:lnTo>
                        <a:pt x="1939359" y="1780077"/>
                      </a:lnTo>
                      <a:cubicBezTo>
                        <a:pt x="1969329" y="1709221"/>
                        <a:pt x="2039490" y="1659503"/>
                        <a:pt x="2121262" y="1659503"/>
                      </a:cubicBezTo>
                      <a:cubicBezTo>
                        <a:pt x="2175777" y="1659503"/>
                        <a:pt x="2225132" y="1681600"/>
                        <a:pt x="2260857" y="1717325"/>
                      </a:cubicBezTo>
                      <a:lnTo>
                        <a:pt x="2263606" y="1721402"/>
                      </a:lnTo>
                      <a:lnTo>
                        <a:pt x="2267011" y="1720229"/>
                      </a:lnTo>
                      <a:cubicBezTo>
                        <a:pt x="2311512" y="1701558"/>
                        <a:pt x="2354575" y="1680099"/>
                        <a:pt x="2395987" y="1656069"/>
                      </a:cubicBezTo>
                      <a:lnTo>
                        <a:pt x="2524667" y="1566083"/>
                      </a:lnTo>
                      <a:lnTo>
                        <a:pt x="2528847" y="1538444"/>
                      </a:lnTo>
                      <a:lnTo>
                        <a:pt x="2391754" y="1531467"/>
                      </a:lnTo>
                      <a:cubicBezTo>
                        <a:pt x="2290200" y="1521072"/>
                        <a:pt x="2191156" y="1502121"/>
                        <a:pt x="2095342" y="1475341"/>
                      </a:cubicBezTo>
                      <a:lnTo>
                        <a:pt x="1956122" y="1430037"/>
                      </a:lnTo>
                      <a:lnTo>
                        <a:pt x="1947455" y="1435880"/>
                      </a:lnTo>
                      <a:cubicBezTo>
                        <a:pt x="1922924" y="1446256"/>
                        <a:pt x="1895954" y="1451993"/>
                        <a:pt x="1867644" y="1451993"/>
                      </a:cubicBezTo>
                      <a:cubicBezTo>
                        <a:pt x="1782714" y="1451993"/>
                        <a:pt x="1709844" y="1400356"/>
                        <a:pt x="1678717" y="1326764"/>
                      </a:cubicBezTo>
                      <a:lnTo>
                        <a:pt x="1667734" y="1291381"/>
                      </a:lnTo>
                      <a:lnTo>
                        <a:pt x="1564981" y="1226519"/>
                      </a:lnTo>
                      <a:cubicBezTo>
                        <a:pt x="1484969" y="1171328"/>
                        <a:pt x="1409629" y="1109760"/>
                        <a:pt x="1339681" y="1042541"/>
                      </a:cubicBezTo>
                      <a:close/>
                      <a:moveTo>
                        <a:pt x="1839031" y="802822"/>
                      </a:moveTo>
                      <a:cubicBezTo>
                        <a:pt x="1734808" y="802822"/>
                        <a:pt x="1634285" y="818826"/>
                        <a:pt x="1539738" y="848536"/>
                      </a:cubicBezTo>
                      <a:lnTo>
                        <a:pt x="1497492" y="864156"/>
                      </a:lnTo>
                      <a:lnTo>
                        <a:pt x="1530174" y="896941"/>
                      </a:lnTo>
                      <a:cubicBezTo>
                        <a:pt x="1590527" y="952297"/>
                        <a:pt x="1655217" y="1002924"/>
                        <a:pt x="1723667" y="1048242"/>
                      </a:cubicBezTo>
                      <a:lnTo>
                        <a:pt x="1765091" y="1073360"/>
                      </a:lnTo>
                      <a:lnTo>
                        <a:pt x="1787834" y="1058026"/>
                      </a:lnTo>
                      <a:cubicBezTo>
                        <a:pt x="1812364" y="1047651"/>
                        <a:pt x="1839334" y="1041913"/>
                        <a:pt x="1867644" y="1041913"/>
                      </a:cubicBezTo>
                      <a:cubicBezTo>
                        <a:pt x="1966729" y="1041913"/>
                        <a:pt x="2049399" y="1112198"/>
                        <a:pt x="2068519" y="1205631"/>
                      </a:cubicBezTo>
                      <a:lnTo>
                        <a:pt x="2069865" y="1218984"/>
                      </a:lnTo>
                      <a:lnTo>
                        <a:pt x="2174899" y="1251806"/>
                      </a:lnTo>
                      <a:cubicBezTo>
                        <a:pt x="2256094" y="1273569"/>
                        <a:pt x="2339900" y="1288863"/>
                        <a:pt x="2425742" y="1297108"/>
                      </a:cubicBezTo>
                      <a:lnTo>
                        <a:pt x="2538295" y="1302486"/>
                      </a:lnTo>
                      <a:lnTo>
                        <a:pt x="2535655" y="1249725"/>
                      </a:lnTo>
                      <a:cubicBezTo>
                        <a:pt x="2531623" y="1209661"/>
                        <a:pt x="2525625" y="1170184"/>
                        <a:pt x="2517759" y="1131394"/>
                      </a:cubicBezTo>
                      <a:lnTo>
                        <a:pt x="2497854" y="1053274"/>
                      </a:lnTo>
                      <a:lnTo>
                        <a:pt x="2371258" y="956458"/>
                      </a:lnTo>
                      <a:cubicBezTo>
                        <a:pt x="2216862" y="859087"/>
                        <a:pt x="2034451" y="802822"/>
                        <a:pt x="1839031" y="802822"/>
                      </a:cubicBezTo>
                      <a:close/>
                      <a:moveTo>
                        <a:pt x="540853" y="514986"/>
                      </a:moveTo>
                      <a:lnTo>
                        <a:pt x="525712" y="528873"/>
                      </a:lnTo>
                      <a:cubicBezTo>
                        <a:pt x="311998" y="744539"/>
                        <a:pt x="179814" y="1042480"/>
                        <a:pt x="179814" y="1371575"/>
                      </a:cubicBezTo>
                      <a:cubicBezTo>
                        <a:pt x="179814" y="1741808"/>
                        <a:pt x="347110" y="2072609"/>
                        <a:pt x="609577" y="2291196"/>
                      </a:cubicBezTo>
                      <a:lnTo>
                        <a:pt x="629751" y="2306419"/>
                      </a:lnTo>
                      <a:lnTo>
                        <a:pt x="627186" y="2300879"/>
                      </a:lnTo>
                      <a:cubicBezTo>
                        <a:pt x="568888" y="2151864"/>
                        <a:pt x="536863" y="1989512"/>
                        <a:pt x="536863" y="1819620"/>
                      </a:cubicBezTo>
                      <a:cubicBezTo>
                        <a:pt x="536863" y="1774316"/>
                        <a:pt x="539140" y="1729548"/>
                        <a:pt x="543586" y="1685426"/>
                      </a:cubicBezTo>
                      <a:lnTo>
                        <a:pt x="561714" y="1565698"/>
                      </a:lnTo>
                      <a:lnTo>
                        <a:pt x="548721" y="1554978"/>
                      </a:lnTo>
                      <a:cubicBezTo>
                        <a:pt x="487320" y="1493576"/>
                        <a:pt x="449342" y="1408750"/>
                        <a:pt x="449342" y="1315054"/>
                      </a:cubicBezTo>
                      <a:cubicBezTo>
                        <a:pt x="449342" y="1221358"/>
                        <a:pt x="487320" y="1136533"/>
                        <a:pt x="548721" y="1075131"/>
                      </a:cubicBezTo>
                      <a:lnTo>
                        <a:pt x="586510" y="1043953"/>
                      </a:lnTo>
                      <a:lnTo>
                        <a:pt x="557759" y="931249"/>
                      </a:lnTo>
                      <a:cubicBezTo>
                        <a:pt x="540412" y="845808"/>
                        <a:pt x="531303" y="757344"/>
                        <a:pt x="531303" y="666735"/>
                      </a:cubicBezTo>
                      <a:cubicBezTo>
                        <a:pt x="531303" y="632757"/>
                        <a:pt x="532584" y="599081"/>
                        <a:pt x="535100" y="565752"/>
                      </a:cubicBezTo>
                      <a:close/>
                      <a:moveTo>
                        <a:pt x="870476" y="288355"/>
                      </a:moveTo>
                      <a:lnTo>
                        <a:pt x="797863" y="323653"/>
                      </a:lnTo>
                      <a:lnTo>
                        <a:pt x="747285" y="354661"/>
                      </a:lnTo>
                      <a:lnTo>
                        <a:pt x="726331" y="436900"/>
                      </a:lnTo>
                      <a:cubicBezTo>
                        <a:pt x="711277" y="511139"/>
                        <a:pt x="703371" y="588006"/>
                        <a:pt x="703371" y="666735"/>
                      </a:cubicBezTo>
                      <a:cubicBezTo>
                        <a:pt x="703371" y="725782"/>
                        <a:pt x="707818" y="783782"/>
                        <a:pt x="716392" y="840411"/>
                      </a:cubicBezTo>
                      <a:lnTo>
                        <a:pt x="748231" y="979825"/>
                      </a:lnTo>
                      <a:lnTo>
                        <a:pt x="788645" y="975751"/>
                      </a:lnTo>
                      <a:lnTo>
                        <a:pt x="837858" y="980712"/>
                      </a:lnTo>
                      <a:lnTo>
                        <a:pt x="918259" y="891546"/>
                      </a:lnTo>
                      <a:cubicBezTo>
                        <a:pt x="947715" y="861857"/>
                        <a:pt x="978575" y="833583"/>
                        <a:pt x="1010731" y="806835"/>
                      </a:cubicBezTo>
                      <a:lnTo>
                        <a:pt x="1091088" y="746269"/>
                      </a:lnTo>
                      <a:lnTo>
                        <a:pt x="1090355" y="745257"/>
                      </a:lnTo>
                      <a:cubicBezTo>
                        <a:pt x="1017972" y="637265"/>
                        <a:pt x="956882" y="520950"/>
                        <a:pt x="908795" y="398035"/>
                      </a:cubicBezTo>
                      <a:close/>
                      <a:moveTo>
                        <a:pt x="1360783" y="179814"/>
                      </a:moveTo>
                      <a:cubicBezTo>
                        <a:pt x="1279254" y="179814"/>
                        <a:pt x="1199655" y="188151"/>
                        <a:pt x="1122777" y="204027"/>
                      </a:cubicBezTo>
                      <a:lnTo>
                        <a:pt x="1095649" y="211066"/>
                      </a:lnTo>
                      <a:lnTo>
                        <a:pt x="1107447" y="252895"/>
                      </a:lnTo>
                      <a:cubicBezTo>
                        <a:pt x="1146623" y="366253"/>
                        <a:pt x="1198334" y="473680"/>
                        <a:pt x="1260905" y="573486"/>
                      </a:cubicBezTo>
                      <a:lnTo>
                        <a:pt x="1297851" y="626931"/>
                      </a:lnTo>
                      <a:lnTo>
                        <a:pt x="1332168" y="610267"/>
                      </a:lnTo>
                      <a:cubicBezTo>
                        <a:pt x="1487958" y="543852"/>
                        <a:pt x="1659240" y="507125"/>
                        <a:pt x="1839031" y="507125"/>
                      </a:cubicBezTo>
                      <a:cubicBezTo>
                        <a:pt x="1965448" y="507125"/>
                        <a:pt x="2087657" y="525282"/>
                        <a:pt x="2203231" y="559150"/>
                      </a:cubicBezTo>
                      <a:lnTo>
                        <a:pt x="2233085" y="570212"/>
                      </a:lnTo>
                      <a:lnTo>
                        <a:pt x="2195854" y="528873"/>
                      </a:lnTo>
                      <a:cubicBezTo>
                        <a:pt x="1982141" y="313207"/>
                        <a:pt x="1686899" y="179814"/>
                        <a:pt x="1360783" y="179814"/>
                      </a:cubicBezTo>
                      <a:close/>
                      <a:moveTo>
                        <a:pt x="1360783" y="0"/>
                      </a:moveTo>
                      <a:cubicBezTo>
                        <a:pt x="2112323" y="0"/>
                        <a:pt x="2721566" y="614075"/>
                        <a:pt x="2721566" y="1371575"/>
                      </a:cubicBezTo>
                      <a:cubicBezTo>
                        <a:pt x="2721566" y="2129075"/>
                        <a:pt x="2112323" y="2743150"/>
                        <a:pt x="1360783" y="2743150"/>
                      </a:cubicBezTo>
                      <a:cubicBezTo>
                        <a:pt x="609243" y="2743150"/>
                        <a:pt x="0" y="2129075"/>
                        <a:pt x="0" y="1371575"/>
                      </a:cubicBezTo>
                      <a:cubicBezTo>
                        <a:pt x="0" y="898138"/>
                        <a:pt x="237985" y="480726"/>
                        <a:pt x="599956" y="234244"/>
                      </a:cubicBezTo>
                      <a:lnTo>
                        <a:pt x="605849" y="230636"/>
                      </a:lnTo>
                      <a:lnTo>
                        <a:pt x="664406" y="194779"/>
                      </a:lnTo>
                      <a:lnTo>
                        <a:pt x="712153" y="165541"/>
                      </a:lnTo>
                      <a:cubicBezTo>
                        <a:pt x="904967" y="59968"/>
                        <a:pt x="1125927" y="0"/>
                        <a:pt x="1360783"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4029" tIns="67223" rIns="84029" bIns="67223" numCol="1" spcCol="0" rtlCol="0" fromWordArt="0" anchor="t" anchorCtr="0" forceAA="0" compatLnSpc="1">
                  <a:prstTxWarp prst="textNoShape">
                    <a:avLst/>
                  </a:prstTxWarp>
                  <a:noAutofit/>
                </a:bodyPr>
                <a:lstStyle/>
                <a:p>
                  <a:pPr defTabSz="428430" fontAlgn="base">
                    <a:lnSpc>
                      <a:spcPct val="90000"/>
                    </a:lnSpc>
                    <a:spcBef>
                      <a:spcPct val="0"/>
                    </a:spcBef>
                    <a:spcAft>
                      <a:spcPct val="0"/>
                    </a:spcAft>
                    <a:defRPr/>
                  </a:pPr>
                  <a:endParaRPr lang="en-US" sz="1350" kern="0" dirty="0">
                    <a:solidFill>
                      <a:srgbClr val="FFFFFF"/>
                    </a:solidFill>
                    <a:latin typeface="Segoe UI Light"/>
                    <a:ea typeface="Segoe UI" pitchFamily="34" charset="0"/>
                    <a:cs typeface="Segoe UI" pitchFamily="34" charset="0"/>
                  </a:endParaRPr>
                </a:p>
              </p:txBody>
            </p:sp>
          </p:grpSp>
          <p:grpSp>
            <p:nvGrpSpPr>
              <p:cNvPr id="136" name="Group 135"/>
              <p:cNvGrpSpPr/>
              <p:nvPr/>
            </p:nvGrpSpPr>
            <p:grpSpPr>
              <a:xfrm>
                <a:off x="7401215" y="3459955"/>
                <a:ext cx="1280160" cy="1280160"/>
                <a:chOff x="7401215" y="3574036"/>
                <a:chExt cx="1280160" cy="1280160"/>
              </a:xfrm>
            </p:grpSpPr>
            <p:sp>
              <p:nvSpPr>
                <p:cNvPr id="154" name="Rectangle 153"/>
                <p:cNvSpPr/>
                <p:nvPr>
                  <p:custDataLst>
                    <p:tags r:id="rId4"/>
                  </p:custDataLst>
                </p:nvPr>
              </p:nvSpPr>
              <p:spPr bwMode="auto">
                <a:xfrm>
                  <a:off x="7401215" y="3574036"/>
                  <a:ext cx="1280160" cy="1280160"/>
                </a:xfrm>
                <a:prstGeom prst="rect">
                  <a:avLst/>
                </a:prstGeom>
                <a:solidFill>
                  <a:srgbClr val="DC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48006" rIns="31511" bIns="21007" numCol="1" spcCol="0" rtlCol="0" fromWordArt="0" anchor="t" anchorCtr="0" forceAA="0" compatLnSpc="1">
                  <a:prstTxWarp prst="textNoShape">
                    <a:avLst/>
                  </a:prstTxWarp>
                  <a:noAutofit/>
                </a:bodyPr>
                <a:lstStyle/>
                <a:p>
                  <a:pPr defTabSz="428430">
                    <a:lnSpc>
                      <a:spcPct val="90000"/>
                    </a:lnSpc>
                    <a:defRPr/>
                  </a:pPr>
                  <a:r>
                    <a:rPr lang="en-US" sz="750" kern="0" dirty="0">
                      <a:ln>
                        <a:solidFill>
                          <a:srgbClr val="FFFFFF">
                            <a:alpha val="0"/>
                          </a:srgbClr>
                        </a:solidFill>
                      </a:ln>
                      <a:solidFill>
                        <a:schemeClr val="bg1"/>
                      </a:solidFill>
                    </a:rPr>
                    <a:t>Social</a:t>
                  </a:r>
                  <a:endParaRPr lang="en-US" sz="750" kern="0" dirty="0">
                    <a:solidFill>
                      <a:schemeClr val="bg1"/>
                    </a:solidFill>
                    <a:ea typeface="Segoe UI" pitchFamily="34" charset="0"/>
                    <a:cs typeface="Segoe UI" pitchFamily="34" charset="0"/>
                  </a:endParaRPr>
                </a:p>
              </p:txBody>
            </p:sp>
            <p:sp>
              <p:nvSpPr>
                <p:cNvPr id="161" name="Freeform 160"/>
                <p:cNvSpPr>
                  <a:spLocks noChangeAspect="1"/>
                </p:cNvSpPr>
                <p:nvPr/>
              </p:nvSpPr>
              <p:spPr bwMode="black">
                <a:xfrm>
                  <a:off x="7778391" y="4064001"/>
                  <a:ext cx="514620" cy="533102"/>
                </a:xfrm>
                <a:custGeom>
                  <a:avLst/>
                  <a:gdLst>
                    <a:gd name="T0" fmla="*/ 539 w 669"/>
                    <a:gd name="T1" fmla="*/ 5 h 693"/>
                    <a:gd name="T2" fmla="*/ 640 w 669"/>
                    <a:gd name="T3" fmla="*/ 55 h 693"/>
                    <a:gd name="T4" fmla="*/ 603 w 669"/>
                    <a:gd name="T5" fmla="*/ 195 h 693"/>
                    <a:gd name="T6" fmla="*/ 490 w 669"/>
                    <a:gd name="T7" fmla="*/ 188 h 693"/>
                    <a:gd name="T8" fmla="*/ 479 w 669"/>
                    <a:gd name="T9" fmla="*/ 176 h 693"/>
                    <a:gd name="T10" fmla="*/ 213 w 669"/>
                    <a:gd name="T11" fmla="*/ 330 h 693"/>
                    <a:gd name="T12" fmla="*/ 218 w 669"/>
                    <a:gd name="T13" fmla="*/ 345 h 693"/>
                    <a:gd name="T14" fmla="*/ 218 w 669"/>
                    <a:gd name="T15" fmla="*/ 375 h 693"/>
                    <a:gd name="T16" fmla="*/ 209 w 669"/>
                    <a:gd name="T17" fmla="*/ 402 h 693"/>
                    <a:gd name="T18" fmla="*/ 369 w 669"/>
                    <a:gd name="T19" fmla="*/ 503 h 693"/>
                    <a:gd name="T20" fmla="*/ 373 w 669"/>
                    <a:gd name="T21" fmla="*/ 498 h 693"/>
                    <a:gd name="T22" fmla="*/ 456 w 669"/>
                    <a:gd name="T23" fmla="*/ 475 h 693"/>
                    <a:gd name="T24" fmla="*/ 494 w 669"/>
                    <a:gd name="T25" fmla="*/ 489 h 693"/>
                    <a:gd name="T26" fmla="*/ 527 w 669"/>
                    <a:gd name="T27" fmla="*/ 630 h 693"/>
                    <a:gd name="T28" fmla="*/ 386 w 669"/>
                    <a:gd name="T29" fmla="*/ 663 h 693"/>
                    <a:gd name="T30" fmla="*/ 339 w 669"/>
                    <a:gd name="T31" fmla="*/ 560 h 693"/>
                    <a:gd name="T32" fmla="*/ 345 w 669"/>
                    <a:gd name="T33" fmla="*/ 544 h 693"/>
                    <a:gd name="T34" fmla="*/ 177 w 669"/>
                    <a:gd name="T35" fmla="*/ 439 h 693"/>
                    <a:gd name="T36" fmla="*/ 168 w 669"/>
                    <a:gd name="T37" fmla="*/ 446 h 693"/>
                    <a:gd name="T38" fmla="*/ 28 w 669"/>
                    <a:gd name="T39" fmla="*/ 409 h 693"/>
                    <a:gd name="T40" fmla="*/ 65 w 669"/>
                    <a:gd name="T41" fmla="*/ 269 h 693"/>
                    <a:gd name="T42" fmla="*/ 178 w 669"/>
                    <a:gd name="T43" fmla="*/ 276 h 693"/>
                    <a:gd name="T44" fmla="*/ 189 w 669"/>
                    <a:gd name="T45" fmla="*/ 288 h 693"/>
                    <a:gd name="T46" fmla="*/ 455 w 669"/>
                    <a:gd name="T47" fmla="*/ 134 h 693"/>
                    <a:gd name="T48" fmla="*/ 450 w 669"/>
                    <a:gd name="T49" fmla="*/ 119 h 693"/>
                    <a:gd name="T50" fmla="*/ 501 w 669"/>
                    <a:gd name="T51" fmla="*/ 18 h 693"/>
                    <a:gd name="T52" fmla="*/ 539 w 669"/>
                    <a:gd name="T53" fmla="*/ 5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69" h="693">
                      <a:moveTo>
                        <a:pt x="539" y="5"/>
                      </a:moveTo>
                      <a:cubicBezTo>
                        <a:pt x="579" y="0"/>
                        <a:pt x="619" y="19"/>
                        <a:pt x="640" y="55"/>
                      </a:cubicBezTo>
                      <a:cubicBezTo>
                        <a:pt x="669" y="104"/>
                        <a:pt x="652" y="167"/>
                        <a:pt x="603" y="195"/>
                      </a:cubicBezTo>
                      <a:cubicBezTo>
                        <a:pt x="566" y="216"/>
                        <a:pt x="522" y="212"/>
                        <a:pt x="490" y="188"/>
                      </a:cubicBezTo>
                      <a:cubicBezTo>
                        <a:pt x="479" y="176"/>
                        <a:pt x="479" y="176"/>
                        <a:pt x="479" y="176"/>
                      </a:cubicBezTo>
                      <a:cubicBezTo>
                        <a:pt x="213" y="330"/>
                        <a:pt x="213" y="330"/>
                        <a:pt x="213" y="330"/>
                      </a:cubicBezTo>
                      <a:cubicBezTo>
                        <a:pt x="218" y="345"/>
                        <a:pt x="218" y="345"/>
                        <a:pt x="218" y="345"/>
                      </a:cubicBezTo>
                      <a:cubicBezTo>
                        <a:pt x="219" y="355"/>
                        <a:pt x="219" y="365"/>
                        <a:pt x="218" y="375"/>
                      </a:cubicBezTo>
                      <a:cubicBezTo>
                        <a:pt x="209" y="402"/>
                        <a:pt x="209" y="402"/>
                        <a:pt x="209" y="402"/>
                      </a:cubicBezTo>
                      <a:cubicBezTo>
                        <a:pt x="369" y="503"/>
                        <a:pt x="369" y="503"/>
                        <a:pt x="369" y="503"/>
                      </a:cubicBezTo>
                      <a:cubicBezTo>
                        <a:pt x="373" y="498"/>
                        <a:pt x="373" y="498"/>
                        <a:pt x="373" y="498"/>
                      </a:cubicBezTo>
                      <a:cubicBezTo>
                        <a:pt x="396" y="479"/>
                        <a:pt x="427" y="470"/>
                        <a:pt x="456" y="475"/>
                      </a:cubicBezTo>
                      <a:cubicBezTo>
                        <a:pt x="470" y="477"/>
                        <a:pt x="482" y="482"/>
                        <a:pt x="494" y="489"/>
                      </a:cubicBezTo>
                      <a:cubicBezTo>
                        <a:pt x="542" y="519"/>
                        <a:pt x="557" y="583"/>
                        <a:pt x="527" y="630"/>
                      </a:cubicBezTo>
                      <a:cubicBezTo>
                        <a:pt x="497" y="678"/>
                        <a:pt x="433" y="693"/>
                        <a:pt x="386" y="663"/>
                      </a:cubicBezTo>
                      <a:cubicBezTo>
                        <a:pt x="350" y="640"/>
                        <a:pt x="333" y="599"/>
                        <a:pt x="339" y="560"/>
                      </a:cubicBezTo>
                      <a:cubicBezTo>
                        <a:pt x="345" y="544"/>
                        <a:pt x="345" y="544"/>
                        <a:pt x="345" y="544"/>
                      </a:cubicBezTo>
                      <a:cubicBezTo>
                        <a:pt x="177" y="439"/>
                        <a:pt x="177" y="439"/>
                        <a:pt x="177" y="439"/>
                      </a:cubicBezTo>
                      <a:cubicBezTo>
                        <a:pt x="168" y="446"/>
                        <a:pt x="168" y="446"/>
                        <a:pt x="168" y="446"/>
                      </a:cubicBezTo>
                      <a:cubicBezTo>
                        <a:pt x="119" y="475"/>
                        <a:pt x="56" y="458"/>
                        <a:pt x="28" y="409"/>
                      </a:cubicBezTo>
                      <a:cubicBezTo>
                        <a:pt x="0" y="360"/>
                        <a:pt x="16" y="297"/>
                        <a:pt x="65" y="269"/>
                      </a:cubicBezTo>
                      <a:cubicBezTo>
                        <a:pt x="102" y="248"/>
                        <a:pt x="147" y="252"/>
                        <a:pt x="178" y="276"/>
                      </a:cubicBezTo>
                      <a:cubicBezTo>
                        <a:pt x="189" y="288"/>
                        <a:pt x="189" y="288"/>
                        <a:pt x="189" y="288"/>
                      </a:cubicBezTo>
                      <a:cubicBezTo>
                        <a:pt x="455" y="134"/>
                        <a:pt x="455" y="134"/>
                        <a:pt x="455" y="134"/>
                      </a:cubicBezTo>
                      <a:cubicBezTo>
                        <a:pt x="450" y="119"/>
                        <a:pt x="450" y="119"/>
                        <a:pt x="450" y="119"/>
                      </a:cubicBezTo>
                      <a:cubicBezTo>
                        <a:pt x="445" y="80"/>
                        <a:pt x="464" y="39"/>
                        <a:pt x="501" y="18"/>
                      </a:cubicBezTo>
                      <a:cubicBezTo>
                        <a:pt x="513" y="11"/>
                        <a:pt x="526" y="6"/>
                        <a:pt x="539" y="5"/>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defTabSz="685800">
                    <a:defRPr/>
                  </a:pPr>
                  <a:endParaRPr lang="en-US" sz="1350" kern="0" dirty="0">
                    <a:solidFill>
                      <a:sysClr val="windowText" lastClr="000000"/>
                    </a:solidFill>
                  </a:endParaRPr>
                </a:p>
              </p:txBody>
            </p:sp>
          </p:grpSp>
          <p:grpSp>
            <p:nvGrpSpPr>
              <p:cNvPr id="137" name="Group 136"/>
              <p:cNvGrpSpPr/>
              <p:nvPr/>
            </p:nvGrpSpPr>
            <p:grpSpPr>
              <a:xfrm>
                <a:off x="8839103" y="2015490"/>
                <a:ext cx="1280160" cy="1280160"/>
                <a:chOff x="9108562" y="2054978"/>
                <a:chExt cx="1280160" cy="1280160"/>
              </a:xfrm>
            </p:grpSpPr>
            <p:sp>
              <p:nvSpPr>
                <p:cNvPr id="146" name="Rectangle 145"/>
                <p:cNvSpPr/>
                <p:nvPr>
                  <p:custDataLst>
                    <p:tags r:id="rId3"/>
                  </p:custDataLst>
                </p:nvPr>
              </p:nvSpPr>
              <p:spPr bwMode="auto">
                <a:xfrm>
                  <a:off x="9108562" y="2054978"/>
                  <a:ext cx="1280160" cy="1280160"/>
                </a:xfrm>
                <a:prstGeom prst="rect">
                  <a:avLst/>
                </a:prstGeom>
                <a:solidFill>
                  <a:srgbClr val="DC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48006" rIns="31511" bIns="21007" numCol="1" spcCol="0" rtlCol="0" fromWordArt="0" anchor="t" anchorCtr="0" forceAA="0" compatLnSpc="1">
                  <a:prstTxWarp prst="textNoShape">
                    <a:avLst/>
                  </a:prstTxWarp>
                  <a:noAutofit/>
                </a:bodyPr>
                <a:lstStyle/>
                <a:p>
                  <a:pPr defTabSz="428430">
                    <a:lnSpc>
                      <a:spcPct val="90000"/>
                    </a:lnSpc>
                    <a:defRPr/>
                  </a:pPr>
                  <a:r>
                    <a:rPr lang="en-US" sz="750" kern="0" dirty="0">
                      <a:ln>
                        <a:solidFill>
                          <a:srgbClr val="FFFFFF">
                            <a:alpha val="0"/>
                          </a:srgbClr>
                        </a:solidFill>
                      </a:ln>
                      <a:solidFill>
                        <a:schemeClr val="bg1"/>
                      </a:solidFill>
                    </a:rPr>
                    <a:t>Web</a:t>
                  </a:r>
                  <a:endParaRPr lang="en-US" sz="750" kern="0" dirty="0">
                    <a:solidFill>
                      <a:schemeClr val="bg1"/>
                    </a:solidFill>
                    <a:ea typeface="Segoe UI" pitchFamily="34" charset="0"/>
                    <a:cs typeface="Segoe UI" pitchFamily="34" charset="0"/>
                  </a:endParaRPr>
                </a:p>
              </p:txBody>
            </p:sp>
            <p:sp>
              <p:nvSpPr>
                <p:cNvPr id="147" name="Freeform 54"/>
                <p:cNvSpPr>
                  <a:spLocks noChangeAspect="1" noEditPoints="1"/>
                </p:cNvSpPr>
                <p:nvPr/>
              </p:nvSpPr>
              <p:spPr bwMode="black">
                <a:xfrm>
                  <a:off x="9474322" y="2569153"/>
                  <a:ext cx="548640" cy="548640"/>
                </a:xfrm>
                <a:custGeom>
                  <a:avLst/>
                  <a:gdLst>
                    <a:gd name="T0" fmla="*/ 102 w 200"/>
                    <a:gd name="T1" fmla="*/ 0 h 200"/>
                    <a:gd name="T2" fmla="*/ 101 w 200"/>
                    <a:gd name="T3" fmla="*/ 0 h 200"/>
                    <a:gd name="T4" fmla="*/ 99 w 200"/>
                    <a:gd name="T5" fmla="*/ 0 h 200"/>
                    <a:gd name="T6" fmla="*/ 98 w 200"/>
                    <a:gd name="T7" fmla="*/ 0 h 200"/>
                    <a:gd name="T8" fmla="*/ 98 w 200"/>
                    <a:gd name="T9" fmla="*/ 200 h 200"/>
                    <a:gd name="T10" fmla="*/ 99 w 200"/>
                    <a:gd name="T11" fmla="*/ 200 h 200"/>
                    <a:gd name="T12" fmla="*/ 101 w 200"/>
                    <a:gd name="T13" fmla="*/ 200 h 200"/>
                    <a:gd name="T14" fmla="*/ 102 w 200"/>
                    <a:gd name="T15" fmla="*/ 200 h 200"/>
                    <a:gd name="T16" fmla="*/ 12 w 200"/>
                    <a:gd name="T17" fmla="*/ 106 h 200"/>
                    <a:gd name="T18" fmla="*/ 45 w 200"/>
                    <a:gd name="T19" fmla="*/ 139 h 200"/>
                    <a:gd name="T20" fmla="*/ 12 w 200"/>
                    <a:gd name="T21" fmla="*/ 106 h 200"/>
                    <a:gd name="T22" fmla="*/ 159 w 200"/>
                    <a:gd name="T23" fmla="*/ 94 h 200"/>
                    <a:gd name="T24" fmla="*/ 179 w 200"/>
                    <a:gd name="T25" fmla="*/ 61 h 200"/>
                    <a:gd name="T26" fmla="*/ 147 w 200"/>
                    <a:gd name="T27" fmla="*/ 94 h 200"/>
                    <a:gd name="T28" fmla="*/ 106 w 200"/>
                    <a:gd name="T29" fmla="*/ 61 h 200"/>
                    <a:gd name="T30" fmla="*/ 147 w 200"/>
                    <a:gd name="T31" fmla="*/ 94 h 200"/>
                    <a:gd name="T32" fmla="*/ 106 w 200"/>
                    <a:gd name="T33" fmla="*/ 13 h 200"/>
                    <a:gd name="T34" fmla="*/ 106 w 200"/>
                    <a:gd name="T35" fmla="*/ 50 h 200"/>
                    <a:gd name="T36" fmla="*/ 94 w 200"/>
                    <a:gd name="T37" fmla="*/ 50 h 200"/>
                    <a:gd name="T38" fmla="*/ 94 w 200"/>
                    <a:gd name="T39" fmla="*/ 13 h 200"/>
                    <a:gd name="T40" fmla="*/ 94 w 200"/>
                    <a:gd name="T41" fmla="*/ 94 h 200"/>
                    <a:gd name="T42" fmla="*/ 58 w 200"/>
                    <a:gd name="T43" fmla="*/ 61 h 200"/>
                    <a:gd name="T44" fmla="*/ 41 w 200"/>
                    <a:gd name="T45" fmla="*/ 94 h 200"/>
                    <a:gd name="T46" fmla="*/ 21 w 200"/>
                    <a:gd name="T47" fmla="*/ 61 h 200"/>
                    <a:gd name="T48" fmla="*/ 41 w 200"/>
                    <a:gd name="T49" fmla="*/ 94 h 200"/>
                    <a:gd name="T50" fmla="*/ 94 w 200"/>
                    <a:gd name="T51" fmla="*/ 106 h 200"/>
                    <a:gd name="T52" fmla="*/ 58 w 200"/>
                    <a:gd name="T53" fmla="*/ 139 h 200"/>
                    <a:gd name="T54" fmla="*/ 94 w 200"/>
                    <a:gd name="T55" fmla="*/ 151 h 200"/>
                    <a:gd name="T56" fmla="*/ 62 w 200"/>
                    <a:gd name="T57" fmla="*/ 151 h 200"/>
                    <a:gd name="T58" fmla="*/ 106 w 200"/>
                    <a:gd name="T59" fmla="*/ 187 h 200"/>
                    <a:gd name="T60" fmla="*/ 138 w 200"/>
                    <a:gd name="T61" fmla="*/ 151 h 200"/>
                    <a:gd name="T62" fmla="*/ 106 w 200"/>
                    <a:gd name="T63" fmla="*/ 139 h 200"/>
                    <a:gd name="T64" fmla="*/ 147 w 200"/>
                    <a:gd name="T65" fmla="*/ 106 h 200"/>
                    <a:gd name="T66" fmla="*/ 106 w 200"/>
                    <a:gd name="T67" fmla="*/ 139 h 200"/>
                    <a:gd name="T68" fmla="*/ 188 w 200"/>
                    <a:gd name="T69" fmla="*/ 106 h 200"/>
                    <a:gd name="T70" fmla="*/ 155 w 200"/>
                    <a:gd name="T71" fmla="*/ 139 h 200"/>
                    <a:gd name="T72" fmla="*/ 172 w 200"/>
                    <a:gd name="T73" fmla="*/ 50 h 200"/>
                    <a:gd name="T74" fmla="*/ 135 w 200"/>
                    <a:gd name="T75" fmla="*/ 19 h 200"/>
                    <a:gd name="T76" fmla="*/ 66 w 200"/>
                    <a:gd name="T77" fmla="*/ 19 h 200"/>
                    <a:gd name="T78" fmla="*/ 28 w 200"/>
                    <a:gd name="T79" fmla="*/ 50 h 200"/>
                    <a:gd name="T80" fmla="*/ 28 w 200"/>
                    <a:gd name="T81" fmla="*/ 151 h 200"/>
                    <a:gd name="T82" fmla="*/ 66 w 200"/>
                    <a:gd name="T83" fmla="*/ 181 h 200"/>
                    <a:gd name="T84" fmla="*/ 135 w 200"/>
                    <a:gd name="T85" fmla="*/ 181 h 200"/>
                    <a:gd name="T86" fmla="*/ 172 w 200"/>
                    <a:gd name="T87" fmla="*/ 15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0" h="200">
                      <a:moveTo>
                        <a:pt x="200" y="100"/>
                      </a:moveTo>
                      <a:cubicBezTo>
                        <a:pt x="200" y="46"/>
                        <a:pt x="156" y="1"/>
                        <a:pt x="102" y="0"/>
                      </a:cubicBezTo>
                      <a:cubicBezTo>
                        <a:pt x="102" y="0"/>
                        <a:pt x="102" y="0"/>
                        <a:pt x="102" y="0"/>
                      </a:cubicBezTo>
                      <a:cubicBezTo>
                        <a:pt x="102" y="0"/>
                        <a:pt x="101" y="0"/>
                        <a:pt x="101" y="0"/>
                      </a:cubicBezTo>
                      <a:cubicBezTo>
                        <a:pt x="101" y="0"/>
                        <a:pt x="100" y="0"/>
                        <a:pt x="100" y="0"/>
                      </a:cubicBezTo>
                      <a:cubicBezTo>
                        <a:pt x="100" y="0"/>
                        <a:pt x="99" y="0"/>
                        <a:pt x="99" y="0"/>
                      </a:cubicBezTo>
                      <a:cubicBezTo>
                        <a:pt x="99" y="0"/>
                        <a:pt x="99" y="0"/>
                        <a:pt x="98" y="0"/>
                      </a:cubicBezTo>
                      <a:cubicBezTo>
                        <a:pt x="98" y="0"/>
                        <a:pt x="98" y="0"/>
                        <a:pt x="98" y="0"/>
                      </a:cubicBezTo>
                      <a:cubicBezTo>
                        <a:pt x="44" y="1"/>
                        <a:pt x="0" y="46"/>
                        <a:pt x="0" y="100"/>
                      </a:cubicBezTo>
                      <a:cubicBezTo>
                        <a:pt x="0" y="155"/>
                        <a:pt x="44" y="199"/>
                        <a:pt x="98" y="200"/>
                      </a:cubicBezTo>
                      <a:cubicBezTo>
                        <a:pt x="98" y="200"/>
                        <a:pt x="98" y="200"/>
                        <a:pt x="98" y="200"/>
                      </a:cubicBezTo>
                      <a:cubicBezTo>
                        <a:pt x="99" y="200"/>
                        <a:pt x="99" y="200"/>
                        <a:pt x="99" y="200"/>
                      </a:cubicBezTo>
                      <a:cubicBezTo>
                        <a:pt x="99" y="200"/>
                        <a:pt x="100" y="200"/>
                        <a:pt x="100" y="200"/>
                      </a:cubicBezTo>
                      <a:cubicBezTo>
                        <a:pt x="101" y="200"/>
                        <a:pt x="101" y="200"/>
                        <a:pt x="101" y="200"/>
                      </a:cubicBezTo>
                      <a:cubicBezTo>
                        <a:pt x="101" y="200"/>
                        <a:pt x="102" y="200"/>
                        <a:pt x="102" y="200"/>
                      </a:cubicBezTo>
                      <a:cubicBezTo>
                        <a:pt x="102" y="200"/>
                        <a:pt x="102" y="200"/>
                        <a:pt x="102" y="200"/>
                      </a:cubicBezTo>
                      <a:cubicBezTo>
                        <a:pt x="156" y="199"/>
                        <a:pt x="200" y="155"/>
                        <a:pt x="200" y="100"/>
                      </a:cubicBezTo>
                      <a:close/>
                      <a:moveTo>
                        <a:pt x="12" y="106"/>
                      </a:moveTo>
                      <a:cubicBezTo>
                        <a:pt x="41" y="106"/>
                        <a:pt x="41" y="106"/>
                        <a:pt x="41" y="106"/>
                      </a:cubicBezTo>
                      <a:cubicBezTo>
                        <a:pt x="41" y="118"/>
                        <a:pt x="43" y="129"/>
                        <a:pt x="45" y="139"/>
                      </a:cubicBezTo>
                      <a:cubicBezTo>
                        <a:pt x="21" y="139"/>
                        <a:pt x="21" y="139"/>
                        <a:pt x="21" y="139"/>
                      </a:cubicBezTo>
                      <a:cubicBezTo>
                        <a:pt x="16" y="129"/>
                        <a:pt x="13" y="118"/>
                        <a:pt x="12" y="106"/>
                      </a:cubicBezTo>
                      <a:close/>
                      <a:moveTo>
                        <a:pt x="188" y="94"/>
                      </a:moveTo>
                      <a:cubicBezTo>
                        <a:pt x="159" y="94"/>
                        <a:pt x="159" y="94"/>
                        <a:pt x="159" y="94"/>
                      </a:cubicBezTo>
                      <a:cubicBezTo>
                        <a:pt x="159" y="83"/>
                        <a:pt x="157" y="72"/>
                        <a:pt x="155" y="61"/>
                      </a:cubicBezTo>
                      <a:cubicBezTo>
                        <a:pt x="179" y="61"/>
                        <a:pt x="179" y="61"/>
                        <a:pt x="179" y="61"/>
                      </a:cubicBezTo>
                      <a:cubicBezTo>
                        <a:pt x="184" y="72"/>
                        <a:pt x="187" y="83"/>
                        <a:pt x="188" y="94"/>
                      </a:cubicBezTo>
                      <a:close/>
                      <a:moveTo>
                        <a:pt x="147" y="94"/>
                      </a:moveTo>
                      <a:cubicBezTo>
                        <a:pt x="106" y="94"/>
                        <a:pt x="106" y="94"/>
                        <a:pt x="106" y="94"/>
                      </a:cubicBezTo>
                      <a:cubicBezTo>
                        <a:pt x="106" y="61"/>
                        <a:pt x="106" y="61"/>
                        <a:pt x="106" y="61"/>
                      </a:cubicBezTo>
                      <a:cubicBezTo>
                        <a:pt x="142" y="61"/>
                        <a:pt x="142" y="61"/>
                        <a:pt x="142" y="61"/>
                      </a:cubicBezTo>
                      <a:cubicBezTo>
                        <a:pt x="145" y="72"/>
                        <a:pt x="147" y="83"/>
                        <a:pt x="147" y="94"/>
                      </a:cubicBezTo>
                      <a:close/>
                      <a:moveTo>
                        <a:pt x="106" y="50"/>
                      </a:moveTo>
                      <a:cubicBezTo>
                        <a:pt x="106" y="13"/>
                        <a:pt x="106" y="13"/>
                        <a:pt x="106" y="13"/>
                      </a:cubicBezTo>
                      <a:cubicBezTo>
                        <a:pt x="119" y="17"/>
                        <a:pt x="131" y="31"/>
                        <a:pt x="138" y="50"/>
                      </a:cubicBezTo>
                      <a:lnTo>
                        <a:pt x="106" y="50"/>
                      </a:lnTo>
                      <a:close/>
                      <a:moveTo>
                        <a:pt x="94" y="13"/>
                      </a:moveTo>
                      <a:cubicBezTo>
                        <a:pt x="94" y="50"/>
                        <a:pt x="94" y="50"/>
                        <a:pt x="94" y="50"/>
                      </a:cubicBezTo>
                      <a:cubicBezTo>
                        <a:pt x="62" y="50"/>
                        <a:pt x="62" y="50"/>
                        <a:pt x="62" y="50"/>
                      </a:cubicBezTo>
                      <a:cubicBezTo>
                        <a:pt x="70" y="31"/>
                        <a:pt x="81" y="17"/>
                        <a:pt x="94" y="13"/>
                      </a:cubicBezTo>
                      <a:close/>
                      <a:moveTo>
                        <a:pt x="94" y="61"/>
                      </a:moveTo>
                      <a:cubicBezTo>
                        <a:pt x="94" y="94"/>
                        <a:pt x="94" y="94"/>
                        <a:pt x="94" y="94"/>
                      </a:cubicBezTo>
                      <a:cubicBezTo>
                        <a:pt x="53" y="94"/>
                        <a:pt x="53" y="94"/>
                        <a:pt x="53" y="94"/>
                      </a:cubicBezTo>
                      <a:cubicBezTo>
                        <a:pt x="53" y="83"/>
                        <a:pt x="55" y="72"/>
                        <a:pt x="58" y="61"/>
                      </a:cubicBezTo>
                      <a:lnTo>
                        <a:pt x="94" y="61"/>
                      </a:lnTo>
                      <a:close/>
                      <a:moveTo>
                        <a:pt x="41" y="94"/>
                      </a:moveTo>
                      <a:cubicBezTo>
                        <a:pt x="12" y="94"/>
                        <a:pt x="12" y="94"/>
                        <a:pt x="12" y="94"/>
                      </a:cubicBezTo>
                      <a:cubicBezTo>
                        <a:pt x="13" y="83"/>
                        <a:pt x="16" y="72"/>
                        <a:pt x="21" y="61"/>
                      </a:cubicBezTo>
                      <a:cubicBezTo>
                        <a:pt x="45" y="61"/>
                        <a:pt x="45" y="61"/>
                        <a:pt x="45" y="61"/>
                      </a:cubicBezTo>
                      <a:cubicBezTo>
                        <a:pt x="43" y="72"/>
                        <a:pt x="41" y="83"/>
                        <a:pt x="41" y="94"/>
                      </a:cubicBezTo>
                      <a:close/>
                      <a:moveTo>
                        <a:pt x="53" y="106"/>
                      </a:moveTo>
                      <a:cubicBezTo>
                        <a:pt x="94" y="106"/>
                        <a:pt x="94" y="106"/>
                        <a:pt x="94" y="106"/>
                      </a:cubicBezTo>
                      <a:cubicBezTo>
                        <a:pt x="94" y="139"/>
                        <a:pt x="94" y="139"/>
                        <a:pt x="94" y="139"/>
                      </a:cubicBezTo>
                      <a:cubicBezTo>
                        <a:pt x="58" y="139"/>
                        <a:pt x="58" y="139"/>
                        <a:pt x="58" y="139"/>
                      </a:cubicBezTo>
                      <a:cubicBezTo>
                        <a:pt x="55" y="129"/>
                        <a:pt x="53" y="118"/>
                        <a:pt x="53" y="106"/>
                      </a:cubicBezTo>
                      <a:close/>
                      <a:moveTo>
                        <a:pt x="94" y="151"/>
                      </a:moveTo>
                      <a:cubicBezTo>
                        <a:pt x="94" y="187"/>
                        <a:pt x="94" y="187"/>
                        <a:pt x="94" y="187"/>
                      </a:cubicBezTo>
                      <a:cubicBezTo>
                        <a:pt x="81" y="183"/>
                        <a:pt x="70" y="170"/>
                        <a:pt x="62" y="151"/>
                      </a:cubicBezTo>
                      <a:lnTo>
                        <a:pt x="94" y="151"/>
                      </a:lnTo>
                      <a:close/>
                      <a:moveTo>
                        <a:pt x="106" y="187"/>
                      </a:moveTo>
                      <a:cubicBezTo>
                        <a:pt x="106" y="151"/>
                        <a:pt x="106" y="151"/>
                        <a:pt x="106" y="151"/>
                      </a:cubicBezTo>
                      <a:cubicBezTo>
                        <a:pt x="138" y="151"/>
                        <a:pt x="138" y="151"/>
                        <a:pt x="138" y="151"/>
                      </a:cubicBezTo>
                      <a:cubicBezTo>
                        <a:pt x="131" y="170"/>
                        <a:pt x="119" y="183"/>
                        <a:pt x="106" y="187"/>
                      </a:cubicBezTo>
                      <a:close/>
                      <a:moveTo>
                        <a:pt x="106" y="139"/>
                      </a:moveTo>
                      <a:cubicBezTo>
                        <a:pt x="106" y="106"/>
                        <a:pt x="106" y="106"/>
                        <a:pt x="106" y="106"/>
                      </a:cubicBezTo>
                      <a:cubicBezTo>
                        <a:pt x="147" y="106"/>
                        <a:pt x="147" y="106"/>
                        <a:pt x="147" y="106"/>
                      </a:cubicBezTo>
                      <a:cubicBezTo>
                        <a:pt x="147" y="118"/>
                        <a:pt x="145" y="129"/>
                        <a:pt x="142" y="139"/>
                      </a:cubicBezTo>
                      <a:lnTo>
                        <a:pt x="106" y="139"/>
                      </a:lnTo>
                      <a:close/>
                      <a:moveTo>
                        <a:pt x="159" y="106"/>
                      </a:moveTo>
                      <a:cubicBezTo>
                        <a:pt x="188" y="106"/>
                        <a:pt x="188" y="106"/>
                        <a:pt x="188" y="106"/>
                      </a:cubicBezTo>
                      <a:cubicBezTo>
                        <a:pt x="187" y="118"/>
                        <a:pt x="184" y="129"/>
                        <a:pt x="179" y="139"/>
                      </a:cubicBezTo>
                      <a:cubicBezTo>
                        <a:pt x="155" y="139"/>
                        <a:pt x="155" y="139"/>
                        <a:pt x="155" y="139"/>
                      </a:cubicBezTo>
                      <a:cubicBezTo>
                        <a:pt x="157" y="129"/>
                        <a:pt x="159" y="118"/>
                        <a:pt x="159" y="106"/>
                      </a:cubicBezTo>
                      <a:close/>
                      <a:moveTo>
                        <a:pt x="172" y="50"/>
                      </a:moveTo>
                      <a:cubicBezTo>
                        <a:pt x="151" y="50"/>
                        <a:pt x="151" y="50"/>
                        <a:pt x="151" y="50"/>
                      </a:cubicBezTo>
                      <a:cubicBezTo>
                        <a:pt x="147" y="38"/>
                        <a:pt x="141" y="27"/>
                        <a:pt x="135" y="19"/>
                      </a:cubicBezTo>
                      <a:cubicBezTo>
                        <a:pt x="150" y="26"/>
                        <a:pt x="163" y="36"/>
                        <a:pt x="172" y="50"/>
                      </a:cubicBezTo>
                      <a:close/>
                      <a:moveTo>
                        <a:pt x="66" y="19"/>
                      </a:moveTo>
                      <a:cubicBezTo>
                        <a:pt x="59" y="27"/>
                        <a:pt x="53" y="38"/>
                        <a:pt x="49" y="50"/>
                      </a:cubicBezTo>
                      <a:cubicBezTo>
                        <a:pt x="28" y="50"/>
                        <a:pt x="28" y="50"/>
                        <a:pt x="28" y="50"/>
                      </a:cubicBezTo>
                      <a:cubicBezTo>
                        <a:pt x="38" y="36"/>
                        <a:pt x="51" y="26"/>
                        <a:pt x="66" y="19"/>
                      </a:cubicBezTo>
                      <a:close/>
                      <a:moveTo>
                        <a:pt x="28" y="151"/>
                      </a:moveTo>
                      <a:cubicBezTo>
                        <a:pt x="49" y="151"/>
                        <a:pt x="49" y="151"/>
                        <a:pt x="49" y="151"/>
                      </a:cubicBezTo>
                      <a:cubicBezTo>
                        <a:pt x="53" y="163"/>
                        <a:pt x="59" y="173"/>
                        <a:pt x="66" y="181"/>
                      </a:cubicBezTo>
                      <a:cubicBezTo>
                        <a:pt x="51" y="175"/>
                        <a:pt x="38" y="164"/>
                        <a:pt x="28" y="151"/>
                      </a:cubicBezTo>
                      <a:close/>
                      <a:moveTo>
                        <a:pt x="135" y="181"/>
                      </a:moveTo>
                      <a:cubicBezTo>
                        <a:pt x="141" y="173"/>
                        <a:pt x="147" y="163"/>
                        <a:pt x="151" y="151"/>
                      </a:cubicBezTo>
                      <a:cubicBezTo>
                        <a:pt x="172" y="151"/>
                        <a:pt x="172" y="151"/>
                        <a:pt x="172" y="151"/>
                      </a:cubicBezTo>
                      <a:cubicBezTo>
                        <a:pt x="163" y="164"/>
                        <a:pt x="150" y="175"/>
                        <a:pt x="135" y="181"/>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defRPr/>
                  </a:pPr>
                  <a:endParaRPr lang="en-US" kern="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8" name="Group 137"/>
              <p:cNvGrpSpPr/>
              <p:nvPr/>
            </p:nvGrpSpPr>
            <p:grpSpPr>
              <a:xfrm>
                <a:off x="8839103" y="3459479"/>
                <a:ext cx="1280160" cy="1280160"/>
                <a:chOff x="9109957" y="3553367"/>
                <a:chExt cx="1280160" cy="1280160"/>
              </a:xfrm>
            </p:grpSpPr>
            <p:sp>
              <p:nvSpPr>
                <p:cNvPr id="144" name="Rectangle 143"/>
                <p:cNvSpPr/>
                <p:nvPr>
                  <p:custDataLst>
                    <p:tags r:id="rId2"/>
                  </p:custDataLst>
                </p:nvPr>
              </p:nvSpPr>
              <p:spPr bwMode="auto">
                <a:xfrm>
                  <a:off x="9109957" y="3553367"/>
                  <a:ext cx="1280160" cy="1280160"/>
                </a:xfrm>
                <a:prstGeom prst="rect">
                  <a:avLst/>
                </a:prstGeom>
                <a:solidFill>
                  <a:srgbClr val="DC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48006" rIns="31511" bIns="21007" numCol="1" spcCol="0" rtlCol="0" fromWordArt="0" anchor="t" anchorCtr="0" forceAA="0" compatLnSpc="1">
                  <a:prstTxWarp prst="textNoShape">
                    <a:avLst/>
                  </a:prstTxWarp>
                  <a:noAutofit/>
                </a:bodyPr>
                <a:lstStyle/>
                <a:p>
                  <a:pPr defTabSz="428430">
                    <a:lnSpc>
                      <a:spcPct val="90000"/>
                    </a:lnSpc>
                    <a:defRPr/>
                  </a:pPr>
                  <a:r>
                    <a:rPr lang="en-US" sz="750" kern="0" dirty="0">
                      <a:ln>
                        <a:solidFill>
                          <a:srgbClr val="FFFFFF">
                            <a:alpha val="0"/>
                          </a:srgbClr>
                        </a:solidFill>
                      </a:ln>
                      <a:solidFill>
                        <a:schemeClr val="bg1"/>
                      </a:solidFill>
                    </a:rPr>
                    <a:t>Sensors</a:t>
                  </a:r>
                  <a:endParaRPr lang="en-US" sz="750" kern="0" dirty="0">
                    <a:solidFill>
                      <a:schemeClr val="bg1"/>
                    </a:solidFill>
                    <a:ea typeface="Segoe UI" pitchFamily="34" charset="0"/>
                    <a:cs typeface="Segoe UI" pitchFamily="34" charset="0"/>
                  </a:endParaRPr>
                </a:p>
              </p:txBody>
            </p:sp>
            <p:sp>
              <p:nvSpPr>
                <p:cNvPr id="145" name="Freeform 114"/>
                <p:cNvSpPr>
                  <a:spLocks noChangeAspect="1" noEditPoints="1"/>
                </p:cNvSpPr>
                <p:nvPr/>
              </p:nvSpPr>
              <p:spPr bwMode="black">
                <a:xfrm>
                  <a:off x="9521437" y="4078098"/>
                  <a:ext cx="457200" cy="457200"/>
                </a:xfrm>
                <a:custGeom>
                  <a:avLst/>
                  <a:gdLst>
                    <a:gd name="T0" fmla="*/ 995 w 1047"/>
                    <a:gd name="T1" fmla="*/ 0 h 1047"/>
                    <a:gd name="T2" fmla="*/ 519 w 1047"/>
                    <a:gd name="T3" fmla="*/ 104 h 1047"/>
                    <a:gd name="T4" fmla="*/ 437 w 1047"/>
                    <a:gd name="T5" fmla="*/ 283 h 1047"/>
                    <a:gd name="T6" fmla="*/ 133 w 1047"/>
                    <a:gd name="T7" fmla="*/ 283 h 1047"/>
                    <a:gd name="T8" fmla="*/ 351 w 1047"/>
                    <a:gd name="T9" fmla="*/ 146 h 1047"/>
                    <a:gd name="T10" fmla="*/ 497 w 1047"/>
                    <a:gd name="T11" fmla="*/ 0 h 1047"/>
                    <a:gd name="T12" fmla="*/ 15 w 1047"/>
                    <a:gd name="T13" fmla="*/ 15 h 1047"/>
                    <a:gd name="T14" fmla="*/ 0 w 1047"/>
                    <a:gd name="T15" fmla="*/ 995 h 1047"/>
                    <a:gd name="T16" fmla="*/ 52 w 1047"/>
                    <a:gd name="T17" fmla="*/ 1047 h 1047"/>
                    <a:gd name="T18" fmla="*/ 879 w 1047"/>
                    <a:gd name="T19" fmla="*/ 943 h 1047"/>
                    <a:gd name="T20" fmla="*/ 762 w 1047"/>
                    <a:gd name="T21" fmla="*/ 916 h 1047"/>
                    <a:gd name="T22" fmla="*/ 762 w 1047"/>
                    <a:gd name="T23" fmla="*/ 611 h 1047"/>
                    <a:gd name="T24" fmla="*/ 896 w 1047"/>
                    <a:gd name="T25" fmla="*/ 834 h 1047"/>
                    <a:gd name="T26" fmla="*/ 995 w 1047"/>
                    <a:gd name="T27" fmla="*/ 932 h 1047"/>
                    <a:gd name="T28" fmla="*/ 1047 w 1047"/>
                    <a:gd name="T29" fmla="*/ 52 h 1047"/>
                    <a:gd name="T30" fmla="*/ 762 w 1047"/>
                    <a:gd name="T31" fmla="*/ 436 h 1047"/>
                    <a:gd name="T32" fmla="*/ 416 w 1047"/>
                    <a:gd name="T33" fmla="*/ 687 h 1047"/>
                    <a:gd name="T34" fmla="*/ 285 w 1047"/>
                    <a:gd name="T35" fmla="*/ 916 h 1047"/>
                    <a:gd name="T36" fmla="*/ 285 w 1047"/>
                    <a:gd name="T37" fmla="*/ 611 h 1047"/>
                    <a:gd name="T38" fmla="*/ 625 w 1047"/>
                    <a:gd name="T39" fmla="*/ 351 h 1047"/>
                    <a:gd name="T40" fmla="*/ 762 w 1047"/>
                    <a:gd name="T41" fmla="*/ 131 h 1047"/>
                    <a:gd name="T42" fmla="*/ 762 w 1047"/>
                    <a:gd name="T43" fmla="*/ 436 h 1047"/>
                    <a:gd name="T44" fmla="*/ 709 w 1047"/>
                    <a:gd name="T45" fmla="*/ 764 h 1047"/>
                    <a:gd name="T46" fmla="*/ 762 w 1047"/>
                    <a:gd name="T47" fmla="*/ 817 h 1047"/>
                    <a:gd name="T48" fmla="*/ 813 w 1047"/>
                    <a:gd name="T49" fmla="*/ 750 h 1047"/>
                    <a:gd name="T50" fmla="*/ 285 w 1047"/>
                    <a:gd name="T51" fmla="*/ 710 h 1047"/>
                    <a:gd name="T52" fmla="*/ 232 w 1047"/>
                    <a:gd name="T53" fmla="*/ 764 h 1047"/>
                    <a:gd name="T54" fmla="*/ 338 w 1047"/>
                    <a:gd name="T55" fmla="*/ 765 h 1047"/>
                    <a:gd name="T56" fmla="*/ 285 w 1047"/>
                    <a:gd name="T57" fmla="*/ 710 h 1047"/>
                    <a:gd name="T58" fmla="*/ 742 w 1047"/>
                    <a:gd name="T59" fmla="*/ 234 h 1047"/>
                    <a:gd name="T60" fmla="*/ 709 w 1047"/>
                    <a:gd name="T61" fmla="*/ 283 h 1047"/>
                    <a:gd name="T62" fmla="*/ 767 w 1047"/>
                    <a:gd name="T63" fmla="*/ 336 h 1047"/>
                    <a:gd name="T64" fmla="*/ 815 w 1047"/>
                    <a:gd name="T65" fmla="*/ 283 h 1047"/>
                    <a:gd name="T66" fmla="*/ 261 w 1047"/>
                    <a:gd name="T67" fmla="*/ 236 h 1047"/>
                    <a:gd name="T68" fmla="*/ 285 w 1047"/>
                    <a:gd name="T69" fmla="*/ 337 h 1047"/>
                    <a:gd name="T70" fmla="*/ 338 w 1047"/>
                    <a:gd name="T71" fmla="*/ 283 h 1047"/>
                    <a:gd name="T72" fmla="*/ 261 w 1047"/>
                    <a:gd name="T73" fmla="*/ 236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47" h="1047">
                      <a:moveTo>
                        <a:pt x="1031" y="15"/>
                      </a:moveTo>
                      <a:cubicBezTo>
                        <a:pt x="1022" y="6"/>
                        <a:pt x="1008" y="0"/>
                        <a:pt x="995" y="0"/>
                      </a:cubicBezTo>
                      <a:cubicBezTo>
                        <a:pt x="623" y="0"/>
                        <a:pt x="623" y="0"/>
                        <a:pt x="623" y="0"/>
                      </a:cubicBezTo>
                      <a:cubicBezTo>
                        <a:pt x="519" y="104"/>
                        <a:pt x="519" y="104"/>
                        <a:pt x="519" y="104"/>
                      </a:cubicBezTo>
                      <a:cubicBezTo>
                        <a:pt x="416" y="207"/>
                        <a:pt x="416" y="207"/>
                        <a:pt x="416" y="207"/>
                      </a:cubicBezTo>
                      <a:cubicBezTo>
                        <a:pt x="429" y="230"/>
                        <a:pt x="437" y="256"/>
                        <a:pt x="437" y="283"/>
                      </a:cubicBezTo>
                      <a:cubicBezTo>
                        <a:pt x="437" y="368"/>
                        <a:pt x="369" y="436"/>
                        <a:pt x="285" y="436"/>
                      </a:cubicBezTo>
                      <a:cubicBezTo>
                        <a:pt x="201" y="436"/>
                        <a:pt x="133" y="368"/>
                        <a:pt x="133" y="283"/>
                      </a:cubicBezTo>
                      <a:cubicBezTo>
                        <a:pt x="133" y="199"/>
                        <a:pt x="201" y="131"/>
                        <a:pt x="285" y="131"/>
                      </a:cubicBezTo>
                      <a:cubicBezTo>
                        <a:pt x="308" y="131"/>
                        <a:pt x="331" y="137"/>
                        <a:pt x="351" y="146"/>
                      </a:cubicBezTo>
                      <a:cubicBezTo>
                        <a:pt x="393" y="104"/>
                        <a:pt x="393" y="104"/>
                        <a:pt x="393" y="104"/>
                      </a:cubicBezTo>
                      <a:cubicBezTo>
                        <a:pt x="497" y="0"/>
                        <a:pt x="497" y="0"/>
                        <a:pt x="497" y="0"/>
                      </a:cubicBezTo>
                      <a:cubicBezTo>
                        <a:pt x="52" y="0"/>
                        <a:pt x="52" y="0"/>
                        <a:pt x="52" y="0"/>
                      </a:cubicBezTo>
                      <a:cubicBezTo>
                        <a:pt x="38" y="0"/>
                        <a:pt x="25" y="6"/>
                        <a:pt x="15" y="15"/>
                      </a:cubicBezTo>
                      <a:cubicBezTo>
                        <a:pt x="5" y="25"/>
                        <a:pt x="0" y="39"/>
                        <a:pt x="0" y="52"/>
                      </a:cubicBezTo>
                      <a:cubicBezTo>
                        <a:pt x="0" y="995"/>
                        <a:pt x="0" y="995"/>
                        <a:pt x="0" y="995"/>
                      </a:cubicBezTo>
                      <a:cubicBezTo>
                        <a:pt x="0" y="1008"/>
                        <a:pt x="5" y="1022"/>
                        <a:pt x="15" y="1032"/>
                      </a:cubicBezTo>
                      <a:cubicBezTo>
                        <a:pt x="25" y="1041"/>
                        <a:pt x="38" y="1047"/>
                        <a:pt x="52" y="1047"/>
                      </a:cubicBezTo>
                      <a:cubicBezTo>
                        <a:pt x="983" y="1047"/>
                        <a:pt x="983" y="1047"/>
                        <a:pt x="983" y="1047"/>
                      </a:cubicBezTo>
                      <a:cubicBezTo>
                        <a:pt x="879" y="943"/>
                        <a:pt x="879" y="943"/>
                        <a:pt x="879" y="943"/>
                      </a:cubicBezTo>
                      <a:cubicBezTo>
                        <a:pt x="833" y="898"/>
                        <a:pt x="833" y="898"/>
                        <a:pt x="833" y="898"/>
                      </a:cubicBezTo>
                      <a:cubicBezTo>
                        <a:pt x="812" y="909"/>
                        <a:pt x="788" y="916"/>
                        <a:pt x="762" y="916"/>
                      </a:cubicBezTo>
                      <a:cubicBezTo>
                        <a:pt x="678" y="916"/>
                        <a:pt x="610" y="848"/>
                        <a:pt x="610" y="764"/>
                      </a:cubicBezTo>
                      <a:cubicBezTo>
                        <a:pt x="610" y="680"/>
                        <a:pt x="678" y="611"/>
                        <a:pt x="762" y="611"/>
                      </a:cubicBezTo>
                      <a:cubicBezTo>
                        <a:pt x="846" y="611"/>
                        <a:pt x="914" y="680"/>
                        <a:pt x="914" y="764"/>
                      </a:cubicBezTo>
                      <a:cubicBezTo>
                        <a:pt x="914" y="789"/>
                        <a:pt x="907" y="813"/>
                        <a:pt x="896" y="834"/>
                      </a:cubicBezTo>
                      <a:cubicBezTo>
                        <a:pt x="943" y="880"/>
                        <a:pt x="943" y="880"/>
                        <a:pt x="943" y="880"/>
                      </a:cubicBezTo>
                      <a:cubicBezTo>
                        <a:pt x="995" y="932"/>
                        <a:pt x="995" y="932"/>
                        <a:pt x="995" y="932"/>
                      </a:cubicBezTo>
                      <a:cubicBezTo>
                        <a:pt x="1047" y="984"/>
                        <a:pt x="1047" y="984"/>
                        <a:pt x="1047" y="984"/>
                      </a:cubicBezTo>
                      <a:cubicBezTo>
                        <a:pt x="1047" y="52"/>
                        <a:pt x="1047" y="52"/>
                        <a:pt x="1047" y="52"/>
                      </a:cubicBezTo>
                      <a:cubicBezTo>
                        <a:pt x="1047" y="39"/>
                        <a:pt x="1041" y="25"/>
                        <a:pt x="1031" y="15"/>
                      </a:cubicBezTo>
                      <a:close/>
                      <a:moveTo>
                        <a:pt x="762" y="436"/>
                      </a:moveTo>
                      <a:cubicBezTo>
                        <a:pt x="735" y="436"/>
                        <a:pt x="709" y="428"/>
                        <a:pt x="687" y="416"/>
                      </a:cubicBezTo>
                      <a:cubicBezTo>
                        <a:pt x="416" y="687"/>
                        <a:pt x="416" y="687"/>
                        <a:pt x="416" y="687"/>
                      </a:cubicBezTo>
                      <a:cubicBezTo>
                        <a:pt x="429" y="709"/>
                        <a:pt x="437" y="736"/>
                        <a:pt x="437" y="764"/>
                      </a:cubicBezTo>
                      <a:cubicBezTo>
                        <a:pt x="437" y="848"/>
                        <a:pt x="369" y="916"/>
                        <a:pt x="285" y="916"/>
                      </a:cubicBezTo>
                      <a:cubicBezTo>
                        <a:pt x="201" y="916"/>
                        <a:pt x="133" y="848"/>
                        <a:pt x="133" y="764"/>
                      </a:cubicBezTo>
                      <a:cubicBezTo>
                        <a:pt x="133" y="680"/>
                        <a:pt x="201" y="611"/>
                        <a:pt x="285" y="611"/>
                      </a:cubicBezTo>
                      <a:cubicBezTo>
                        <a:pt x="308" y="611"/>
                        <a:pt x="330" y="617"/>
                        <a:pt x="350" y="626"/>
                      </a:cubicBezTo>
                      <a:cubicBezTo>
                        <a:pt x="625" y="351"/>
                        <a:pt x="625" y="351"/>
                        <a:pt x="625" y="351"/>
                      </a:cubicBezTo>
                      <a:cubicBezTo>
                        <a:pt x="615" y="331"/>
                        <a:pt x="610" y="308"/>
                        <a:pt x="610" y="283"/>
                      </a:cubicBezTo>
                      <a:cubicBezTo>
                        <a:pt x="610" y="199"/>
                        <a:pt x="678" y="131"/>
                        <a:pt x="762" y="131"/>
                      </a:cubicBezTo>
                      <a:cubicBezTo>
                        <a:pt x="846" y="131"/>
                        <a:pt x="914" y="199"/>
                        <a:pt x="914" y="283"/>
                      </a:cubicBezTo>
                      <a:cubicBezTo>
                        <a:pt x="914" y="368"/>
                        <a:pt x="846" y="436"/>
                        <a:pt x="762" y="436"/>
                      </a:cubicBezTo>
                      <a:close/>
                      <a:moveTo>
                        <a:pt x="762" y="710"/>
                      </a:moveTo>
                      <a:cubicBezTo>
                        <a:pt x="732" y="711"/>
                        <a:pt x="709" y="734"/>
                        <a:pt x="709" y="764"/>
                      </a:cubicBezTo>
                      <a:cubicBezTo>
                        <a:pt x="709" y="789"/>
                        <a:pt x="727" y="811"/>
                        <a:pt x="751" y="816"/>
                      </a:cubicBezTo>
                      <a:cubicBezTo>
                        <a:pt x="755" y="816"/>
                        <a:pt x="758" y="817"/>
                        <a:pt x="762" y="817"/>
                      </a:cubicBezTo>
                      <a:cubicBezTo>
                        <a:pt x="791" y="817"/>
                        <a:pt x="815" y="793"/>
                        <a:pt x="815" y="764"/>
                      </a:cubicBezTo>
                      <a:cubicBezTo>
                        <a:pt x="815" y="759"/>
                        <a:pt x="814" y="755"/>
                        <a:pt x="813" y="750"/>
                      </a:cubicBezTo>
                      <a:cubicBezTo>
                        <a:pt x="807" y="727"/>
                        <a:pt x="786" y="711"/>
                        <a:pt x="762" y="710"/>
                      </a:cubicBezTo>
                      <a:close/>
                      <a:moveTo>
                        <a:pt x="285" y="710"/>
                      </a:moveTo>
                      <a:cubicBezTo>
                        <a:pt x="276" y="710"/>
                        <a:pt x="267" y="713"/>
                        <a:pt x="260" y="717"/>
                      </a:cubicBezTo>
                      <a:cubicBezTo>
                        <a:pt x="243" y="726"/>
                        <a:pt x="232" y="743"/>
                        <a:pt x="232" y="764"/>
                      </a:cubicBezTo>
                      <a:cubicBezTo>
                        <a:pt x="232" y="793"/>
                        <a:pt x="256" y="817"/>
                        <a:pt x="285" y="817"/>
                      </a:cubicBezTo>
                      <a:cubicBezTo>
                        <a:pt x="313" y="817"/>
                        <a:pt x="337" y="794"/>
                        <a:pt x="338" y="765"/>
                      </a:cubicBezTo>
                      <a:cubicBezTo>
                        <a:pt x="338" y="765"/>
                        <a:pt x="338" y="764"/>
                        <a:pt x="338" y="764"/>
                      </a:cubicBezTo>
                      <a:cubicBezTo>
                        <a:pt x="338" y="734"/>
                        <a:pt x="314" y="711"/>
                        <a:pt x="285" y="710"/>
                      </a:cubicBezTo>
                      <a:close/>
                      <a:moveTo>
                        <a:pt x="762" y="230"/>
                      </a:moveTo>
                      <a:cubicBezTo>
                        <a:pt x="755" y="230"/>
                        <a:pt x="748" y="232"/>
                        <a:pt x="742" y="234"/>
                      </a:cubicBezTo>
                      <a:cubicBezTo>
                        <a:pt x="729" y="240"/>
                        <a:pt x="718" y="250"/>
                        <a:pt x="712" y="264"/>
                      </a:cubicBezTo>
                      <a:cubicBezTo>
                        <a:pt x="710" y="270"/>
                        <a:pt x="709" y="277"/>
                        <a:pt x="709" y="283"/>
                      </a:cubicBezTo>
                      <a:cubicBezTo>
                        <a:pt x="709" y="313"/>
                        <a:pt x="732" y="336"/>
                        <a:pt x="762" y="337"/>
                      </a:cubicBezTo>
                      <a:cubicBezTo>
                        <a:pt x="763" y="337"/>
                        <a:pt x="765" y="336"/>
                        <a:pt x="767" y="336"/>
                      </a:cubicBezTo>
                      <a:cubicBezTo>
                        <a:pt x="792" y="334"/>
                        <a:pt x="812" y="314"/>
                        <a:pt x="814" y="289"/>
                      </a:cubicBezTo>
                      <a:cubicBezTo>
                        <a:pt x="815" y="287"/>
                        <a:pt x="815" y="285"/>
                        <a:pt x="815" y="283"/>
                      </a:cubicBezTo>
                      <a:cubicBezTo>
                        <a:pt x="815" y="254"/>
                        <a:pt x="791" y="230"/>
                        <a:pt x="762" y="230"/>
                      </a:cubicBezTo>
                      <a:close/>
                      <a:moveTo>
                        <a:pt x="261" y="236"/>
                      </a:moveTo>
                      <a:cubicBezTo>
                        <a:pt x="243" y="245"/>
                        <a:pt x="232" y="263"/>
                        <a:pt x="232" y="283"/>
                      </a:cubicBezTo>
                      <a:cubicBezTo>
                        <a:pt x="232" y="313"/>
                        <a:pt x="256" y="336"/>
                        <a:pt x="285" y="337"/>
                      </a:cubicBezTo>
                      <a:cubicBezTo>
                        <a:pt x="313" y="336"/>
                        <a:pt x="336" y="314"/>
                        <a:pt x="338" y="286"/>
                      </a:cubicBezTo>
                      <a:cubicBezTo>
                        <a:pt x="338" y="285"/>
                        <a:pt x="338" y="284"/>
                        <a:pt x="338" y="283"/>
                      </a:cubicBezTo>
                      <a:cubicBezTo>
                        <a:pt x="338" y="254"/>
                        <a:pt x="314" y="230"/>
                        <a:pt x="285" y="230"/>
                      </a:cubicBezTo>
                      <a:cubicBezTo>
                        <a:pt x="276" y="230"/>
                        <a:pt x="268" y="233"/>
                        <a:pt x="261" y="236"/>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defRPr/>
                  </a:pPr>
                  <a:endParaRPr lang="en-US" kern="0" dirty="0">
                    <a:gradFill>
                      <a:gsLst>
                        <a:gs pos="0">
                          <a:srgbClr val="FFFFFF"/>
                        </a:gs>
                        <a:gs pos="100000">
                          <a:srgbClr val="FFFFFF"/>
                        </a:gs>
                      </a:gsLst>
                      <a:lin ang="5400000" scaled="0"/>
                    </a:gradFill>
                    <a:ea typeface="Segoe UI" pitchFamily="34" charset="0"/>
                    <a:cs typeface="Segoe UI" pitchFamily="34" charset="0"/>
                  </a:endParaRPr>
                </a:p>
              </p:txBody>
            </p:sp>
          </p:grpSp>
        </p:grpSp>
        <p:sp>
          <p:nvSpPr>
            <p:cNvPr id="114" name="Freeform 21"/>
            <p:cNvSpPr>
              <a:spLocks noChangeAspect="1" noEditPoints="1"/>
            </p:cNvSpPr>
            <p:nvPr/>
          </p:nvSpPr>
          <p:spPr bwMode="black">
            <a:xfrm>
              <a:off x="8117199" y="5483025"/>
              <a:ext cx="588650" cy="513056"/>
            </a:xfrm>
            <a:custGeom>
              <a:avLst/>
              <a:gdLst>
                <a:gd name="T0" fmla="*/ 1220 w 1220"/>
                <a:gd name="T1" fmla="*/ 204 h 1063"/>
                <a:gd name="T2" fmla="*/ 1096 w 1220"/>
                <a:gd name="T3" fmla="*/ 79 h 1063"/>
                <a:gd name="T4" fmla="*/ 978 w 1220"/>
                <a:gd name="T5" fmla="*/ 164 h 1063"/>
                <a:gd name="T6" fmla="*/ 589 w 1220"/>
                <a:gd name="T7" fmla="*/ 115 h 1063"/>
                <a:gd name="T8" fmla="*/ 465 w 1220"/>
                <a:gd name="T9" fmla="*/ 0 h 1063"/>
                <a:gd name="T10" fmla="*/ 340 w 1220"/>
                <a:gd name="T11" fmla="*/ 124 h 1063"/>
                <a:gd name="T12" fmla="*/ 370 w 1220"/>
                <a:gd name="T13" fmla="*/ 205 h 1063"/>
                <a:gd name="T14" fmla="*/ 180 w 1220"/>
                <a:gd name="T15" fmla="*/ 453 h 1063"/>
                <a:gd name="T16" fmla="*/ 125 w 1220"/>
                <a:gd name="T17" fmla="*/ 440 h 1063"/>
                <a:gd name="T18" fmla="*/ 0 w 1220"/>
                <a:gd name="T19" fmla="*/ 564 h 1063"/>
                <a:gd name="T20" fmla="*/ 125 w 1220"/>
                <a:gd name="T21" fmla="*/ 689 h 1063"/>
                <a:gd name="T22" fmla="*/ 197 w 1220"/>
                <a:gd name="T23" fmla="*/ 666 h 1063"/>
                <a:gd name="T24" fmla="*/ 416 w 1220"/>
                <a:gd name="T25" fmla="*/ 872 h 1063"/>
                <a:gd name="T26" fmla="*/ 397 w 1220"/>
                <a:gd name="T27" fmla="*/ 938 h 1063"/>
                <a:gd name="T28" fmla="*/ 521 w 1220"/>
                <a:gd name="T29" fmla="*/ 1063 h 1063"/>
                <a:gd name="T30" fmla="*/ 646 w 1220"/>
                <a:gd name="T31" fmla="*/ 938 h 1063"/>
                <a:gd name="T32" fmla="*/ 642 w 1220"/>
                <a:gd name="T33" fmla="*/ 908 h 1063"/>
                <a:gd name="T34" fmla="*/ 948 w 1220"/>
                <a:gd name="T35" fmla="*/ 763 h 1063"/>
                <a:gd name="T36" fmla="*/ 1048 w 1220"/>
                <a:gd name="T37" fmla="*/ 814 h 1063"/>
                <a:gd name="T38" fmla="*/ 1173 w 1220"/>
                <a:gd name="T39" fmla="*/ 689 h 1063"/>
                <a:gd name="T40" fmla="*/ 1084 w 1220"/>
                <a:gd name="T41" fmla="*/ 570 h 1063"/>
                <a:gd name="T42" fmla="*/ 1108 w 1220"/>
                <a:gd name="T43" fmla="*/ 327 h 1063"/>
                <a:gd name="T44" fmla="*/ 1220 w 1220"/>
                <a:gd name="T45" fmla="*/ 204 h 1063"/>
                <a:gd name="T46" fmla="*/ 521 w 1220"/>
                <a:gd name="T47" fmla="*/ 594 h 1063"/>
                <a:gd name="T48" fmla="*/ 493 w 1220"/>
                <a:gd name="T49" fmla="*/ 245 h 1063"/>
                <a:gd name="T50" fmla="*/ 535 w 1220"/>
                <a:gd name="T51" fmla="*/ 226 h 1063"/>
                <a:gd name="T52" fmla="*/ 944 w 1220"/>
                <a:gd name="T53" fmla="*/ 621 h 1063"/>
                <a:gd name="T54" fmla="*/ 930 w 1220"/>
                <a:gd name="T55" fmla="*/ 649 h 1063"/>
                <a:gd name="T56" fmla="*/ 521 w 1220"/>
                <a:gd name="T57" fmla="*/ 594 h 1063"/>
                <a:gd name="T58" fmla="*/ 490 w 1220"/>
                <a:gd name="T59" fmla="*/ 818 h 1063"/>
                <a:gd name="T60" fmla="*/ 449 w 1220"/>
                <a:gd name="T61" fmla="*/ 837 h 1063"/>
                <a:gd name="T62" fmla="*/ 230 w 1220"/>
                <a:gd name="T63" fmla="*/ 631 h 1063"/>
                <a:gd name="T64" fmla="*/ 242 w 1220"/>
                <a:gd name="T65" fmla="*/ 605 h 1063"/>
                <a:gd name="T66" fmla="*/ 476 w 1220"/>
                <a:gd name="T67" fmla="*/ 636 h 1063"/>
                <a:gd name="T68" fmla="*/ 490 w 1220"/>
                <a:gd name="T69" fmla="*/ 818 h 1063"/>
                <a:gd name="T70" fmla="*/ 249 w 1220"/>
                <a:gd name="T71" fmla="*/ 558 h 1063"/>
                <a:gd name="T72" fmla="*/ 218 w 1220"/>
                <a:gd name="T73" fmla="*/ 482 h 1063"/>
                <a:gd name="T74" fmla="*/ 408 w 1220"/>
                <a:gd name="T75" fmla="*/ 235 h 1063"/>
                <a:gd name="T76" fmla="*/ 445 w 1220"/>
                <a:gd name="T77" fmla="*/ 247 h 1063"/>
                <a:gd name="T78" fmla="*/ 472 w 1220"/>
                <a:gd name="T79" fmla="*/ 587 h 1063"/>
                <a:gd name="T80" fmla="*/ 249 w 1220"/>
                <a:gd name="T81" fmla="*/ 558 h 1063"/>
                <a:gd name="T82" fmla="*/ 977 w 1220"/>
                <a:gd name="T83" fmla="*/ 587 h 1063"/>
                <a:gd name="T84" fmla="*/ 569 w 1220"/>
                <a:gd name="T85" fmla="*/ 192 h 1063"/>
                <a:gd name="T86" fmla="*/ 583 w 1220"/>
                <a:gd name="T87" fmla="*/ 163 h 1063"/>
                <a:gd name="T88" fmla="*/ 972 w 1220"/>
                <a:gd name="T89" fmla="*/ 212 h 1063"/>
                <a:gd name="T90" fmla="*/ 1060 w 1220"/>
                <a:gd name="T91" fmla="*/ 323 h 1063"/>
                <a:gd name="T92" fmla="*/ 1036 w 1220"/>
                <a:gd name="T93" fmla="*/ 566 h 1063"/>
                <a:gd name="T94" fmla="*/ 977 w 1220"/>
                <a:gd name="T95" fmla="*/ 587 h 1063"/>
                <a:gd name="T96" fmla="*/ 621 w 1220"/>
                <a:gd name="T97" fmla="*/ 864 h 1063"/>
                <a:gd name="T98" fmla="*/ 538 w 1220"/>
                <a:gd name="T99" fmla="*/ 815 h 1063"/>
                <a:gd name="T100" fmla="*/ 524 w 1220"/>
                <a:gd name="T101" fmla="*/ 643 h 1063"/>
                <a:gd name="T102" fmla="*/ 924 w 1220"/>
                <a:gd name="T103" fmla="*/ 696 h 1063"/>
                <a:gd name="T104" fmla="*/ 927 w 1220"/>
                <a:gd name="T105" fmla="*/ 720 h 1063"/>
                <a:gd name="T106" fmla="*/ 621 w 1220"/>
                <a:gd name="T107" fmla="*/ 864 h 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20" h="1063">
                  <a:moveTo>
                    <a:pt x="1220" y="204"/>
                  </a:moveTo>
                  <a:cubicBezTo>
                    <a:pt x="1220" y="135"/>
                    <a:pt x="1164" y="79"/>
                    <a:pt x="1096" y="79"/>
                  </a:cubicBezTo>
                  <a:cubicBezTo>
                    <a:pt x="1041" y="79"/>
                    <a:pt x="994" y="115"/>
                    <a:pt x="978" y="164"/>
                  </a:cubicBezTo>
                  <a:cubicBezTo>
                    <a:pt x="589" y="115"/>
                    <a:pt x="589" y="115"/>
                    <a:pt x="589" y="115"/>
                  </a:cubicBezTo>
                  <a:cubicBezTo>
                    <a:pt x="584" y="51"/>
                    <a:pt x="530" y="0"/>
                    <a:pt x="465" y="0"/>
                  </a:cubicBezTo>
                  <a:cubicBezTo>
                    <a:pt x="396" y="0"/>
                    <a:pt x="340" y="55"/>
                    <a:pt x="340" y="124"/>
                  </a:cubicBezTo>
                  <a:cubicBezTo>
                    <a:pt x="340" y="155"/>
                    <a:pt x="352" y="183"/>
                    <a:pt x="370" y="205"/>
                  </a:cubicBezTo>
                  <a:cubicBezTo>
                    <a:pt x="180" y="453"/>
                    <a:pt x="180" y="453"/>
                    <a:pt x="180" y="453"/>
                  </a:cubicBezTo>
                  <a:cubicBezTo>
                    <a:pt x="163" y="445"/>
                    <a:pt x="145" y="440"/>
                    <a:pt x="125" y="440"/>
                  </a:cubicBezTo>
                  <a:cubicBezTo>
                    <a:pt x="56" y="440"/>
                    <a:pt x="0" y="496"/>
                    <a:pt x="0" y="564"/>
                  </a:cubicBezTo>
                  <a:cubicBezTo>
                    <a:pt x="0" y="633"/>
                    <a:pt x="56" y="689"/>
                    <a:pt x="125" y="689"/>
                  </a:cubicBezTo>
                  <a:cubicBezTo>
                    <a:pt x="152" y="689"/>
                    <a:pt x="177" y="680"/>
                    <a:pt x="197" y="666"/>
                  </a:cubicBezTo>
                  <a:cubicBezTo>
                    <a:pt x="416" y="872"/>
                    <a:pt x="416" y="872"/>
                    <a:pt x="416" y="872"/>
                  </a:cubicBezTo>
                  <a:cubicBezTo>
                    <a:pt x="404" y="891"/>
                    <a:pt x="397" y="914"/>
                    <a:pt x="397" y="938"/>
                  </a:cubicBezTo>
                  <a:cubicBezTo>
                    <a:pt x="397" y="1007"/>
                    <a:pt x="453" y="1063"/>
                    <a:pt x="521" y="1063"/>
                  </a:cubicBezTo>
                  <a:cubicBezTo>
                    <a:pt x="590" y="1063"/>
                    <a:pt x="646" y="1007"/>
                    <a:pt x="646" y="938"/>
                  </a:cubicBezTo>
                  <a:cubicBezTo>
                    <a:pt x="646" y="928"/>
                    <a:pt x="644" y="918"/>
                    <a:pt x="642" y="908"/>
                  </a:cubicBezTo>
                  <a:cubicBezTo>
                    <a:pt x="948" y="763"/>
                    <a:pt x="948" y="763"/>
                    <a:pt x="948" y="763"/>
                  </a:cubicBezTo>
                  <a:cubicBezTo>
                    <a:pt x="970" y="794"/>
                    <a:pt x="1007" y="814"/>
                    <a:pt x="1048" y="814"/>
                  </a:cubicBezTo>
                  <a:cubicBezTo>
                    <a:pt x="1117" y="814"/>
                    <a:pt x="1173" y="758"/>
                    <a:pt x="1173" y="689"/>
                  </a:cubicBezTo>
                  <a:cubicBezTo>
                    <a:pt x="1173" y="633"/>
                    <a:pt x="1135" y="586"/>
                    <a:pt x="1084" y="570"/>
                  </a:cubicBezTo>
                  <a:cubicBezTo>
                    <a:pt x="1108" y="327"/>
                    <a:pt x="1108" y="327"/>
                    <a:pt x="1108" y="327"/>
                  </a:cubicBezTo>
                  <a:cubicBezTo>
                    <a:pt x="1171" y="321"/>
                    <a:pt x="1220" y="268"/>
                    <a:pt x="1220" y="204"/>
                  </a:cubicBezTo>
                  <a:close/>
                  <a:moveTo>
                    <a:pt x="521" y="594"/>
                  </a:moveTo>
                  <a:cubicBezTo>
                    <a:pt x="493" y="245"/>
                    <a:pt x="493" y="245"/>
                    <a:pt x="493" y="245"/>
                  </a:cubicBezTo>
                  <a:cubicBezTo>
                    <a:pt x="509" y="241"/>
                    <a:pt x="523" y="235"/>
                    <a:pt x="535" y="226"/>
                  </a:cubicBezTo>
                  <a:cubicBezTo>
                    <a:pt x="944" y="621"/>
                    <a:pt x="944" y="621"/>
                    <a:pt x="944" y="621"/>
                  </a:cubicBezTo>
                  <a:cubicBezTo>
                    <a:pt x="938" y="630"/>
                    <a:pt x="934" y="639"/>
                    <a:pt x="930" y="649"/>
                  </a:cubicBezTo>
                  <a:lnTo>
                    <a:pt x="521" y="594"/>
                  </a:lnTo>
                  <a:close/>
                  <a:moveTo>
                    <a:pt x="490" y="818"/>
                  </a:moveTo>
                  <a:cubicBezTo>
                    <a:pt x="475" y="822"/>
                    <a:pt x="461" y="828"/>
                    <a:pt x="449" y="837"/>
                  </a:cubicBezTo>
                  <a:cubicBezTo>
                    <a:pt x="230" y="631"/>
                    <a:pt x="230" y="631"/>
                    <a:pt x="230" y="631"/>
                  </a:cubicBezTo>
                  <a:cubicBezTo>
                    <a:pt x="235" y="623"/>
                    <a:pt x="239" y="614"/>
                    <a:pt x="242" y="605"/>
                  </a:cubicBezTo>
                  <a:cubicBezTo>
                    <a:pt x="476" y="636"/>
                    <a:pt x="476" y="636"/>
                    <a:pt x="476" y="636"/>
                  </a:cubicBezTo>
                  <a:lnTo>
                    <a:pt x="490" y="818"/>
                  </a:lnTo>
                  <a:close/>
                  <a:moveTo>
                    <a:pt x="249" y="558"/>
                  </a:moveTo>
                  <a:cubicBezTo>
                    <a:pt x="247" y="529"/>
                    <a:pt x="236" y="502"/>
                    <a:pt x="218" y="482"/>
                  </a:cubicBezTo>
                  <a:cubicBezTo>
                    <a:pt x="408" y="235"/>
                    <a:pt x="408" y="235"/>
                    <a:pt x="408" y="235"/>
                  </a:cubicBezTo>
                  <a:cubicBezTo>
                    <a:pt x="420" y="241"/>
                    <a:pt x="432" y="245"/>
                    <a:pt x="445" y="247"/>
                  </a:cubicBezTo>
                  <a:cubicBezTo>
                    <a:pt x="472" y="587"/>
                    <a:pt x="472" y="587"/>
                    <a:pt x="472" y="587"/>
                  </a:cubicBezTo>
                  <a:lnTo>
                    <a:pt x="249" y="558"/>
                  </a:lnTo>
                  <a:close/>
                  <a:moveTo>
                    <a:pt x="977" y="587"/>
                  </a:moveTo>
                  <a:cubicBezTo>
                    <a:pt x="569" y="192"/>
                    <a:pt x="569" y="192"/>
                    <a:pt x="569" y="192"/>
                  </a:cubicBezTo>
                  <a:cubicBezTo>
                    <a:pt x="575" y="183"/>
                    <a:pt x="579" y="173"/>
                    <a:pt x="583" y="163"/>
                  </a:cubicBezTo>
                  <a:cubicBezTo>
                    <a:pt x="972" y="212"/>
                    <a:pt x="972" y="212"/>
                    <a:pt x="972" y="212"/>
                  </a:cubicBezTo>
                  <a:cubicBezTo>
                    <a:pt x="975" y="265"/>
                    <a:pt x="1011" y="308"/>
                    <a:pt x="1060" y="323"/>
                  </a:cubicBezTo>
                  <a:cubicBezTo>
                    <a:pt x="1036" y="566"/>
                    <a:pt x="1036" y="566"/>
                    <a:pt x="1036" y="566"/>
                  </a:cubicBezTo>
                  <a:cubicBezTo>
                    <a:pt x="1015" y="568"/>
                    <a:pt x="994" y="575"/>
                    <a:pt x="977" y="587"/>
                  </a:cubicBezTo>
                  <a:close/>
                  <a:moveTo>
                    <a:pt x="621" y="864"/>
                  </a:moveTo>
                  <a:cubicBezTo>
                    <a:pt x="602" y="838"/>
                    <a:pt x="572" y="819"/>
                    <a:pt x="538" y="815"/>
                  </a:cubicBezTo>
                  <a:cubicBezTo>
                    <a:pt x="524" y="643"/>
                    <a:pt x="524" y="643"/>
                    <a:pt x="524" y="643"/>
                  </a:cubicBezTo>
                  <a:cubicBezTo>
                    <a:pt x="924" y="696"/>
                    <a:pt x="924" y="696"/>
                    <a:pt x="924" y="696"/>
                  </a:cubicBezTo>
                  <a:cubicBezTo>
                    <a:pt x="924" y="704"/>
                    <a:pt x="925" y="712"/>
                    <a:pt x="927" y="720"/>
                  </a:cubicBezTo>
                  <a:lnTo>
                    <a:pt x="621" y="864"/>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1183" tIns="56947" rIns="71183" bIns="56947" numCol="1" spcCol="0" rtlCol="0" fromWordArt="0" anchor="t" anchorCtr="0" forceAA="0" compatLnSpc="1">
              <a:prstTxWarp prst="textNoShape">
                <a:avLst/>
              </a:prstTxWarp>
              <a:noAutofit/>
            </a:bodyPr>
            <a:lstStyle/>
            <a:p>
              <a:pPr algn="ctr" defTabSz="362943" fontAlgn="base">
                <a:lnSpc>
                  <a:spcPct val="90000"/>
                </a:lnSpc>
                <a:spcBef>
                  <a:spcPct val="0"/>
                </a:spcBef>
                <a:spcAft>
                  <a:spcPct val="0"/>
                </a:spcAft>
                <a:defRPr/>
              </a:pPr>
              <a:endParaRPr lang="en-US" sz="935" kern="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 name="Group 1"/>
          <p:cNvGrpSpPr/>
          <p:nvPr/>
        </p:nvGrpSpPr>
        <p:grpSpPr>
          <a:xfrm>
            <a:off x="6897063" y="2723033"/>
            <a:ext cx="1934540" cy="2336517"/>
            <a:chOff x="9196084" y="2487711"/>
            <a:chExt cx="2579386" cy="3115356"/>
          </a:xfrm>
        </p:grpSpPr>
        <p:sp>
          <p:nvSpPr>
            <p:cNvPr id="151" name="TextBox 150"/>
            <p:cNvSpPr txBox="1"/>
            <p:nvPr/>
          </p:nvSpPr>
          <p:spPr>
            <a:xfrm>
              <a:off x="9196084" y="3312362"/>
              <a:ext cx="974625" cy="276999"/>
            </a:xfrm>
            <a:prstGeom prst="rect">
              <a:avLst/>
            </a:prstGeom>
            <a:noFill/>
          </p:spPr>
          <p:txBody>
            <a:bodyPr wrap="none" lIns="0" tIns="0" rIns="0" bIns="0" rtlCol="0">
              <a:spAutoFit/>
            </a:bodyPr>
            <a:lstStyle/>
            <a:p>
              <a:pPr defTabSz="699314">
                <a:defRPr/>
              </a:pPr>
              <a:r>
                <a:rPr lang="en-US" sz="1350" kern="0" dirty="0">
                  <a:solidFill>
                    <a:schemeClr val="tx2"/>
                  </a:solidFill>
                </a:rPr>
                <a:t>HDInsight</a:t>
              </a:r>
            </a:p>
          </p:txBody>
        </p:sp>
        <p:sp>
          <p:nvSpPr>
            <p:cNvPr id="152" name="TextBox 151"/>
            <p:cNvSpPr txBox="1"/>
            <p:nvPr/>
          </p:nvSpPr>
          <p:spPr>
            <a:xfrm>
              <a:off x="9196084" y="2566150"/>
              <a:ext cx="1417054" cy="276999"/>
            </a:xfrm>
            <a:prstGeom prst="rect">
              <a:avLst/>
            </a:prstGeom>
            <a:noFill/>
          </p:spPr>
          <p:txBody>
            <a:bodyPr wrap="none" lIns="0" tIns="0" rIns="0" bIns="0" rtlCol="0">
              <a:spAutoFit/>
            </a:bodyPr>
            <a:lstStyle/>
            <a:p>
              <a:pPr defTabSz="699314">
                <a:defRPr/>
              </a:pPr>
              <a:r>
                <a:rPr lang="en-US" sz="1350" kern="0" dirty="0">
                  <a:solidFill>
                    <a:schemeClr val="tx2"/>
                  </a:solidFill>
                </a:rPr>
                <a:t>ADL Analytics</a:t>
              </a:r>
            </a:p>
          </p:txBody>
        </p:sp>
        <p:sp>
          <p:nvSpPr>
            <p:cNvPr id="153" name="TextBox 152"/>
            <p:cNvSpPr txBox="1"/>
            <p:nvPr/>
          </p:nvSpPr>
          <p:spPr>
            <a:xfrm>
              <a:off x="9196084" y="5308290"/>
              <a:ext cx="1699184" cy="276999"/>
            </a:xfrm>
            <a:prstGeom prst="rect">
              <a:avLst/>
            </a:prstGeom>
            <a:noFill/>
          </p:spPr>
          <p:txBody>
            <a:bodyPr wrap="none" lIns="0" tIns="0" rIns="0" bIns="0" rtlCol="0">
              <a:spAutoFit/>
            </a:bodyPr>
            <a:lstStyle/>
            <a:p>
              <a:pPr defTabSz="699314">
                <a:defRPr/>
              </a:pPr>
              <a:r>
                <a:rPr lang="en-US" sz="1350" kern="0" dirty="0">
                  <a:solidFill>
                    <a:schemeClr val="tx2"/>
                  </a:solidFill>
                </a:rPr>
                <a:t>Machine Learning</a:t>
              </a:r>
            </a:p>
          </p:txBody>
        </p:sp>
        <p:sp>
          <p:nvSpPr>
            <p:cNvPr id="155" name="TextBox 154"/>
            <p:cNvSpPr txBox="1"/>
            <p:nvPr/>
          </p:nvSpPr>
          <p:spPr>
            <a:xfrm>
              <a:off x="9196084" y="4553054"/>
              <a:ext cx="538609" cy="276999"/>
            </a:xfrm>
            <a:prstGeom prst="rect">
              <a:avLst/>
            </a:prstGeom>
            <a:noFill/>
          </p:spPr>
          <p:txBody>
            <a:bodyPr wrap="none" lIns="0" tIns="0" rIns="0" bIns="0" rtlCol="0">
              <a:spAutoFit/>
            </a:bodyPr>
            <a:lstStyle/>
            <a:p>
              <a:pPr defTabSz="699314">
                <a:defRPr/>
              </a:pPr>
              <a:r>
                <a:rPr lang="en-US" sz="1350" kern="0" dirty="0">
                  <a:solidFill>
                    <a:schemeClr val="tx2"/>
                  </a:solidFill>
                </a:rPr>
                <a:t>Spark</a:t>
              </a:r>
            </a:p>
          </p:txBody>
        </p:sp>
        <p:sp>
          <p:nvSpPr>
            <p:cNvPr id="65" name="TextBox 64"/>
            <p:cNvSpPr txBox="1"/>
            <p:nvPr/>
          </p:nvSpPr>
          <p:spPr>
            <a:xfrm>
              <a:off x="9196084" y="3903006"/>
              <a:ext cx="153888" cy="276999"/>
            </a:xfrm>
            <a:prstGeom prst="rect">
              <a:avLst/>
            </a:prstGeom>
            <a:noFill/>
          </p:spPr>
          <p:txBody>
            <a:bodyPr wrap="none" lIns="0" tIns="0" rIns="0" bIns="0" rtlCol="0">
              <a:spAutoFit/>
            </a:bodyPr>
            <a:lstStyle/>
            <a:p>
              <a:pPr defTabSz="699314">
                <a:defRPr/>
              </a:pPr>
              <a:r>
                <a:rPr lang="en-US" sz="1350" kern="0" dirty="0">
                  <a:solidFill>
                    <a:schemeClr val="tx2"/>
                  </a:solidFill>
                </a:rPr>
                <a:t>R</a:t>
              </a:r>
            </a:p>
          </p:txBody>
        </p:sp>
        <p:pic>
          <p:nvPicPr>
            <p:cNvPr id="3" name="Picture 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202553" y="2487711"/>
              <a:ext cx="459878" cy="459878"/>
            </a:xfrm>
            <a:prstGeom prst="rect">
              <a:avLst/>
            </a:prstGeom>
          </p:spPr>
        </p:pic>
        <p:pic>
          <p:nvPicPr>
            <p:cNvPr id="8" name="Picture 7"/>
            <p:cNvPicPr>
              <a:picLocks noChangeAspect="1"/>
            </p:cNvPicPr>
            <p:nvPr/>
          </p:nvPicPr>
          <p:blipFill rotWithShape="1">
            <a:blip r:embed="rId14"/>
            <a:srcRect t="7492"/>
            <a:stretch/>
          </p:blipFill>
          <p:spPr>
            <a:xfrm>
              <a:off x="11152864" y="3829050"/>
              <a:ext cx="559256" cy="517356"/>
            </a:xfrm>
            <a:prstGeom prst="rect">
              <a:avLst/>
            </a:prstGeom>
          </p:spPr>
        </p:pic>
        <p:pic>
          <p:nvPicPr>
            <p:cNvPr id="73" name="Picture 2" descr="http://www.ebaytechblog.com/wp-content/uploads/2014/05/spark_logo.png"/>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1089514" y="4488491"/>
              <a:ext cx="685956" cy="364248"/>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77" name="Freeform 5"/>
            <p:cNvSpPr>
              <a:spLocks noChangeAspect="1" noEditPoints="1"/>
            </p:cNvSpPr>
            <p:nvPr/>
          </p:nvSpPr>
          <p:spPr bwMode="auto">
            <a:xfrm>
              <a:off x="11202553" y="5129533"/>
              <a:ext cx="461567" cy="473534"/>
            </a:xfrm>
            <a:custGeom>
              <a:avLst/>
              <a:gdLst>
                <a:gd name="T0" fmla="*/ 9 w 37"/>
                <a:gd name="T1" fmla="*/ 0 h 38"/>
                <a:gd name="T2" fmla="*/ 28 w 37"/>
                <a:gd name="T3" fmla="*/ 0 h 38"/>
                <a:gd name="T4" fmla="*/ 28 w 37"/>
                <a:gd name="T5" fmla="*/ 5 h 38"/>
                <a:gd name="T6" fmla="*/ 26 w 37"/>
                <a:gd name="T7" fmla="*/ 5 h 38"/>
                <a:gd name="T8" fmla="*/ 26 w 37"/>
                <a:gd name="T9" fmla="*/ 11 h 38"/>
                <a:gd name="T10" fmla="*/ 37 w 37"/>
                <a:gd name="T11" fmla="*/ 33 h 38"/>
                <a:gd name="T12" fmla="*/ 34 w 37"/>
                <a:gd name="T13" fmla="*/ 38 h 38"/>
                <a:gd name="T14" fmla="*/ 3 w 37"/>
                <a:gd name="T15" fmla="*/ 38 h 38"/>
                <a:gd name="T16" fmla="*/ 0 w 37"/>
                <a:gd name="T17" fmla="*/ 33 h 38"/>
                <a:gd name="T18" fmla="*/ 11 w 37"/>
                <a:gd name="T19" fmla="*/ 11 h 38"/>
                <a:gd name="T20" fmla="*/ 11 w 37"/>
                <a:gd name="T21" fmla="*/ 5 h 38"/>
                <a:gd name="T22" fmla="*/ 9 w 37"/>
                <a:gd name="T23" fmla="*/ 5 h 38"/>
                <a:gd name="T24" fmla="*/ 9 w 37"/>
                <a:gd name="T25" fmla="*/ 0 h 38"/>
                <a:gd name="T26" fmla="*/ 16 w 37"/>
                <a:gd name="T27" fmla="*/ 13 h 38"/>
                <a:gd name="T28" fmla="*/ 11 w 37"/>
                <a:gd name="T29" fmla="*/ 22 h 38"/>
                <a:gd name="T30" fmla="*/ 6 w 37"/>
                <a:gd name="T31" fmla="*/ 32 h 38"/>
                <a:gd name="T32" fmla="*/ 6 w 37"/>
                <a:gd name="T33" fmla="*/ 33 h 38"/>
                <a:gd name="T34" fmla="*/ 8 w 37"/>
                <a:gd name="T35" fmla="*/ 33 h 38"/>
                <a:gd name="T36" fmla="*/ 17 w 37"/>
                <a:gd name="T37" fmla="*/ 16 h 38"/>
                <a:gd name="T38" fmla="*/ 23 w 37"/>
                <a:gd name="T39" fmla="*/ 16 h 38"/>
                <a:gd name="T40" fmla="*/ 21 w 37"/>
                <a:gd name="T41" fmla="*/ 9 h 38"/>
                <a:gd name="T42" fmla="*/ 21 w 37"/>
                <a:gd name="T43" fmla="*/ 5 h 38"/>
                <a:gd name="T44" fmla="*/ 16 w 37"/>
                <a:gd name="T45" fmla="*/ 5 h 38"/>
                <a:gd name="T46" fmla="*/ 16 w 37"/>
                <a:gd name="T47"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9" y="0"/>
                  </a:moveTo>
                  <a:cubicBezTo>
                    <a:pt x="15" y="0"/>
                    <a:pt x="22" y="0"/>
                    <a:pt x="28" y="0"/>
                  </a:cubicBezTo>
                  <a:cubicBezTo>
                    <a:pt x="28" y="2"/>
                    <a:pt x="28" y="3"/>
                    <a:pt x="28" y="5"/>
                  </a:cubicBezTo>
                  <a:cubicBezTo>
                    <a:pt x="27" y="5"/>
                    <a:pt x="27" y="5"/>
                    <a:pt x="26" y="5"/>
                  </a:cubicBezTo>
                  <a:cubicBezTo>
                    <a:pt x="26" y="7"/>
                    <a:pt x="26" y="9"/>
                    <a:pt x="26" y="11"/>
                  </a:cubicBezTo>
                  <a:cubicBezTo>
                    <a:pt x="30" y="18"/>
                    <a:pt x="34" y="26"/>
                    <a:pt x="37" y="33"/>
                  </a:cubicBezTo>
                  <a:cubicBezTo>
                    <a:pt x="36" y="35"/>
                    <a:pt x="35" y="37"/>
                    <a:pt x="34" y="38"/>
                  </a:cubicBezTo>
                  <a:cubicBezTo>
                    <a:pt x="24" y="38"/>
                    <a:pt x="14" y="38"/>
                    <a:pt x="3" y="38"/>
                  </a:cubicBezTo>
                  <a:cubicBezTo>
                    <a:pt x="2" y="36"/>
                    <a:pt x="1" y="34"/>
                    <a:pt x="0" y="33"/>
                  </a:cubicBezTo>
                  <a:cubicBezTo>
                    <a:pt x="4" y="25"/>
                    <a:pt x="7" y="18"/>
                    <a:pt x="11" y="11"/>
                  </a:cubicBezTo>
                  <a:cubicBezTo>
                    <a:pt x="11" y="9"/>
                    <a:pt x="11" y="7"/>
                    <a:pt x="11" y="5"/>
                  </a:cubicBezTo>
                  <a:cubicBezTo>
                    <a:pt x="10" y="5"/>
                    <a:pt x="10" y="5"/>
                    <a:pt x="9" y="5"/>
                  </a:cubicBezTo>
                  <a:cubicBezTo>
                    <a:pt x="9" y="3"/>
                    <a:pt x="9" y="1"/>
                    <a:pt x="9" y="0"/>
                  </a:cubicBezTo>
                  <a:close/>
                  <a:moveTo>
                    <a:pt x="16" y="13"/>
                  </a:moveTo>
                  <a:cubicBezTo>
                    <a:pt x="14" y="16"/>
                    <a:pt x="13" y="19"/>
                    <a:pt x="11" y="22"/>
                  </a:cubicBezTo>
                  <a:cubicBezTo>
                    <a:pt x="9" y="25"/>
                    <a:pt x="8" y="29"/>
                    <a:pt x="6" y="32"/>
                  </a:cubicBezTo>
                  <a:cubicBezTo>
                    <a:pt x="6" y="33"/>
                    <a:pt x="6" y="33"/>
                    <a:pt x="6" y="33"/>
                  </a:cubicBezTo>
                  <a:cubicBezTo>
                    <a:pt x="7" y="33"/>
                    <a:pt x="7" y="33"/>
                    <a:pt x="8" y="33"/>
                  </a:cubicBezTo>
                  <a:cubicBezTo>
                    <a:pt x="11" y="27"/>
                    <a:pt x="14" y="22"/>
                    <a:pt x="17" y="16"/>
                  </a:cubicBezTo>
                  <a:cubicBezTo>
                    <a:pt x="19" y="16"/>
                    <a:pt x="21" y="16"/>
                    <a:pt x="23" y="16"/>
                  </a:cubicBezTo>
                  <a:cubicBezTo>
                    <a:pt x="21" y="13"/>
                    <a:pt x="21" y="11"/>
                    <a:pt x="21" y="9"/>
                  </a:cubicBezTo>
                  <a:cubicBezTo>
                    <a:pt x="21" y="7"/>
                    <a:pt x="21" y="6"/>
                    <a:pt x="21" y="5"/>
                  </a:cubicBezTo>
                  <a:cubicBezTo>
                    <a:pt x="19" y="5"/>
                    <a:pt x="18" y="5"/>
                    <a:pt x="16" y="5"/>
                  </a:cubicBezTo>
                  <a:cubicBezTo>
                    <a:pt x="16" y="8"/>
                    <a:pt x="16" y="10"/>
                    <a:pt x="16" y="13"/>
                  </a:cubicBezTo>
                  <a:close/>
                </a:path>
              </a:pathLst>
            </a:custGeom>
            <a:solidFill>
              <a:srgbClr val="0072C6"/>
            </a:solidFill>
            <a:ln>
              <a:noFill/>
            </a:ln>
          </p:spPr>
          <p:txBody>
            <a:bodyPr vert="horz" wrap="square" lIns="68570" tIns="34285" rIns="68570" bIns="34285" numCol="1" anchor="t" anchorCtr="0" compatLnSpc="1">
              <a:prstTxWarp prst="textNoShape">
                <a:avLst/>
              </a:prstTxWarp>
            </a:bodyPr>
            <a:lstStyle/>
            <a:p>
              <a:pPr defTabSz="698763">
                <a:defRPr/>
              </a:pPr>
              <a:endParaRPr lang="en-US" sz="1350" kern="0">
                <a:solidFill>
                  <a:srgbClr val="000000"/>
                </a:solidFill>
                <a:latin typeface="Segoe UI"/>
              </a:endParaRPr>
            </a:p>
          </p:txBody>
        </p:sp>
        <p:grpSp>
          <p:nvGrpSpPr>
            <p:cNvPr id="74" name="Group 73"/>
            <p:cNvGrpSpPr>
              <a:grpSpLocks noChangeAspect="1"/>
            </p:cNvGrpSpPr>
            <p:nvPr/>
          </p:nvGrpSpPr>
          <p:grpSpPr>
            <a:xfrm>
              <a:off x="11091750" y="3199202"/>
              <a:ext cx="643049" cy="493776"/>
              <a:chOff x="10142710" y="5123678"/>
              <a:chExt cx="879773" cy="675549"/>
            </a:xfrm>
            <a:solidFill>
              <a:schemeClr val="tx1"/>
            </a:solidFill>
          </p:grpSpPr>
          <p:sp>
            <p:nvSpPr>
              <p:cNvPr id="75" name="Freeform 74"/>
              <p:cNvSpPr>
                <a:spLocks noEditPoints="1"/>
              </p:cNvSpPr>
              <p:nvPr/>
            </p:nvSpPr>
            <p:spPr bwMode="auto">
              <a:xfrm>
                <a:off x="10142710" y="5123678"/>
                <a:ext cx="879773" cy="675549"/>
              </a:xfrm>
              <a:custGeom>
                <a:avLst/>
                <a:gdLst>
                  <a:gd name="T0" fmla="*/ 473 w 1312"/>
                  <a:gd name="T1" fmla="*/ 825 h 1007"/>
                  <a:gd name="T2" fmla="*/ 390 w 1312"/>
                  <a:gd name="T3" fmla="*/ 891 h 1007"/>
                  <a:gd name="T4" fmla="*/ 193 w 1312"/>
                  <a:gd name="T5" fmla="*/ 961 h 1007"/>
                  <a:gd name="T6" fmla="*/ 27 w 1312"/>
                  <a:gd name="T7" fmla="*/ 749 h 1007"/>
                  <a:gd name="T8" fmla="*/ 99 w 1312"/>
                  <a:gd name="T9" fmla="*/ 621 h 1007"/>
                  <a:gd name="T10" fmla="*/ 26 w 1312"/>
                  <a:gd name="T11" fmla="*/ 446 h 1007"/>
                  <a:gd name="T12" fmla="*/ 115 w 1312"/>
                  <a:gd name="T13" fmla="*/ 299 h 1007"/>
                  <a:gd name="T14" fmla="*/ 120 w 1312"/>
                  <a:gd name="T15" fmla="*/ 393 h 1007"/>
                  <a:gd name="T16" fmla="*/ 84 w 1312"/>
                  <a:gd name="T17" fmla="*/ 430 h 1007"/>
                  <a:gd name="T18" fmla="*/ 190 w 1312"/>
                  <a:gd name="T19" fmla="*/ 312 h 1007"/>
                  <a:gd name="T20" fmla="*/ 546 w 1312"/>
                  <a:gd name="T21" fmla="*/ 136 h 1007"/>
                  <a:gd name="T22" fmla="*/ 869 w 1312"/>
                  <a:gd name="T23" fmla="*/ 9 h 1007"/>
                  <a:gd name="T24" fmla="*/ 1130 w 1312"/>
                  <a:gd name="T25" fmla="*/ 218 h 1007"/>
                  <a:gd name="T26" fmla="*/ 1277 w 1312"/>
                  <a:gd name="T27" fmla="*/ 194 h 1007"/>
                  <a:gd name="T28" fmla="*/ 1069 w 1312"/>
                  <a:gd name="T29" fmla="*/ 634 h 1007"/>
                  <a:gd name="T30" fmla="*/ 874 w 1312"/>
                  <a:gd name="T31" fmla="*/ 704 h 1007"/>
                  <a:gd name="T32" fmla="*/ 834 w 1312"/>
                  <a:gd name="T33" fmla="*/ 674 h 1007"/>
                  <a:gd name="T34" fmla="*/ 744 w 1312"/>
                  <a:gd name="T35" fmla="*/ 920 h 1007"/>
                  <a:gd name="T36" fmla="*/ 607 w 1312"/>
                  <a:gd name="T37" fmla="*/ 1000 h 1007"/>
                  <a:gd name="T38" fmla="*/ 1102 w 1312"/>
                  <a:gd name="T39" fmla="*/ 230 h 1007"/>
                  <a:gd name="T40" fmla="*/ 998 w 1312"/>
                  <a:gd name="T41" fmla="*/ 130 h 1007"/>
                  <a:gd name="T42" fmla="*/ 643 w 1312"/>
                  <a:gd name="T43" fmla="*/ 83 h 1007"/>
                  <a:gd name="T44" fmla="*/ 575 w 1312"/>
                  <a:gd name="T45" fmla="*/ 157 h 1007"/>
                  <a:gd name="T46" fmla="*/ 330 w 1312"/>
                  <a:gd name="T47" fmla="*/ 411 h 1007"/>
                  <a:gd name="T48" fmla="*/ 446 w 1312"/>
                  <a:gd name="T49" fmla="*/ 448 h 1007"/>
                  <a:gd name="T50" fmla="*/ 417 w 1312"/>
                  <a:gd name="T51" fmla="*/ 642 h 1007"/>
                  <a:gd name="T52" fmla="*/ 628 w 1312"/>
                  <a:gd name="T53" fmla="*/ 584 h 1007"/>
                  <a:gd name="T54" fmla="*/ 648 w 1312"/>
                  <a:gd name="T55" fmla="*/ 323 h 1007"/>
                  <a:gd name="T56" fmla="*/ 673 w 1312"/>
                  <a:gd name="T57" fmla="*/ 591 h 1007"/>
                  <a:gd name="T58" fmla="*/ 505 w 1312"/>
                  <a:gd name="T59" fmla="*/ 667 h 1007"/>
                  <a:gd name="T60" fmla="*/ 350 w 1312"/>
                  <a:gd name="T61" fmla="*/ 594 h 1007"/>
                  <a:gd name="T62" fmla="*/ 311 w 1312"/>
                  <a:gd name="T63" fmla="*/ 389 h 1007"/>
                  <a:gd name="T64" fmla="*/ 411 w 1312"/>
                  <a:gd name="T65" fmla="*/ 244 h 1007"/>
                  <a:gd name="T66" fmla="*/ 191 w 1312"/>
                  <a:gd name="T67" fmla="*/ 768 h 1007"/>
                  <a:gd name="T68" fmla="*/ 209 w 1312"/>
                  <a:gd name="T69" fmla="*/ 936 h 1007"/>
                  <a:gd name="T70" fmla="*/ 354 w 1312"/>
                  <a:gd name="T71" fmla="*/ 900 h 1007"/>
                  <a:gd name="T72" fmla="*/ 395 w 1312"/>
                  <a:gd name="T73" fmla="*/ 769 h 1007"/>
                  <a:gd name="T74" fmla="*/ 552 w 1312"/>
                  <a:gd name="T75" fmla="*/ 774 h 1007"/>
                  <a:gd name="T76" fmla="*/ 566 w 1312"/>
                  <a:gd name="T77" fmla="*/ 829 h 1007"/>
                  <a:gd name="T78" fmla="*/ 489 w 1312"/>
                  <a:gd name="T79" fmla="*/ 878 h 1007"/>
                  <a:gd name="T80" fmla="*/ 676 w 1312"/>
                  <a:gd name="T81" fmla="*/ 896 h 1007"/>
                  <a:gd name="T82" fmla="*/ 781 w 1312"/>
                  <a:gd name="T83" fmla="*/ 630 h 1007"/>
                  <a:gd name="T84" fmla="*/ 886 w 1312"/>
                  <a:gd name="T85" fmla="*/ 675 h 1007"/>
                  <a:gd name="T86" fmla="*/ 1012 w 1312"/>
                  <a:gd name="T87" fmla="*/ 621 h 1007"/>
                  <a:gd name="T88" fmla="*/ 905 w 1312"/>
                  <a:gd name="T89" fmla="*/ 644 h 1007"/>
                  <a:gd name="T90" fmla="*/ 1057 w 1312"/>
                  <a:gd name="T91" fmla="*/ 603 h 1007"/>
                  <a:gd name="T92" fmla="*/ 1248 w 1312"/>
                  <a:gd name="T93" fmla="*/ 195 h 1007"/>
                  <a:gd name="T94" fmla="*/ 1127 w 1312"/>
                  <a:gd name="T95" fmla="*/ 286 h 1007"/>
                  <a:gd name="T96" fmla="*/ 1102 w 1312"/>
                  <a:gd name="T97" fmla="*/ 413 h 1007"/>
                  <a:gd name="T98" fmla="*/ 1081 w 1312"/>
                  <a:gd name="T99" fmla="*/ 331 h 1007"/>
                  <a:gd name="T100" fmla="*/ 1060 w 1312"/>
                  <a:gd name="T101" fmla="*/ 321 h 1007"/>
                  <a:gd name="T102" fmla="*/ 1103 w 1312"/>
                  <a:gd name="T103" fmla="*/ 296 h 1007"/>
                  <a:gd name="T104" fmla="*/ 1066 w 1312"/>
                  <a:gd name="T105" fmla="*/ 263 h 1007"/>
                  <a:gd name="T106" fmla="*/ 1044 w 1312"/>
                  <a:gd name="T107" fmla="*/ 277 h 1007"/>
                  <a:gd name="T108" fmla="*/ 117 w 1312"/>
                  <a:gd name="T109" fmla="*/ 661 h 1007"/>
                  <a:gd name="T110" fmla="*/ 129 w 1312"/>
                  <a:gd name="T111" fmla="*/ 836 h 1007"/>
                  <a:gd name="T112" fmla="*/ 117 w 1312"/>
                  <a:gd name="T113" fmla="*/ 661 h 1007"/>
                  <a:gd name="T114" fmla="*/ 725 w 1312"/>
                  <a:gd name="T115" fmla="*/ 882 h 1007"/>
                  <a:gd name="T116" fmla="*/ 848 w 1312"/>
                  <a:gd name="T117" fmla="*/ 859 h 1007"/>
                  <a:gd name="T118" fmla="*/ 83 w 1312"/>
                  <a:gd name="T119" fmla="*/ 335 h 1007"/>
                  <a:gd name="T120" fmla="*/ 52 w 1312"/>
                  <a:gd name="T121" fmla="*/ 457 h 1007"/>
                  <a:gd name="T122" fmla="*/ 86 w 1312"/>
                  <a:gd name="T123" fmla="*/ 453 h 1007"/>
                  <a:gd name="T124" fmla="*/ 76 w 1312"/>
                  <a:gd name="T125" fmla="*/ 394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2" h="1007">
                    <a:moveTo>
                      <a:pt x="541" y="999"/>
                    </a:moveTo>
                    <a:cubicBezTo>
                      <a:pt x="501" y="975"/>
                      <a:pt x="479" y="938"/>
                      <a:pt x="462" y="896"/>
                    </a:cubicBezTo>
                    <a:cubicBezTo>
                      <a:pt x="453" y="872"/>
                      <a:pt x="446" y="847"/>
                      <a:pt x="473" y="825"/>
                    </a:cubicBezTo>
                    <a:cubicBezTo>
                      <a:pt x="453" y="824"/>
                      <a:pt x="437" y="823"/>
                      <a:pt x="421" y="822"/>
                    </a:cubicBezTo>
                    <a:cubicBezTo>
                      <a:pt x="412" y="822"/>
                      <a:pt x="407" y="826"/>
                      <a:pt x="408" y="835"/>
                    </a:cubicBezTo>
                    <a:cubicBezTo>
                      <a:pt x="411" y="857"/>
                      <a:pt x="401" y="874"/>
                      <a:pt x="390" y="891"/>
                    </a:cubicBezTo>
                    <a:cubicBezTo>
                      <a:pt x="381" y="904"/>
                      <a:pt x="378" y="919"/>
                      <a:pt x="377" y="934"/>
                    </a:cubicBezTo>
                    <a:cubicBezTo>
                      <a:pt x="374" y="979"/>
                      <a:pt x="356" y="994"/>
                      <a:pt x="311" y="991"/>
                    </a:cubicBezTo>
                    <a:cubicBezTo>
                      <a:pt x="270" y="988"/>
                      <a:pt x="231" y="975"/>
                      <a:pt x="193" y="961"/>
                    </a:cubicBezTo>
                    <a:cubicBezTo>
                      <a:pt x="157" y="948"/>
                      <a:pt x="146" y="927"/>
                      <a:pt x="162" y="892"/>
                    </a:cubicBezTo>
                    <a:cubicBezTo>
                      <a:pt x="169" y="877"/>
                      <a:pt x="166" y="873"/>
                      <a:pt x="150" y="870"/>
                    </a:cubicBezTo>
                    <a:cubicBezTo>
                      <a:pt x="89" y="860"/>
                      <a:pt x="40" y="810"/>
                      <a:pt x="27" y="749"/>
                    </a:cubicBezTo>
                    <a:cubicBezTo>
                      <a:pt x="24" y="735"/>
                      <a:pt x="26" y="725"/>
                      <a:pt x="38" y="716"/>
                    </a:cubicBezTo>
                    <a:cubicBezTo>
                      <a:pt x="58" y="702"/>
                      <a:pt x="75" y="683"/>
                      <a:pt x="88" y="662"/>
                    </a:cubicBezTo>
                    <a:cubicBezTo>
                      <a:pt x="95" y="649"/>
                      <a:pt x="102" y="636"/>
                      <a:pt x="99" y="621"/>
                    </a:cubicBezTo>
                    <a:cubicBezTo>
                      <a:pt x="93" y="586"/>
                      <a:pt x="91" y="551"/>
                      <a:pt x="94" y="515"/>
                    </a:cubicBezTo>
                    <a:cubicBezTo>
                      <a:pt x="95" y="506"/>
                      <a:pt x="94" y="500"/>
                      <a:pt x="82" y="499"/>
                    </a:cubicBezTo>
                    <a:cubicBezTo>
                      <a:pt x="49" y="497"/>
                      <a:pt x="33" y="476"/>
                      <a:pt x="26" y="446"/>
                    </a:cubicBezTo>
                    <a:cubicBezTo>
                      <a:pt x="24" y="435"/>
                      <a:pt x="0" y="410"/>
                      <a:pt x="16" y="373"/>
                    </a:cubicBezTo>
                    <a:cubicBezTo>
                      <a:pt x="33" y="335"/>
                      <a:pt x="65" y="316"/>
                      <a:pt x="101" y="301"/>
                    </a:cubicBezTo>
                    <a:cubicBezTo>
                      <a:pt x="106" y="300"/>
                      <a:pt x="111" y="296"/>
                      <a:pt x="115" y="299"/>
                    </a:cubicBezTo>
                    <a:cubicBezTo>
                      <a:pt x="120" y="304"/>
                      <a:pt x="116" y="310"/>
                      <a:pt x="114" y="314"/>
                    </a:cubicBezTo>
                    <a:cubicBezTo>
                      <a:pt x="108" y="325"/>
                      <a:pt x="110" y="335"/>
                      <a:pt x="116" y="346"/>
                    </a:cubicBezTo>
                    <a:cubicBezTo>
                      <a:pt x="124" y="360"/>
                      <a:pt x="124" y="377"/>
                      <a:pt x="120" y="393"/>
                    </a:cubicBezTo>
                    <a:cubicBezTo>
                      <a:pt x="118" y="400"/>
                      <a:pt x="115" y="404"/>
                      <a:pt x="108" y="397"/>
                    </a:cubicBezTo>
                    <a:cubicBezTo>
                      <a:pt x="104" y="394"/>
                      <a:pt x="103" y="388"/>
                      <a:pt x="96" y="390"/>
                    </a:cubicBezTo>
                    <a:cubicBezTo>
                      <a:pt x="97" y="404"/>
                      <a:pt x="90" y="417"/>
                      <a:pt x="84" y="430"/>
                    </a:cubicBezTo>
                    <a:cubicBezTo>
                      <a:pt x="87" y="433"/>
                      <a:pt x="91" y="433"/>
                      <a:pt x="94" y="432"/>
                    </a:cubicBezTo>
                    <a:cubicBezTo>
                      <a:pt x="116" y="423"/>
                      <a:pt x="129" y="404"/>
                      <a:pt x="139" y="384"/>
                    </a:cubicBezTo>
                    <a:cubicBezTo>
                      <a:pt x="152" y="357"/>
                      <a:pt x="169" y="333"/>
                      <a:pt x="190" y="312"/>
                    </a:cubicBezTo>
                    <a:cubicBezTo>
                      <a:pt x="255" y="246"/>
                      <a:pt x="337" y="218"/>
                      <a:pt x="426" y="206"/>
                    </a:cubicBezTo>
                    <a:cubicBezTo>
                      <a:pt x="445" y="203"/>
                      <a:pt x="460" y="197"/>
                      <a:pt x="472" y="183"/>
                    </a:cubicBezTo>
                    <a:cubicBezTo>
                      <a:pt x="493" y="161"/>
                      <a:pt x="513" y="138"/>
                      <a:pt x="546" y="136"/>
                    </a:cubicBezTo>
                    <a:cubicBezTo>
                      <a:pt x="553" y="136"/>
                      <a:pt x="556" y="130"/>
                      <a:pt x="560" y="125"/>
                    </a:cubicBezTo>
                    <a:cubicBezTo>
                      <a:pt x="608" y="65"/>
                      <a:pt x="670" y="27"/>
                      <a:pt x="745" y="10"/>
                    </a:cubicBezTo>
                    <a:cubicBezTo>
                      <a:pt x="778" y="3"/>
                      <a:pt x="841" y="0"/>
                      <a:pt x="869" y="9"/>
                    </a:cubicBezTo>
                    <a:cubicBezTo>
                      <a:pt x="908" y="23"/>
                      <a:pt x="942" y="46"/>
                      <a:pt x="975" y="72"/>
                    </a:cubicBezTo>
                    <a:cubicBezTo>
                      <a:pt x="996" y="89"/>
                      <a:pt x="1015" y="110"/>
                      <a:pt x="1038" y="124"/>
                    </a:cubicBezTo>
                    <a:cubicBezTo>
                      <a:pt x="1077" y="148"/>
                      <a:pt x="1108" y="178"/>
                      <a:pt x="1130" y="218"/>
                    </a:cubicBezTo>
                    <a:cubicBezTo>
                      <a:pt x="1136" y="228"/>
                      <a:pt x="1142" y="229"/>
                      <a:pt x="1151" y="225"/>
                    </a:cubicBezTo>
                    <a:cubicBezTo>
                      <a:pt x="1169" y="216"/>
                      <a:pt x="1182" y="202"/>
                      <a:pt x="1194" y="186"/>
                    </a:cubicBezTo>
                    <a:cubicBezTo>
                      <a:pt x="1221" y="152"/>
                      <a:pt x="1256" y="156"/>
                      <a:pt x="1277" y="194"/>
                    </a:cubicBezTo>
                    <a:cubicBezTo>
                      <a:pt x="1291" y="220"/>
                      <a:pt x="1298" y="247"/>
                      <a:pt x="1303" y="276"/>
                    </a:cubicBezTo>
                    <a:cubicBezTo>
                      <a:pt x="1312" y="333"/>
                      <a:pt x="1310" y="424"/>
                      <a:pt x="1299" y="483"/>
                    </a:cubicBezTo>
                    <a:cubicBezTo>
                      <a:pt x="1267" y="592"/>
                      <a:pt x="1181" y="648"/>
                      <a:pt x="1069" y="634"/>
                    </a:cubicBezTo>
                    <a:cubicBezTo>
                      <a:pt x="1051" y="632"/>
                      <a:pt x="1040" y="635"/>
                      <a:pt x="1036" y="654"/>
                    </a:cubicBezTo>
                    <a:cubicBezTo>
                      <a:pt x="1033" y="667"/>
                      <a:pt x="1024" y="677"/>
                      <a:pt x="1016" y="688"/>
                    </a:cubicBezTo>
                    <a:cubicBezTo>
                      <a:pt x="990" y="724"/>
                      <a:pt x="921" y="747"/>
                      <a:pt x="874" y="704"/>
                    </a:cubicBezTo>
                    <a:cubicBezTo>
                      <a:pt x="862" y="693"/>
                      <a:pt x="850" y="682"/>
                      <a:pt x="838" y="670"/>
                    </a:cubicBezTo>
                    <a:cubicBezTo>
                      <a:pt x="837" y="668"/>
                      <a:pt x="835" y="666"/>
                      <a:pt x="833" y="668"/>
                    </a:cubicBezTo>
                    <a:cubicBezTo>
                      <a:pt x="832" y="669"/>
                      <a:pt x="834" y="672"/>
                      <a:pt x="834" y="674"/>
                    </a:cubicBezTo>
                    <a:cubicBezTo>
                      <a:pt x="865" y="732"/>
                      <a:pt x="864" y="797"/>
                      <a:pt x="874" y="859"/>
                    </a:cubicBezTo>
                    <a:cubicBezTo>
                      <a:pt x="882" y="904"/>
                      <a:pt x="865" y="923"/>
                      <a:pt x="820" y="922"/>
                    </a:cubicBezTo>
                    <a:cubicBezTo>
                      <a:pt x="794" y="921"/>
                      <a:pt x="768" y="925"/>
                      <a:pt x="744" y="920"/>
                    </a:cubicBezTo>
                    <a:cubicBezTo>
                      <a:pt x="706" y="911"/>
                      <a:pt x="680" y="926"/>
                      <a:pt x="655" y="951"/>
                    </a:cubicBezTo>
                    <a:cubicBezTo>
                      <a:pt x="649" y="957"/>
                      <a:pt x="643" y="962"/>
                      <a:pt x="638" y="970"/>
                    </a:cubicBezTo>
                    <a:cubicBezTo>
                      <a:pt x="630" y="982"/>
                      <a:pt x="621" y="993"/>
                      <a:pt x="607" y="1000"/>
                    </a:cubicBezTo>
                    <a:cubicBezTo>
                      <a:pt x="591" y="1007"/>
                      <a:pt x="553" y="1007"/>
                      <a:pt x="541" y="999"/>
                    </a:cubicBezTo>
                    <a:close/>
                    <a:moveTo>
                      <a:pt x="1099" y="229"/>
                    </a:moveTo>
                    <a:cubicBezTo>
                      <a:pt x="1100" y="230"/>
                      <a:pt x="1101" y="230"/>
                      <a:pt x="1102" y="230"/>
                    </a:cubicBezTo>
                    <a:cubicBezTo>
                      <a:pt x="1102" y="229"/>
                      <a:pt x="1102" y="228"/>
                      <a:pt x="1102" y="227"/>
                    </a:cubicBezTo>
                    <a:cubicBezTo>
                      <a:pt x="1077" y="188"/>
                      <a:pt x="1054" y="147"/>
                      <a:pt x="996" y="149"/>
                    </a:cubicBezTo>
                    <a:cubicBezTo>
                      <a:pt x="1006" y="142"/>
                      <a:pt x="1006" y="137"/>
                      <a:pt x="998" y="130"/>
                    </a:cubicBezTo>
                    <a:cubicBezTo>
                      <a:pt x="965" y="99"/>
                      <a:pt x="930" y="70"/>
                      <a:pt x="889" y="50"/>
                    </a:cubicBezTo>
                    <a:cubicBezTo>
                      <a:pt x="856" y="33"/>
                      <a:pt x="822" y="27"/>
                      <a:pt x="785" y="32"/>
                    </a:cubicBezTo>
                    <a:cubicBezTo>
                      <a:pt x="734" y="39"/>
                      <a:pt x="687" y="57"/>
                      <a:pt x="643" y="83"/>
                    </a:cubicBezTo>
                    <a:cubicBezTo>
                      <a:pt x="622" y="96"/>
                      <a:pt x="604" y="112"/>
                      <a:pt x="591" y="137"/>
                    </a:cubicBezTo>
                    <a:cubicBezTo>
                      <a:pt x="612" y="139"/>
                      <a:pt x="632" y="134"/>
                      <a:pt x="656" y="139"/>
                    </a:cubicBezTo>
                    <a:cubicBezTo>
                      <a:pt x="627" y="151"/>
                      <a:pt x="601" y="153"/>
                      <a:pt x="575" y="157"/>
                    </a:cubicBezTo>
                    <a:cubicBezTo>
                      <a:pt x="552" y="161"/>
                      <a:pt x="531" y="166"/>
                      <a:pt x="514" y="183"/>
                    </a:cubicBezTo>
                    <a:cubicBezTo>
                      <a:pt x="463" y="236"/>
                      <a:pt x="413" y="290"/>
                      <a:pt x="368" y="348"/>
                    </a:cubicBezTo>
                    <a:cubicBezTo>
                      <a:pt x="353" y="367"/>
                      <a:pt x="340" y="388"/>
                      <a:pt x="330" y="411"/>
                    </a:cubicBezTo>
                    <a:cubicBezTo>
                      <a:pt x="323" y="431"/>
                      <a:pt x="324" y="449"/>
                      <a:pt x="337" y="466"/>
                    </a:cubicBezTo>
                    <a:cubicBezTo>
                      <a:pt x="351" y="486"/>
                      <a:pt x="368" y="504"/>
                      <a:pt x="381" y="528"/>
                    </a:cubicBezTo>
                    <a:cubicBezTo>
                      <a:pt x="403" y="500"/>
                      <a:pt x="424" y="475"/>
                      <a:pt x="446" y="448"/>
                    </a:cubicBezTo>
                    <a:cubicBezTo>
                      <a:pt x="448" y="459"/>
                      <a:pt x="443" y="464"/>
                      <a:pt x="440" y="470"/>
                    </a:cubicBezTo>
                    <a:cubicBezTo>
                      <a:pt x="423" y="501"/>
                      <a:pt x="404" y="531"/>
                      <a:pt x="389" y="563"/>
                    </a:cubicBezTo>
                    <a:cubicBezTo>
                      <a:pt x="370" y="602"/>
                      <a:pt x="378" y="622"/>
                      <a:pt x="417" y="642"/>
                    </a:cubicBezTo>
                    <a:cubicBezTo>
                      <a:pt x="425" y="645"/>
                      <a:pt x="433" y="648"/>
                      <a:pt x="442" y="650"/>
                    </a:cubicBezTo>
                    <a:cubicBezTo>
                      <a:pt x="470" y="657"/>
                      <a:pt x="495" y="646"/>
                      <a:pt x="519" y="631"/>
                    </a:cubicBezTo>
                    <a:cubicBezTo>
                      <a:pt x="553" y="610"/>
                      <a:pt x="587" y="588"/>
                      <a:pt x="628" y="584"/>
                    </a:cubicBezTo>
                    <a:cubicBezTo>
                      <a:pt x="642" y="583"/>
                      <a:pt x="648" y="577"/>
                      <a:pt x="652" y="565"/>
                    </a:cubicBezTo>
                    <a:cubicBezTo>
                      <a:pt x="662" y="535"/>
                      <a:pt x="662" y="504"/>
                      <a:pt x="658" y="472"/>
                    </a:cubicBezTo>
                    <a:cubicBezTo>
                      <a:pt x="651" y="423"/>
                      <a:pt x="644" y="373"/>
                      <a:pt x="648" y="323"/>
                    </a:cubicBezTo>
                    <a:cubicBezTo>
                      <a:pt x="649" y="311"/>
                      <a:pt x="648" y="298"/>
                      <a:pt x="660" y="286"/>
                    </a:cubicBezTo>
                    <a:cubicBezTo>
                      <a:pt x="663" y="338"/>
                      <a:pt x="668" y="386"/>
                      <a:pt x="680" y="433"/>
                    </a:cubicBezTo>
                    <a:cubicBezTo>
                      <a:pt x="693" y="487"/>
                      <a:pt x="691" y="539"/>
                      <a:pt x="673" y="591"/>
                    </a:cubicBezTo>
                    <a:cubicBezTo>
                      <a:pt x="669" y="602"/>
                      <a:pt x="664" y="607"/>
                      <a:pt x="652" y="608"/>
                    </a:cubicBezTo>
                    <a:cubicBezTo>
                      <a:pt x="626" y="609"/>
                      <a:pt x="601" y="618"/>
                      <a:pt x="578" y="630"/>
                    </a:cubicBezTo>
                    <a:cubicBezTo>
                      <a:pt x="554" y="642"/>
                      <a:pt x="529" y="654"/>
                      <a:pt x="505" y="667"/>
                    </a:cubicBezTo>
                    <a:cubicBezTo>
                      <a:pt x="462" y="688"/>
                      <a:pt x="421" y="685"/>
                      <a:pt x="385" y="652"/>
                    </a:cubicBezTo>
                    <a:cubicBezTo>
                      <a:pt x="377" y="646"/>
                      <a:pt x="370" y="639"/>
                      <a:pt x="362" y="633"/>
                    </a:cubicBezTo>
                    <a:cubicBezTo>
                      <a:pt x="347" y="623"/>
                      <a:pt x="342" y="610"/>
                      <a:pt x="350" y="594"/>
                    </a:cubicBezTo>
                    <a:cubicBezTo>
                      <a:pt x="369" y="557"/>
                      <a:pt x="352" y="529"/>
                      <a:pt x="327" y="503"/>
                    </a:cubicBezTo>
                    <a:cubicBezTo>
                      <a:pt x="326" y="503"/>
                      <a:pt x="326" y="502"/>
                      <a:pt x="325" y="502"/>
                    </a:cubicBezTo>
                    <a:cubicBezTo>
                      <a:pt x="291" y="467"/>
                      <a:pt x="287" y="431"/>
                      <a:pt x="311" y="389"/>
                    </a:cubicBezTo>
                    <a:cubicBezTo>
                      <a:pt x="341" y="339"/>
                      <a:pt x="373" y="289"/>
                      <a:pt x="414" y="247"/>
                    </a:cubicBezTo>
                    <a:cubicBezTo>
                      <a:pt x="414" y="246"/>
                      <a:pt x="414" y="244"/>
                      <a:pt x="413" y="243"/>
                    </a:cubicBezTo>
                    <a:cubicBezTo>
                      <a:pt x="412" y="243"/>
                      <a:pt x="412" y="244"/>
                      <a:pt x="411" y="244"/>
                    </a:cubicBezTo>
                    <a:cubicBezTo>
                      <a:pt x="382" y="245"/>
                      <a:pt x="355" y="254"/>
                      <a:pt x="329" y="263"/>
                    </a:cubicBezTo>
                    <a:cubicBezTo>
                      <a:pt x="193" y="313"/>
                      <a:pt x="114" y="438"/>
                      <a:pt x="127" y="582"/>
                    </a:cubicBezTo>
                    <a:cubicBezTo>
                      <a:pt x="133" y="649"/>
                      <a:pt x="157" y="712"/>
                      <a:pt x="191" y="768"/>
                    </a:cubicBezTo>
                    <a:cubicBezTo>
                      <a:pt x="214" y="804"/>
                      <a:pt x="214" y="838"/>
                      <a:pt x="203" y="875"/>
                    </a:cubicBezTo>
                    <a:cubicBezTo>
                      <a:pt x="200" y="884"/>
                      <a:pt x="197" y="893"/>
                      <a:pt x="194" y="901"/>
                    </a:cubicBezTo>
                    <a:cubicBezTo>
                      <a:pt x="187" y="919"/>
                      <a:pt x="191" y="929"/>
                      <a:pt x="209" y="936"/>
                    </a:cubicBezTo>
                    <a:cubicBezTo>
                      <a:pt x="242" y="948"/>
                      <a:pt x="276" y="956"/>
                      <a:pt x="310" y="960"/>
                    </a:cubicBezTo>
                    <a:cubicBezTo>
                      <a:pt x="337" y="963"/>
                      <a:pt x="347" y="954"/>
                      <a:pt x="347" y="927"/>
                    </a:cubicBezTo>
                    <a:cubicBezTo>
                      <a:pt x="347" y="917"/>
                      <a:pt x="346" y="908"/>
                      <a:pt x="354" y="900"/>
                    </a:cubicBezTo>
                    <a:cubicBezTo>
                      <a:pt x="376" y="876"/>
                      <a:pt x="382" y="846"/>
                      <a:pt x="382" y="813"/>
                    </a:cubicBezTo>
                    <a:cubicBezTo>
                      <a:pt x="382" y="787"/>
                      <a:pt x="380" y="761"/>
                      <a:pt x="385" y="735"/>
                    </a:cubicBezTo>
                    <a:cubicBezTo>
                      <a:pt x="390" y="747"/>
                      <a:pt x="394" y="758"/>
                      <a:pt x="395" y="769"/>
                    </a:cubicBezTo>
                    <a:cubicBezTo>
                      <a:pt x="397" y="786"/>
                      <a:pt x="406" y="791"/>
                      <a:pt x="422" y="793"/>
                    </a:cubicBezTo>
                    <a:cubicBezTo>
                      <a:pt x="458" y="798"/>
                      <a:pt x="495" y="795"/>
                      <a:pt x="531" y="792"/>
                    </a:cubicBezTo>
                    <a:cubicBezTo>
                      <a:pt x="543" y="790"/>
                      <a:pt x="549" y="785"/>
                      <a:pt x="552" y="774"/>
                    </a:cubicBezTo>
                    <a:cubicBezTo>
                      <a:pt x="555" y="764"/>
                      <a:pt x="559" y="754"/>
                      <a:pt x="563" y="744"/>
                    </a:cubicBezTo>
                    <a:cubicBezTo>
                      <a:pt x="564" y="744"/>
                      <a:pt x="565" y="745"/>
                      <a:pt x="566" y="745"/>
                    </a:cubicBezTo>
                    <a:cubicBezTo>
                      <a:pt x="566" y="773"/>
                      <a:pt x="566" y="800"/>
                      <a:pt x="566" y="829"/>
                    </a:cubicBezTo>
                    <a:cubicBezTo>
                      <a:pt x="558" y="828"/>
                      <a:pt x="556" y="818"/>
                      <a:pt x="550" y="820"/>
                    </a:cubicBezTo>
                    <a:cubicBezTo>
                      <a:pt x="529" y="831"/>
                      <a:pt x="506" y="840"/>
                      <a:pt x="490" y="859"/>
                    </a:cubicBezTo>
                    <a:cubicBezTo>
                      <a:pt x="486" y="864"/>
                      <a:pt x="486" y="871"/>
                      <a:pt x="489" y="878"/>
                    </a:cubicBezTo>
                    <a:cubicBezTo>
                      <a:pt x="502" y="910"/>
                      <a:pt x="518" y="941"/>
                      <a:pt x="545" y="964"/>
                    </a:cubicBezTo>
                    <a:cubicBezTo>
                      <a:pt x="561" y="978"/>
                      <a:pt x="589" y="977"/>
                      <a:pt x="601" y="962"/>
                    </a:cubicBezTo>
                    <a:cubicBezTo>
                      <a:pt x="622" y="935"/>
                      <a:pt x="648" y="914"/>
                      <a:pt x="676" y="896"/>
                    </a:cubicBezTo>
                    <a:cubicBezTo>
                      <a:pt x="720" y="866"/>
                      <a:pt x="746" y="822"/>
                      <a:pt x="767" y="775"/>
                    </a:cubicBezTo>
                    <a:cubicBezTo>
                      <a:pt x="782" y="743"/>
                      <a:pt x="791" y="710"/>
                      <a:pt x="800" y="676"/>
                    </a:cubicBezTo>
                    <a:cubicBezTo>
                      <a:pt x="807" y="645"/>
                      <a:pt x="807" y="646"/>
                      <a:pt x="781" y="630"/>
                    </a:cubicBezTo>
                    <a:cubicBezTo>
                      <a:pt x="764" y="620"/>
                      <a:pt x="747" y="610"/>
                      <a:pt x="741" y="587"/>
                    </a:cubicBezTo>
                    <a:cubicBezTo>
                      <a:pt x="745" y="588"/>
                      <a:pt x="747" y="588"/>
                      <a:pt x="748" y="589"/>
                    </a:cubicBezTo>
                    <a:cubicBezTo>
                      <a:pt x="795" y="616"/>
                      <a:pt x="847" y="635"/>
                      <a:pt x="886" y="675"/>
                    </a:cubicBezTo>
                    <a:cubicBezTo>
                      <a:pt x="889" y="679"/>
                      <a:pt x="893" y="681"/>
                      <a:pt x="897" y="684"/>
                    </a:cubicBezTo>
                    <a:cubicBezTo>
                      <a:pt x="949" y="717"/>
                      <a:pt x="1003" y="695"/>
                      <a:pt x="1015" y="634"/>
                    </a:cubicBezTo>
                    <a:cubicBezTo>
                      <a:pt x="1016" y="629"/>
                      <a:pt x="1020" y="623"/>
                      <a:pt x="1012" y="621"/>
                    </a:cubicBezTo>
                    <a:cubicBezTo>
                      <a:pt x="1004" y="620"/>
                      <a:pt x="1003" y="625"/>
                      <a:pt x="1001" y="630"/>
                    </a:cubicBezTo>
                    <a:cubicBezTo>
                      <a:pt x="984" y="671"/>
                      <a:pt x="957" y="683"/>
                      <a:pt x="917" y="667"/>
                    </a:cubicBezTo>
                    <a:cubicBezTo>
                      <a:pt x="906" y="663"/>
                      <a:pt x="901" y="656"/>
                      <a:pt x="905" y="644"/>
                    </a:cubicBezTo>
                    <a:cubicBezTo>
                      <a:pt x="913" y="617"/>
                      <a:pt x="918" y="589"/>
                      <a:pt x="912" y="557"/>
                    </a:cubicBezTo>
                    <a:cubicBezTo>
                      <a:pt x="921" y="562"/>
                      <a:pt x="928" y="564"/>
                      <a:pt x="934" y="567"/>
                    </a:cubicBezTo>
                    <a:cubicBezTo>
                      <a:pt x="974" y="585"/>
                      <a:pt x="1014" y="597"/>
                      <a:pt x="1057" y="603"/>
                    </a:cubicBezTo>
                    <a:cubicBezTo>
                      <a:pt x="1184" y="620"/>
                      <a:pt x="1265" y="560"/>
                      <a:pt x="1282" y="433"/>
                    </a:cubicBezTo>
                    <a:cubicBezTo>
                      <a:pt x="1291" y="363"/>
                      <a:pt x="1281" y="294"/>
                      <a:pt x="1266" y="226"/>
                    </a:cubicBezTo>
                    <a:cubicBezTo>
                      <a:pt x="1264" y="215"/>
                      <a:pt x="1257" y="204"/>
                      <a:pt x="1248" y="195"/>
                    </a:cubicBezTo>
                    <a:cubicBezTo>
                      <a:pt x="1239" y="187"/>
                      <a:pt x="1229" y="184"/>
                      <a:pt x="1221" y="195"/>
                    </a:cubicBezTo>
                    <a:cubicBezTo>
                      <a:pt x="1201" y="224"/>
                      <a:pt x="1175" y="243"/>
                      <a:pt x="1142" y="254"/>
                    </a:cubicBezTo>
                    <a:cubicBezTo>
                      <a:pt x="1128" y="259"/>
                      <a:pt x="1123" y="269"/>
                      <a:pt x="1127" y="286"/>
                    </a:cubicBezTo>
                    <a:cubicBezTo>
                      <a:pt x="1134" y="320"/>
                      <a:pt x="1133" y="355"/>
                      <a:pt x="1123" y="389"/>
                    </a:cubicBezTo>
                    <a:cubicBezTo>
                      <a:pt x="1119" y="403"/>
                      <a:pt x="1115" y="418"/>
                      <a:pt x="1101" y="428"/>
                    </a:cubicBezTo>
                    <a:cubicBezTo>
                      <a:pt x="1099" y="422"/>
                      <a:pt x="1101" y="418"/>
                      <a:pt x="1102" y="413"/>
                    </a:cubicBezTo>
                    <a:cubicBezTo>
                      <a:pt x="1107" y="390"/>
                      <a:pt x="1112" y="366"/>
                      <a:pt x="1111" y="342"/>
                    </a:cubicBezTo>
                    <a:cubicBezTo>
                      <a:pt x="1111" y="335"/>
                      <a:pt x="1112" y="326"/>
                      <a:pt x="1104" y="323"/>
                    </a:cubicBezTo>
                    <a:cubicBezTo>
                      <a:pt x="1095" y="319"/>
                      <a:pt x="1087" y="325"/>
                      <a:pt x="1081" y="331"/>
                    </a:cubicBezTo>
                    <a:cubicBezTo>
                      <a:pt x="1074" y="340"/>
                      <a:pt x="1071" y="350"/>
                      <a:pt x="1068" y="360"/>
                    </a:cubicBezTo>
                    <a:cubicBezTo>
                      <a:pt x="1063" y="374"/>
                      <a:pt x="1062" y="390"/>
                      <a:pt x="1050" y="402"/>
                    </a:cubicBezTo>
                    <a:cubicBezTo>
                      <a:pt x="1049" y="375"/>
                      <a:pt x="1050" y="348"/>
                      <a:pt x="1060" y="321"/>
                    </a:cubicBezTo>
                    <a:cubicBezTo>
                      <a:pt x="1031" y="328"/>
                      <a:pt x="1032" y="360"/>
                      <a:pt x="1011" y="374"/>
                    </a:cubicBezTo>
                    <a:cubicBezTo>
                      <a:pt x="1020" y="315"/>
                      <a:pt x="1051" y="291"/>
                      <a:pt x="1093" y="300"/>
                    </a:cubicBezTo>
                    <a:cubicBezTo>
                      <a:pt x="1097" y="300"/>
                      <a:pt x="1102" y="302"/>
                      <a:pt x="1103" y="296"/>
                    </a:cubicBezTo>
                    <a:cubicBezTo>
                      <a:pt x="1105" y="290"/>
                      <a:pt x="1099" y="290"/>
                      <a:pt x="1095" y="287"/>
                    </a:cubicBezTo>
                    <a:cubicBezTo>
                      <a:pt x="1089" y="284"/>
                      <a:pt x="1075" y="291"/>
                      <a:pt x="1076" y="276"/>
                    </a:cubicBezTo>
                    <a:cubicBezTo>
                      <a:pt x="1076" y="269"/>
                      <a:pt x="1076" y="262"/>
                      <a:pt x="1066" y="263"/>
                    </a:cubicBezTo>
                    <a:cubicBezTo>
                      <a:pt x="1058" y="263"/>
                      <a:pt x="1055" y="269"/>
                      <a:pt x="1057" y="277"/>
                    </a:cubicBezTo>
                    <a:cubicBezTo>
                      <a:pt x="1058" y="281"/>
                      <a:pt x="1057" y="285"/>
                      <a:pt x="1051" y="285"/>
                    </a:cubicBezTo>
                    <a:cubicBezTo>
                      <a:pt x="1046" y="285"/>
                      <a:pt x="1045" y="281"/>
                      <a:pt x="1044" y="277"/>
                    </a:cubicBezTo>
                    <a:cubicBezTo>
                      <a:pt x="1037" y="252"/>
                      <a:pt x="1053" y="229"/>
                      <a:pt x="1079" y="228"/>
                    </a:cubicBezTo>
                    <a:cubicBezTo>
                      <a:pt x="1086" y="227"/>
                      <a:pt x="1093" y="229"/>
                      <a:pt x="1099" y="229"/>
                    </a:cubicBezTo>
                    <a:close/>
                    <a:moveTo>
                      <a:pt x="117" y="661"/>
                    </a:moveTo>
                    <a:cubicBezTo>
                      <a:pt x="106" y="689"/>
                      <a:pt x="89" y="705"/>
                      <a:pt x="72" y="720"/>
                    </a:cubicBezTo>
                    <a:cubicBezTo>
                      <a:pt x="55" y="736"/>
                      <a:pt x="55" y="752"/>
                      <a:pt x="64" y="770"/>
                    </a:cubicBezTo>
                    <a:cubicBezTo>
                      <a:pt x="78" y="799"/>
                      <a:pt x="100" y="821"/>
                      <a:pt x="129" y="836"/>
                    </a:cubicBezTo>
                    <a:cubicBezTo>
                      <a:pt x="140" y="842"/>
                      <a:pt x="152" y="845"/>
                      <a:pt x="165" y="843"/>
                    </a:cubicBezTo>
                    <a:cubicBezTo>
                      <a:pt x="182" y="841"/>
                      <a:pt x="194" y="823"/>
                      <a:pt x="186" y="809"/>
                    </a:cubicBezTo>
                    <a:cubicBezTo>
                      <a:pt x="160" y="764"/>
                      <a:pt x="136" y="717"/>
                      <a:pt x="117" y="661"/>
                    </a:cubicBezTo>
                    <a:close/>
                    <a:moveTo>
                      <a:pt x="820" y="700"/>
                    </a:moveTo>
                    <a:cubicBezTo>
                      <a:pt x="816" y="706"/>
                      <a:pt x="814" y="708"/>
                      <a:pt x="814" y="710"/>
                    </a:cubicBezTo>
                    <a:cubicBezTo>
                      <a:pt x="797" y="774"/>
                      <a:pt x="773" y="834"/>
                      <a:pt x="725" y="882"/>
                    </a:cubicBezTo>
                    <a:cubicBezTo>
                      <a:pt x="714" y="893"/>
                      <a:pt x="725" y="895"/>
                      <a:pt x="733" y="896"/>
                    </a:cubicBezTo>
                    <a:cubicBezTo>
                      <a:pt x="761" y="899"/>
                      <a:pt x="789" y="898"/>
                      <a:pt x="817" y="897"/>
                    </a:cubicBezTo>
                    <a:cubicBezTo>
                      <a:pt x="844" y="897"/>
                      <a:pt x="856" y="884"/>
                      <a:pt x="848" y="859"/>
                    </a:cubicBezTo>
                    <a:cubicBezTo>
                      <a:pt x="841" y="835"/>
                      <a:pt x="842" y="811"/>
                      <a:pt x="840" y="788"/>
                    </a:cubicBezTo>
                    <a:cubicBezTo>
                      <a:pt x="838" y="759"/>
                      <a:pt x="831" y="732"/>
                      <a:pt x="820" y="700"/>
                    </a:cubicBezTo>
                    <a:close/>
                    <a:moveTo>
                      <a:pt x="83" y="335"/>
                    </a:moveTo>
                    <a:cubicBezTo>
                      <a:pt x="61" y="346"/>
                      <a:pt x="46" y="362"/>
                      <a:pt x="33" y="381"/>
                    </a:cubicBezTo>
                    <a:cubicBezTo>
                      <a:pt x="27" y="391"/>
                      <a:pt x="23" y="404"/>
                      <a:pt x="31" y="413"/>
                    </a:cubicBezTo>
                    <a:cubicBezTo>
                      <a:pt x="41" y="427"/>
                      <a:pt x="45" y="442"/>
                      <a:pt x="52" y="457"/>
                    </a:cubicBezTo>
                    <a:cubicBezTo>
                      <a:pt x="60" y="474"/>
                      <a:pt x="80" y="480"/>
                      <a:pt x="100" y="475"/>
                    </a:cubicBezTo>
                    <a:cubicBezTo>
                      <a:pt x="120" y="469"/>
                      <a:pt x="118" y="453"/>
                      <a:pt x="120" y="437"/>
                    </a:cubicBezTo>
                    <a:cubicBezTo>
                      <a:pt x="107" y="444"/>
                      <a:pt x="98" y="452"/>
                      <a:pt x="86" y="453"/>
                    </a:cubicBezTo>
                    <a:cubicBezTo>
                      <a:pt x="75" y="454"/>
                      <a:pt x="68" y="449"/>
                      <a:pt x="63" y="440"/>
                    </a:cubicBezTo>
                    <a:cubicBezTo>
                      <a:pt x="58" y="432"/>
                      <a:pt x="61" y="427"/>
                      <a:pt x="67" y="421"/>
                    </a:cubicBezTo>
                    <a:cubicBezTo>
                      <a:pt x="75" y="414"/>
                      <a:pt x="77" y="404"/>
                      <a:pt x="76" y="394"/>
                    </a:cubicBezTo>
                    <a:cubicBezTo>
                      <a:pt x="76" y="374"/>
                      <a:pt x="73" y="354"/>
                      <a:pt x="83"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574">
                  <a:defRPr/>
                </a:pPr>
                <a:endParaRPr lang="en-US" sz="1324" kern="0" dirty="0">
                  <a:solidFill>
                    <a:srgbClr val="000000"/>
                  </a:solidFill>
                </a:endParaRPr>
              </a:p>
            </p:txBody>
          </p:sp>
          <p:sp>
            <p:nvSpPr>
              <p:cNvPr id="76" name="Freeform 9"/>
              <p:cNvSpPr>
                <a:spLocks/>
              </p:cNvSpPr>
              <p:nvPr/>
            </p:nvSpPr>
            <p:spPr bwMode="auto">
              <a:xfrm>
                <a:off x="10690515" y="5302125"/>
                <a:ext cx="97155" cy="65147"/>
              </a:xfrm>
              <a:custGeom>
                <a:avLst/>
                <a:gdLst>
                  <a:gd name="T0" fmla="*/ 45 w 145"/>
                  <a:gd name="T1" fmla="*/ 94 h 97"/>
                  <a:gd name="T2" fmla="*/ 60 w 145"/>
                  <a:gd name="T3" fmla="*/ 71 h 97"/>
                  <a:gd name="T4" fmla="*/ 67 w 145"/>
                  <a:gd name="T5" fmla="*/ 56 h 97"/>
                  <a:gd name="T6" fmla="*/ 46 w 145"/>
                  <a:gd name="T7" fmla="*/ 55 h 97"/>
                  <a:gd name="T8" fmla="*/ 33 w 145"/>
                  <a:gd name="T9" fmla="*/ 72 h 97"/>
                  <a:gd name="T10" fmla="*/ 0 w 145"/>
                  <a:gd name="T11" fmla="*/ 67 h 97"/>
                  <a:gd name="T12" fmla="*/ 95 w 145"/>
                  <a:gd name="T13" fmla="*/ 0 h 97"/>
                  <a:gd name="T14" fmla="*/ 111 w 145"/>
                  <a:gd name="T15" fmla="*/ 32 h 97"/>
                  <a:gd name="T16" fmla="*/ 145 w 145"/>
                  <a:gd name="T17" fmla="*/ 42 h 97"/>
                  <a:gd name="T18" fmla="*/ 49 w 145"/>
                  <a:gd name="T19" fmla="*/ 97 h 97"/>
                  <a:gd name="T20" fmla="*/ 45 w 145"/>
                  <a:gd name="T21" fmla="*/ 9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5" h="97">
                    <a:moveTo>
                      <a:pt x="45" y="94"/>
                    </a:moveTo>
                    <a:cubicBezTo>
                      <a:pt x="47" y="84"/>
                      <a:pt x="53" y="77"/>
                      <a:pt x="60" y="71"/>
                    </a:cubicBezTo>
                    <a:cubicBezTo>
                      <a:pt x="64" y="67"/>
                      <a:pt x="75" y="65"/>
                      <a:pt x="67" y="56"/>
                    </a:cubicBezTo>
                    <a:cubicBezTo>
                      <a:pt x="61" y="49"/>
                      <a:pt x="52" y="49"/>
                      <a:pt x="46" y="55"/>
                    </a:cubicBezTo>
                    <a:cubicBezTo>
                      <a:pt x="41" y="59"/>
                      <a:pt x="38" y="65"/>
                      <a:pt x="33" y="72"/>
                    </a:cubicBezTo>
                    <a:cubicBezTo>
                      <a:pt x="26" y="47"/>
                      <a:pt x="13" y="60"/>
                      <a:pt x="0" y="67"/>
                    </a:cubicBezTo>
                    <a:cubicBezTo>
                      <a:pt x="18" y="25"/>
                      <a:pt x="49" y="3"/>
                      <a:pt x="95" y="0"/>
                    </a:cubicBezTo>
                    <a:cubicBezTo>
                      <a:pt x="83" y="18"/>
                      <a:pt x="108" y="19"/>
                      <a:pt x="111" y="32"/>
                    </a:cubicBezTo>
                    <a:cubicBezTo>
                      <a:pt x="115" y="57"/>
                      <a:pt x="134" y="29"/>
                      <a:pt x="145" y="42"/>
                    </a:cubicBezTo>
                    <a:cubicBezTo>
                      <a:pt x="110" y="55"/>
                      <a:pt x="75" y="69"/>
                      <a:pt x="49" y="97"/>
                    </a:cubicBezTo>
                    <a:cubicBezTo>
                      <a:pt x="48" y="96"/>
                      <a:pt x="46" y="95"/>
                      <a:pt x="45"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574">
                  <a:defRPr/>
                </a:pPr>
                <a:endParaRPr lang="en-US" sz="1324" kern="0" dirty="0">
                  <a:solidFill>
                    <a:srgbClr val="000000"/>
                  </a:solidFill>
                </a:endParaRPr>
              </a:p>
            </p:txBody>
          </p:sp>
        </p:grpSp>
      </p:grpSp>
      <p:sp>
        <p:nvSpPr>
          <p:cNvPr id="80" name="Text Placeholder 2">
            <a:extLst>
              <a:ext uri="{FF2B5EF4-FFF2-40B4-BE49-F238E27FC236}">
                <a16:creationId xmlns:a16="http://schemas.microsoft.com/office/drawing/2014/main" id="{C3320F15-96E5-42A2-B412-EE0783C211F6}"/>
              </a:ext>
            </a:extLst>
          </p:cNvPr>
          <p:cNvSpPr txBox="1">
            <a:spLocks/>
          </p:cNvSpPr>
          <p:nvPr/>
        </p:nvSpPr>
        <p:spPr>
          <a:xfrm>
            <a:off x="14241" y="5577095"/>
            <a:ext cx="2336316" cy="683732"/>
          </a:xfrm>
          <a:prstGeom prst="rect">
            <a:avLst/>
          </a:prstGeom>
        </p:spPr>
        <p:txBody>
          <a:bodyPr lIns="457200" tIns="0"/>
          <a:lstStyle>
            <a:lvl1pPr marL="342900" indent="-34290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pPr>
            <a:r>
              <a:rPr lang="en-GB" sz="1600">
                <a:solidFill>
                  <a:srgbClr val="C00000"/>
                </a:solidFill>
              </a:rPr>
              <a:t>Unstructured</a:t>
            </a:r>
          </a:p>
          <a:p>
            <a:pPr>
              <a:spcBef>
                <a:spcPts val="0"/>
              </a:spcBef>
            </a:pPr>
            <a:r>
              <a:rPr lang="en-GB" sz="1600">
                <a:solidFill>
                  <a:srgbClr val="C00000"/>
                </a:solidFill>
              </a:rPr>
              <a:t>Semi-structured</a:t>
            </a:r>
          </a:p>
          <a:p>
            <a:pPr>
              <a:spcBef>
                <a:spcPts val="0"/>
              </a:spcBef>
            </a:pPr>
            <a:r>
              <a:rPr lang="en-GB" sz="1600">
                <a:solidFill>
                  <a:srgbClr val="C00000"/>
                </a:solidFill>
              </a:rPr>
              <a:t>Structured</a:t>
            </a:r>
            <a:endParaRPr lang="en-GB" sz="1600" dirty="0">
              <a:solidFill>
                <a:srgbClr val="C00000"/>
              </a:solidFill>
            </a:endParaRPr>
          </a:p>
        </p:txBody>
      </p:sp>
      <p:sp>
        <p:nvSpPr>
          <p:cNvPr id="85" name="Text Placeholder 2">
            <a:extLst>
              <a:ext uri="{FF2B5EF4-FFF2-40B4-BE49-F238E27FC236}">
                <a16:creationId xmlns:a16="http://schemas.microsoft.com/office/drawing/2014/main" id="{6BC5371F-BB0E-43C9-A02F-B31191E7008D}"/>
              </a:ext>
            </a:extLst>
          </p:cNvPr>
          <p:cNvSpPr txBox="1">
            <a:spLocks/>
          </p:cNvSpPr>
          <p:nvPr/>
        </p:nvSpPr>
        <p:spPr>
          <a:xfrm>
            <a:off x="5504203" y="5692797"/>
            <a:ext cx="3619262" cy="924739"/>
          </a:xfrm>
          <a:prstGeom prst="rect">
            <a:avLst/>
          </a:prstGeom>
        </p:spPr>
        <p:txBody>
          <a:bodyPr lIns="457200" tIns="0"/>
          <a:lstStyle>
            <a:lvl1pPr marL="342900" indent="-34290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pPr>
            <a:r>
              <a:rPr lang="en-GB" sz="1400" dirty="0">
                <a:solidFill>
                  <a:srgbClr val="C00000"/>
                </a:solidFill>
              </a:rPr>
              <a:t>Unlimited account size TB, PB</a:t>
            </a:r>
          </a:p>
          <a:p>
            <a:pPr>
              <a:spcBef>
                <a:spcPts val="0"/>
              </a:spcBef>
            </a:pPr>
            <a:r>
              <a:rPr lang="en-GB" sz="1400" dirty="0">
                <a:solidFill>
                  <a:srgbClr val="C00000"/>
                </a:solidFill>
              </a:rPr>
              <a:t>Individual files size from gigabytes to petabytes</a:t>
            </a:r>
          </a:p>
          <a:p>
            <a:pPr>
              <a:spcBef>
                <a:spcPts val="0"/>
              </a:spcBef>
            </a:pPr>
            <a:r>
              <a:rPr lang="en-GB" sz="1400" dirty="0">
                <a:solidFill>
                  <a:srgbClr val="C00000"/>
                </a:solidFill>
              </a:rPr>
              <a:t>No limits to scale</a:t>
            </a:r>
          </a:p>
          <a:p>
            <a:pPr>
              <a:spcBef>
                <a:spcPts val="0"/>
              </a:spcBef>
            </a:pPr>
            <a:endParaRPr lang="en-GB" sz="1600" dirty="0">
              <a:solidFill>
                <a:srgbClr val="C00000"/>
              </a:solidFill>
            </a:endParaRPr>
          </a:p>
        </p:txBody>
      </p:sp>
    </p:spTree>
    <p:extLst>
      <p:ext uri="{BB962C8B-B14F-4D97-AF65-F5344CB8AC3E}">
        <p14:creationId xmlns:p14="http://schemas.microsoft.com/office/powerpoint/2010/main" val="1085228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Title 1"/>
          <p:cNvSpPr>
            <a:spLocks noGrp="1"/>
          </p:cNvSpPr>
          <p:nvPr>
            <p:ph type="title"/>
          </p:nvPr>
        </p:nvSpPr>
        <p:spPr>
          <a:xfrm>
            <a:off x="1121929" y="289513"/>
            <a:ext cx="7679171" cy="608341"/>
          </a:xfrm>
        </p:spPr>
        <p:txBody>
          <a:bodyPr/>
          <a:lstStyle/>
          <a:p>
            <a:r>
              <a:rPr lang="en-US" dirty="0"/>
              <a:t>Azure Data Lake</a:t>
            </a:r>
            <a:endParaRPr lang="en-US" sz="2700" dirty="0">
              <a:solidFill>
                <a:schemeClr val="accent2"/>
              </a:solidFill>
            </a:endParaRPr>
          </a:p>
        </p:txBody>
      </p:sp>
      <p:sp>
        <p:nvSpPr>
          <p:cNvPr id="3" name="Text Placeholder 2"/>
          <p:cNvSpPr>
            <a:spLocks noGrp="1"/>
          </p:cNvSpPr>
          <p:nvPr>
            <p:ph type="body" sz="quarter" idx="10"/>
          </p:nvPr>
        </p:nvSpPr>
        <p:spPr>
          <a:xfrm>
            <a:off x="259351" y="5820646"/>
            <a:ext cx="8207602" cy="288805"/>
          </a:xfrm>
        </p:spPr>
        <p:txBody>
          <a:bodyPr>
            <a:normAutofit fontScale="85000" lnSpcReduction="20000"/>
          </a:bodyPr>
          <a:lstStyle/>
          <a:p>
            <a:r>
              <a:rPr lang="en-US" dirty="0">
                <a:solidFill>
                  <a:schemeClr val="accent2"/>
                </a:solidFill>
              </a:rPr>
              <a:t>Part of Cortana Analytics Suite</a:t>
            </a:r>
            <a:endParaRPr lang="en-US" dirty="0"/>
          </a:p>
        </p:txBody>
      </p:sp>
      <p:grpSp>
        <p:nvGrpSpPr>
          <p:cNvPr id="129" name="Group 128">
            <a:extLst>
              <a:ext uri="{FF2B5EF4-FFF2-40B4-BE49-F238E27FC236}">
                <a16:creationId xmlns:a16="http://schemas.microsoft.com/office/drawing/2014/main" id="{ECD198C2-8D4B-43A2-896C-74F8A9EBA51B}"/>
              </a:ext>
            </a:extLst>
          </p:cNvPr>
          <p:cNvGrpSpPr>
            <a:grpSpLocks noChangeAspect="1"/>
          </p:cNvGrpSpPr>
          <p:nvPr/>
        </p:nvGrpSpPr>
        <p:grpSpPr>
          <a:xfrm>
            <a:off x="167702" y="1658394"/>
            <a:ext cx="8808596" cy="3541212"/>
            <a:chOff x="0" y="1988741"/>
            <a:chExt cx="9144000" cy="3676050"/>
          </a:xfrm>
        </p:grpSpPr>
        <p:sp>
          <p:nvSpPr>
            <p:cNvPr id="4" name="Rectangle 3"/>
            <p:cNvSpPr/>
            <p:nvPr/>
          </p:nvSpPr>
          <p:spPr bwMode="auto">
            <a:xfrm>
              <a:off x="0" y="1988741"/>
              <a:ext cx="9144000" cy="367605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b="1" dirty="0">
                <a:solidFill>
                  <a:schemeClr val="bg1"/>
                </a:solidFill>
                <a:latin typeface="+mj-lt"/>
                <a:ea typeface="Segoe UI" pitchFamily="34" charset="0"/>
                <a:cs typeface="Segoe UI" pitchFamily="34" charset="0"/>
              </a:endParaRPr>
            </a:p>
          </p:txBody>
        </p:sp>
        <p:grpSp>
          <p:nvGrpSpPr>
            <p:cNvPr id="5" name="Group 4"/>
            <p:cNvGrpSpPr/>
            <p:nvPr/>
          </p:nvGrpSpPr>
          <p:grpSpPr>
            <a:xfrm>
              <a:off x="7895289" y="2515388"/>
              <a:ext cx="454904" cy="1600070"/>
              <a:chOff x="10611830" y="3082745"/>
              <a:chExt cx="618701" cy="2176206"/>
            </a:xfrm>
          </p:grpSpPr>
          <p:cxnSp>
            <p:nvCxnSpPr>
              <p:cNvPr id="6" name="Straight Connector 5"/>
              <p:cNvCxnSpPr/>
              <p:nvPr/>
            </p:nvCxnSpPr>
            <p:spPr>
              <a:xfrm>
                <a:off x="10826434" y="3082745"/>
                <a:ext cx="6378" cy="2169658"/>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0611830" y="3082745"/>
                <a:ext cx="214604" cy="1"/>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V="1">
                <a:off x="10611830" y="5258632"/>
                <a:ext cx="214604" cy="319"/>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10821506" y="3689451"/>
                <a:ext cx="409025" cy="2906"/>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10" name="Straight Connector 9"/>
            <p:cNvCxnSpPr/>
            <p:nvPr/>
          </p:nvCxnSpPr>
          <p:spPr>
            <a:xfrm flipV="1">
              <a:off x="7900994" y="4638199"/>
              <a:ext cx="390149" cy="4793"/>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bwMode="auto">
            <a:xfrm>
              <a:off x="6370502" y="4528732"/>
              <a:ext cx="1571793" cy="739550"/>
            </a:xfrm>
            <a:prstGeom prst="rect">
              <a:avLst/>
            </a:prstGeom>
            <a:solidFill>
              <a:srgbClr val="003C6C"/>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Business scenarios</a:t>
              </a:r>
            </a:p>
          </p:txBody>
        </p:sp>
        <p:sp>
          <p:nvSpPr>
            <p:cNvPr id="12" name="Rectangle 11"/>
            <p:cNvSpPr/>
            <p:nvPr/>
          </p:nvSpPr>
          <p:spPr>
            <a:xfrm>
              <a:off x="6860626" y="4762225"/>
              <a:ext cx="1067665" cy="499945"/>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Recommendations,</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customer churn,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forecasting</a:t>
              </a:r>
            </a:p>
          </p:txBody>
        </p:sp>
        <p:grpSp>
          <p:nvGrpSpPr>
            <p:cNvPr id="13" name="Group 12"/>
            <p:cNvGrpSpPr/>
            <p:nvPr/>
          </p:nvGrpSpPr>
          <p:grpSpPr>
            <a:xfrm>
              <a:off x="6529956" y="4873717"/>
              <a:ext cx="318592" cy="259393"/>
              <a:chOff x="-2530475" y="305948"/>
              <a:chExt cx="1119187" cy="911226"/>
            </a:xfrm>
            <a:solidFill>
              <a:schemeClr val="bg1"/>
            </a:solidFill>
          </p:grpSpPr>
          <p:sp>
            <p:nvSpPr>
              <p:cNvPr id="14" name="Freeform 31"/>
              <p:cNvSpPr>
                <a:spLocks noEditPoints="1"/>
              </p:cNvSpPr>
              <p:nvPr/>
            </p:nvSpPr>
            <p:spPr bwMode="auto">
              <a:xfrm>
                <a:off x="-2530475" y="305948"/>
                <a:ext cx="1119187" cy="622300"/>
              </a:xfrm>
              <a:custGeom>
                <a:avLst/>
                <a:gdLst>
                  <a:gd name="T0" fmla="*/ 296 w 296"/>
                  <a:gd name="T1" fmla="*/ 24 h 164"/>
                  <a:gd name="T2" fmla="*/ 290 w 296"/>
                  <a:gd name="T3" fmla="*/ 24 h 164"/>
                  <a:gd name="T4" fmla="*/ 288 w 296"/>
                  <a:gd name="T5" fmla="*/ 149 h 164"/>
                  <a:gd name="T6" fmla="*/ 291 w 296"/>
                  <a:gd name="T7" fmla="*/ 154 h 164"/>
                  <a:gd name="T8" fmla="*/ 287 w 296"/>
                  <a:gd name="T9" fmla="*/ 164 h 164"/>
                  <a:gd name="T10" fmla="*/ 9 w 296"/>
                  <a:gd name="T11" fmla="*/ 164 h 164"/>
                  <a:gd name="T12" fmla="*/ 9 w 296"/>
                  <a:gd name="T13" fmla="*/ 24 h 164"/>
                  <a:gd name="T14" fmla="*/ 0 w 296"/>
                  <a:gd name="T15" fmla="*/ 24 h 164"/>
                  <a:gd name="T16" fmla="*/ 0 w 296"/>
                  <a:gd name="T17" fmla="*/ 0 h 164"/>
                  <a:gd name="T18" fmla="*/ 296 w 296"/>
                  <a:gd name="T19" fmla="*/ 0 h 164"/>
                  <a:gd name="T20" fmla="*/ 296 w 296"/>
                  <a:gd name="T21" fmla="*/ 24 h 164"/>
                  <a:gd name="T22" fmla="*/ 32 w 296"/>
                  <a:gd name="T23" fmla="*/ 139 h 164"/>
                  <a:gd name="T24" fmla="*/ 264 w 296"/>
                  <a:gd name="T25" fmla="*/ 139 h 164"/>
                  <a:gd name="T26" fmla="*/ 264 w 296"/>
                  <a:gd name="T27" fmla="*/ 27 h 164"/>
                  <a:gd name="T28" fmla="*/ 263 w 296"/>
                  <a:gd name="T29" fmla="*/ 25 h 164"/>
                  <a:gd name="T30" fmla="*/ 263 w 296"/>
                  <a:gd name="T31" fmla="*/ 25 h 164"/>
                  <a:gd name="T32" fmla="*/ 32 w 296"/>
                  <a:gd name="T33" fmla="*/ 25 h 164"/>
                  <a:gd name="T34" fmla="*/ 32 w 296"/>
                  <a:gd name="T35" fmla="*/ 139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6" h="164">
                    <a:moveTo>
                      <a:pt x="296" y="24"/>
                    </a:moveTo>
                    <a:cubicBezTo>
                      <a:pt x="294" y="24"/>
                      <a:pt x="292" y="24"/>
                      <a:pt x="290" y="24"/>
                    </a:cubicBezTo>
                    <a:cubicBezTo>
                      <a:pt x="288" y="34"/>
                      <a:pt x="287" y="134"/>
                      <a:pt x="288" y="149"/>
                    </a:cubicBezTo>
                    <a:cubicBezTo>
                      <a:pt x="288" y="151"/>
                      <a:pt x="290" y="152"/>
                      <a:pt x="291" y="154"/>
                    </a:cubicBezTo>
                    <a:cubicBezTo>
                      <a:pt x="290" y="157"/>
                      <a:pt x="288" y="160"/>
                      <a:pt x="287" y="164"/>
                    </a:cubicBezTo>
                    <a:cubicBezTo>
                      <a:pt x="195" y="164"/>
                      <a:pt x="102" y="164"/>
                      <a:pt x="9" y="164"/>
                    </a:cubicBezTo>
                    <a:cubicBezTo>
                      <a:pt x="9" y="118"/>
                      <a:pt x="9" y="72"/>
                      <a:pt x="9" y="24"/>
                    </a:cubicBezTo>
                    <a:cubicBezTo>
                      <a:pt x="5" y="24"/>
                      <a:pt x="2" y="24"/>
                      <a:pt x="0" y="24"/>
                    </a:cubicBezTo>
                    <a:cubicBezTo>
                      <a:pt x="0" y="16"/>
                      <a:pt x="0" y="8"/>
                      <a:pt x="0" y="0"/>
                    </a:cubicBezTo>
                    <a:cubicBezTo>
                      <a:pt x="99" y="0"/>
                      <a:pt x="197" y="0"/>
                      <a:pt x="296" y="0"/>
                    </a:cubicBezTo>
                    <a:cubicBezTo>
                      <a:pt x="296" y="8"/>
                      <a:pt x="296" y="16"/>
                      <a:pt x="296" y="24"/>
                    </a:cubicBezTo>
                    <a:close/>
                    <a:moveTo>
                      <a:pt x="32" y="139"/>
                    </a:moveTo>
                    <a:cubicBezTo>
                      <a:pt x="110" y="139"/>
                      <a:pt x="187" y="139"/>
                      <a:pt x="264" y="139"/>
                    </a:cubicBezTo>
                    <a:cubicBezTo>
                      <a:pt x="264" y="102"/>
                      <a:pt x="264" y="64"/>
                      <a:pt x="264" y="27"/>
                    </a:cubicBezTo>
                    <a:cubicBezTo>
                      <a:pt x="264" y="27"/>
                      <a:pt x="264" y="26"/>
                      <a:pt x="263" y="25"/>
                    </a:cubicBezTo>
                    <a:cubicBezTo>
                      <a:pt x="263" y="25"/>
                      <a:pt x="262" y="24"/>
                      <a:pt x="263" y="25"/>
                    </a:cubicBezTo>
                    <a:cubicBezTo>
                      <a:pt x="186" y="25"/>
                      <a:pt x="109" y="25"/>
                      <a:pt x="32" y="25"/>
                    </a:cubicBezTo>
                    <a:cubicBezTo>
                      <a:pt x="32" y="63"/>
                      <a:pt x="32" y="101"/>
                      <a:pt x="32" y="1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15" name="Freeform 32"/>
              <p:cNvSpPr>
                <a:spLocks/>
              </p:cNvSpPr>
              <p:nvPr/>
            </p:nvSpPr>
            <p:spPr bwMode="auto">
              <a:xfrm>
                <a:off x="-2212975" y="961586"/>
                <a:ext cx="514350" cy="255588"/>
              </a:xfrm>
              <a:custGeom>
                <a:avLst/>
                <a:gdLst>
                  <a:gd name="T0" fmla="*/ 0 w 136"/>
                  <a:gd name="T1" fmla="*/ 67 h 67"/>
                  <a:gd name="T2" fmla="*/ 0 w 136"/>
                  <a:gd name="T3" fmla="*/ 52 h 67"/>
                  <a:gd name="T4" fmla="*/ 27 w 136"/>
                  <a:gd name="T5" fmla="*/ 51 h 67"/>
                  <a:gd name="T6" fmla="*/ 55 w 136"/>
                  <a:gd name="T7" fmla="*/ 51 h 67"/>
                  <a:gd name="T8" fmla="*/ 55 w 136"/>
                  <a:gd name="T9" fmla="*/ 0 h 67"/>
                  <a:gd name="T10" fmla="*/ 79 w 136"/>
                  <a:gd name="T11" fmla="*/ 0 h 67"/>
                  <a:gd name="T12" fmla="*/ 79 w 136"/>
                  <a:gd name="T13" fmla="*/ 50 h 67"/>
                  <a:gd name="T14" fmla="*/ 107 w 136"/>
                  <a:gd name="T15" fmla="*/ 51 h 67"/>
                  <a:gd name="T16" fmla="*/ 136 w 136"/>
                  <a:gd name="T17" fmla="*/ 51 h 67"/>
                  <a:gd name="T18" fmla="*/ 136 w 136"/>
                  <a:gd name="T19" fmla="*/ 67 h 67"/>
                  <a:gd name="T20" fmla="*/ 0 w 136"/>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 h="67">
                    <a:moveTo>
                      <a:pt x="0" y="67"/>
                    </a:moveTo>
                    <a:cubicBezTo>
                      <a:pt x="0" y="62"/>
                      <a:pt x="0" y="58"/>
                      <a:pt x="0" y="52"/>
                    </a:cubicBezTo>
                    <a:cubicBezTo>
                      <a:pt x="9" y="50"/>
                      <a:pt x="18" y="51"/>
                      <a:pt x="27" y="51"/>
                    </a:cubicBezTo>
                    <a:cubicBezTo>
                      <a:pt x="36" y="51"/>
                      <a:pt x="45" y="51"/>
                      <a:pt x="55" y="51"/>
                    </a:cubicBezTo>
                    <a:cubicBezTo>
                      <a:pt x="55" y="34"/>
                      <a:pt x="55" y="18"/>
                      <a:pt x="55" y="0"/>
                    </a:cubicBezTo>
                    <a:cubicBezTo>
                      <a:pt x="63" y="0"/>
                      <a:pt x="71" y="0"/>
                      <a:pt x="79" y="0"/>
                    </a:cubicBezTo>
                    <a:cubicBezTo>
                      <a:pt x="79" y="16"/>
                      <a:pt x="79" y="33"/>
                      <a:pt x="79" y="50"/>
                    </a:cubicBezTo>
                    <a:cubicBezTo>
                      <a:pt x="89" y="52"/>
                      <a:pt x="98" y="51"/>
                      <a:pt x="107" y="51"/>
                    </a:cubicBezTo>
                    <a:cubicBezTo>
                      <a:pt x="116" y="51"/>
                      <a:pt x="125" y="51"/>
                      <a:pt x="136" y="51"/>
                    </a:cubicBezTo>
                    <a:cubicBezTo>
                      <a:pt x="136" y="57"/>
                      <a:pt x="136" y="62"/>
                      <a:pt x="136" y="67"/>
                    </a:cubicBezTo>
                    <a:cubicBezTo>
                      <a:pt x="91" y="67"/>
                      <a:pt x="45" y="67"/>
                      <a:pt x="0"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16" name="Freeform 34"/>
              <p:cNvSpPr>
                <a:spLocks/>
              </p:cNvSpPr>
              <p:nvPr/>
            </p:nvSpPr>
            <p:spPr bwMode="auto">
              <a:xfrm>
                <a:off x="-1876426" y="472635"/>
                <a:ext cx="268288" cy="269874"/>
              </a:xfrm>
              <a:custGeom>
                <a:avLst/>
                <a:gdLst>
                  <a:gd name="T0" fmla="*/ 16 w 71"/>
                  <a:gd name="T1" fmla="*/ 71 h 71"/>
                  <a:gd name="T2" fmla="*/ 0 w 71"/>
                  <a:gd name="T3" fmla="*/ 54 h 71"/>
                  <a:gd name="T4" fmla="*/ 0 w 71"/>
                  <a:gd name="T5" fmla="*/ 17 h 71"/>
                  <a:gd name="T6" fmla="*/ 17 w 71"/>
                  <a:gd name="T7" fmla="*/ 0 h 71"/>
                  <a:gd name="T8" fmla="*/ 31 w 71"/>
                  <a:gd name="T9" fmla="*/ 0 h 71"/>
                  <a:gd name="T10" fmla="*/ 31 w 71"/>
                  <a:gd name="T11" fmla="*/ 36 h 71"/>
                  <a:gd name="T12" fmla="*/ 38 w 71"/>
                  <a:gd name="T13" fmla="*/ 36 h 71"/>
                  <a:gd name="T14" fmla="*/ 38 w 71"/>
                  <a:gd name="T15" fmla="*/ 0 h 71"/>
                  <a:gd name="T16" fmla="*/ 52 w 71"/>
                  <a:gd name="T17" fmla="*/ 0 h 71"/>
                  <a:gd name="T18" fmla="*/ 71 w 71"/>
                  <a:gd name="T19" fmla="*/ 20 h 71"/>
                  <a:gd name="T20" fmla="*/ 71 w 71"/>
                  <a:gd name="T21" fmla="*/ 54 h 71"/>
                  <a:gd name="T22" fmla="*/ 52 w 71"/>
                  <a:gd name="T23" fmla="*/ 71 h 71"/>
                  <a:gd name="T24" fmla="*/ 16 w 71"/>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1">
                    <a:moveTo>
                      <a:pt x="16" y="71"/>
                    </a:moveTo>
                    <a:cubicBezTo>
                      <a:pt x="11" y="66"/>
                      <a:pt x="6" y="61"/>
                      <a:pt x="0" y="54"/>
                    </a:cubicBezTo>
                    <a:cubicBezTo>
                      <a:pt x="0" y="43"/>
                      <a:pt x="0" y="30"/>
                      <a:pt x="0" y="17"/>
                    </a:cubicBezTo>
                    <a:cubicBezTo>
                      <a:pt x="5" y="12"/>
                      <a:pt x="11" y="6"/>
                      <a:pt x="17" y="0"/>
                    </a:cubicBezTo>
                    <a:cubicBezTo>
                      <a:pt x="21" y="0"/>
                      <a:pt x="25" y="0"/>
                      <a:pt x="31" y="0"/>
                    </a:cubicBezTo>
                    <a:cubicBezTo>
                      <a:pt x="31" y="12"/>
                      <a:pt x="31" y="24"/>
                      <a:pt x="31" y="36"/>
                    </a:cubicBezTo>
                    <a:cubicBezTo>
                      <a:pt x="34" y="36"/>
                      <a:pt x="36" y="36"/>
                      <a:pt x="38" y="36"/>
                    </a:cubicBezTo>
                    <a:cubicBezTo>
                      <a:pt x="38" y="24"/>
                      <a:pt x="38" y="13"/>
                      <a:pt x="38" y="0"/>
                    </a:cubicBezTo>
                    <a:cubicBezTo>
                      <a:pt x="43" y="0"/>
                      <a:pt x="48" y="0"/>
                      <a:pt x="52" y="0"/>
                    </a:cubicBezTo>
                    <a:cubicBezTo>
                      <a:pt x="58" y="6"/>
                      <a:pt x="64" y="12"/>
                      <a:pt x="71" y="20"/>
                    </a:cubicBezTo>
                    <a:cubicBezTo>
                      <a:pt x="71" y="30"/>
                      <a:pt x="71" y="42"/>
                      <a:pt x="71" y="54"/>
                    </a:cubicBezTo>
                    <a:cubicBezTo>
                      <a:pt x="65" y="59"/>
                      <a:pt x="60" y="65"/>
                      <a:pt x="52" y="71"/>
                    </a:cubicBezTo>
                    <a:cubicBezTo>
                      <a:pt x="42" y="71"/>
                      <a:pt x="30" y="71"/>
                      <a:pt x="16"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17" name="Freeform 35"/>
              <p:cNvSpPr>
                <a:spLocks/>
              </p:cNvSpPr>
              <p:nvPr/>
            </p:nvSpPr>
            <p:spPr bwMode="auto">
              <a:xfrm>
                <a:off x="-2349499" y="472635"/>
                <a:ext cx="393701" cy="314326"/>
              </a:xfrm>
              <a:custGeom>
                <a:avLst/>
                <a:gdLst>
                  <a:gd name="T0" fmla="*/ 104 w 104"/>
                  <a:gd name="T1" fmla="*/ 76 h 83"/>
                  <a:gd name="T2" fmla="*/ 104 w 104"/>
                  <a:gd name="T3" fmla="*/ 83 h 83"/>
                  <a:gd name="T4" fmla="*/ 0 w 104"/>
                  <a:gd name="T5" fmla="*/ 83 h 83"/>
                  <a:gd name="T6" fmla="*/ 0 w 104"/>
                  <a:gd name="T7" fmla="*/ 1 h 83"/>
                  <a:gd name="T8" fmla="*/ 7 w 104"/>
                  <a:gd name="T9" fmla="*/ 0 h 83"/>
                  <a:gd name="T10" fmla="*/ 7 w 104"/>
                  <a:gd name="T11" fmla="*/ 76 h 83"/>
                  <a:gd name="T12" fmla="*/ 104 w 104"/>
                  <a:gd name="T13" fmla="*/ 76 h 83"/>
                </a:gdLst>
                <a:ahLst/>
                <a:cxnLst>
                  <a:cxn ang="0">
                    <a:pos x="T0" y="T1"/>
                  </a:cxn>
                  <a:cxn ang="0">
                    <a:pos x="T2" y="T3"/>
                  </a:cxn>
                  <a:cxn ang="0">
                    <a:pos x="T4" y="T5"/>
                  </a:cxn>
                  <a:cxn ang="0">
                    <a:pos x="T6" y="T7"/>
                  </a:cxn>
                  <a:cxn ang="0">
                    <a:pos x="T8" y="T9"/>
                  </a:cxn>
                  <a:cxn ang="0">
                    <a:pos x="T10" y="T11"/>
                  </a:cxn>
                  <a:cxn ang="0">
                    <a:pos x="T12" y="T13"/>
                  </a:cxn>
                </a:cxnLst>
                <a:rect l="0" t="0" r="r" b="b"/>
                <a:pathLst>
                  <a:path w="104" h="83">
                    <a:moveTo>
                      <a:pt x="104" y="76"/>
                    </a:moveTo>
                    <a:cubicBezTo>
                      <a:pt x="104" y="79"/>
                      <a:pt x="104" y="81"/>
                      <a:pt x="104" y="83"/>
                    </a:cubicBezTo>
                    <a:cubicBezTo>
                      <a:pt x="69" y="83"/>
                      <a:pt x="36" y="83"/>
                      <a:pt x="0" y="83"/>
                    </a:cubicBezTo>
                    <a:cubicBezTo>
                      <a:pt x="0" y="56"/>
                      <a:pt x="0" y="29"/>
                      <a:pt x="0" y="1"/>
                    </a:cubicBezTo>
                    <a:cubicBezTo>
                      <a:pt x="2" y="0"/>
                      <a:pt x="4" y="0"/>
                      <a:pt x="7" y="0"/>
                    </a:cubicBezTo>
                    <a:cubicBezTo>
                      <a:pt x="7" y="25"/>
                      <a:pt x="7" y="50"/>
                      <a:pt x="7" y="76"/>
                    </a:cubicBezTo>
                    <a:cubicBezTo>
                      <a:pt x="40" y="76"/>
                      <a:pt x="72" y="76"/>
                      <a:pt x="10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18" name="Freeform 36"/>
              <p:cNvSpPr>
                <a:spLocks/>
              </p:cNvSpPr>
              <p:nvPr/>
            </p:nvSpPr>
            <p:spPr bwMode="auto">
              <a:xfrm>
                <a:off x="-2027239" y="456761"/>
                <a:ext cx="22226" cy="273051"/>
              </a:xfrm>
              <a:custGeom>
                <a:avLst/>
                <a:gdLst>
                  <a:gd name="T0" fmla="*/ 0 w 6"/>
                  <a:gd name="T1" fmla="*/ 0 h 72"/>
                  <a:gd name="T2" fmla="*/ 6 w 6"/>
                  <a:gd name="T3" fmla="*/ 0 h 72"/>
                  <a:gd name="T4" fmla="*/ 6 w 6"/>
                  <a:gd name="T5" fmla="*/ 72 h 72"/>
                  <a:gd name="T6" fmla="*/ 0 w 6"/>
                  <a:gd name="T7" fmla="*/ 72 h 72"/>
                  <a:gd name="T8" fmla="*/ 0 w 6"/>
                  <a:gd name="T9" fmla="*/ 0 h 72"/>
                </a:gdLst>
                <a:ahLst/>
                <a:cxnLst>
                  <a:cxn ang="0">
                    <a:pos x="T0" y="T1"/>
                  </a:cxn>
                  <a:cxn ang="0">
                    <a:pos x="T2" y="T3"/>
                  </a:cxn>
                  <a:cxn ang="0">
                    <a:pos x="T4" y="T5"/>
                  </a:cxn>
                  <a:cxn ang="0">
                    <a:pos x="T6" y="T7"/>
                  </a:cxn>
                  <a:cxn ang="0">
                    <a:pos x="T8" y="T9"/>
                  </a:cxn>
                </a:cxnLst>
                <a:rect l="0" t="0" r="r" b="b"/>
                <a:pathLst>
                  <a:path w="6" h="72">
                    <a:moveTo>
                      <a:pt x="0" y="0"/>
                    </a:moveTo>
                    <a:cubicBezTo>
                      <a:pt x="2" y="0"/>
                      <a:pt x="4" y="0"/>
                      <a:pt x="6" y="0"/>
                    </a:cubicBezTo>
                    <a:cubicBezTo>
                      <a:pt x="6" y="24"/>
                      <a:pt x="6" y="48"/>
                      <a:pt x="6" y="72"/>
                    </a:cubicBezTo>
                    <a:cubicBezTo>
                      <a:pt x="4" y="72"/>
                      <a:pt x="2" y="72"/>
                      <a:pt x="0" y="72"/>
                    </a:cubicBezTo>
                    <a:cubicBezTo>
                      <a:pt x="0" y="48"/>
                      <a:pt x="0" y="2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19" name="Freeform 37"/>
              <p:cNvSpPr>
                <a:spLocks/>
              </p:cNvSpPr>
              <p:nvPr/>
            </p:nvSpPr>
            <p:spPr bwMode="auto">
              <a:xfrm>
                <a:off x="-2087563" y="518673"/>
                <a:ext cx="22226" cy="211139"/>
              </a:xfrm>
              <a:custGeom>
                <a:avLst/>
                <a:gdLst>
                  <a:gd name="T0" fmla="*/ 0 w 6"/>
                  <a:gd name="T1" fmla="*/ 0 h 56"/>
                  <a:gd name="T2" fmla="*/ 6 w 6"/>
                  <a:gd name="T3" fmla="*/ 0 h 56"/>
                  <a:gd name="T4" fmla="*/ 6 w 6"/>
                  <a:gd name="T5" fmla="*/ 56 h 56"/>
                  <a:gd name="T6" fmla="*/ 0 w 6"/>
                  <a:gd name="T7" fmla="*/ 56 h 56"/>
                  <a:gd name="T8" fmla="*/ 0 w 6"/>
                  <a:gd name="T9" fmla="*/ 0 h 56"/>
                </a:gdLst>
                <a:ahLst/>
                <a:cxnLst>
                  <a:cxn ang="0">
                    <a:pos x="T0" y="T1"/>
                  </a:cxn>
                  <a:cxn ang="0">
                    <a:pos x="T2" y="T3"/>
                  </a:cxn>
                  <a:cxn ang="0">
                    <a:pos x="T4" y="T5"/>
                  </a:cxn>
                  <a:cxn ang="0">
                    <a:pos x="T6" y="T7"/>
                  </a:cxn>
                  <a:cxn ang="0">
                    <a:pos x="T8" y="T9"/>
                  </a:cxn>
                </a:cxnLst>
                <a:rect l="0" t="0" r="r" b="b"/>
                <a:pathLst>
                  <a:path w="6" h="56">
                    <a:moveTo>
                      <a:pt x="0" y="0"/>
                    </a:moveTo>
                    <a:cubicBezTo>
                      <a:pt x="2" y="0"/>
                      <a:pt x="4" y="0"/>
                      <a:pt x="6" y="0"/>
                    </a:cubicBezTo>
                    <a:cubicBezTo>
                      <a:pt x="6" y="19"/>
                      <a:pt x="6" y="37"/>
                      <a:pt x="6" y="56"/>
                    </a:cubicBezTo>
                    <a:cubicBezTo>
                      <a:pt x="4" y="56"/>
                      <a:pt x="2" y="56"/>
                      <a:pt x="0" y="56"/>
                    </a:cubicBezTo>
                    <a:cubicBezTo>
                      <a:pt x="0" y="37"/>
                      <a:pt x="0" y="1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grpSp>
        <p:sp>
          <p:nvSpPr>
            <p:cNvPr id="20" name="Rectangle 19"/>
            <p:cNvSpPr/>
            <p:nvPr/>
          </p:nvSpPr>
          <p:spPr bwMode="auto">
            <a:xfrm>
              <a:off x="6370503" y="3709936"/>
              <a:ext cx="1571794" cy="739551"/>
            </a:xfrm>
            <a:prstGeom prst="rect">
              <a:avLst/>
            </a:prstGeom>
            <a:solidFill>
              <a:srgbClr val="003C6C"/>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Perceptual intelligence</a:t>
              </a:r>
            </a:p>
          </p:txBody>
        </p:sp>
        <p:grpSp>
          <p:nvGrpSpPr>
            <p:cNvPr id="2" name="Group 1"/>
            <p:cNvGrpSpPr/>
            <p:nvPr/>
          </p:nvGrpSpPr>
          <p:grpSpPr>
            <a:xfrm>
              <a:off x="6631034" y="3959601"/>
              <a:ext cx="931838" cy="228204"/>
              <a:chOff x="8841377" y="4188861"/>
              <a:chExt cx="1242450" cy="304272"/>
            </a:xfrm>
          </p:grpSpPr>
          <p:sp>
            <p:nvSpPr>
              <p:cNvPr id="21" name="Rectangle 20"/>
              <p:cNvSpPr/>
              <p:nvPr/>
            </p:nvSpPr>
            <p:spPr>
              <a:xfrm>
                <a:off x="9147502" y="4188861"/>
                <a:ext cx="936325" cy="304272"/>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Face, vision</a:t>
                </a:r>
              </a:p>
            </p:txBody>
          </p:sp>
          <p:grpSp>
            <p:nvGrpSpPr>
              <p:cNvPr id="23" name="Group 22"/>
              <p:cNvGrpSpPr/>
              <p:nvPr/>
            </p:nvGrpSpPr>
            <p:grpSpPr>
              <a:xfrm>
                <a:off x="8841377" y="4194414"/>
                <a:ext cx="264328" cy="250063"/>
                <a:chOff x="3248025" y="1189989"/>
                <a:chExt cx="5153661" cy="4875531"/>
              </a:xfrm>
              <a:solidFill>
                <a:schemeClr val="bg1"/>
              </a:solidFill>
            </p:grpSpPr>
            <p:sp>
              <p:nvSpPr>
                <p:cNvPr id="24" name="Freeform 23"/>
                <p:cNvSpPr/>
                <p:nvPr/>
              </p:nvSpPr>
              <p:spPr bwMode="auto">
                <a:xfrm>
                  <a:off x="4140351" y="2041127"/>
                  <a:ext cx="3427810" cy="3427810"/>
                </a:xfrm>
                <a:custGeom>
                  <a:avLst/>
                  <a:gdLst>
                    <a:gd name="connsiteX0" fmla="*/ 1713905 w 3427810"/>
                    <a:gd name="connsiteY0" fmla="*/ 0 h 3427810"/>
                    <a:gd name="connsiteX1" fmla="*/ 3427810 w 3427810"/>
                    <a:gd name="connsiteY1" fmla="*/ 1713905 h 3427810"/>
                    <a:gd name="connsiteX2" fmla="*/ 1713905 w 3427810"/>
                    <a:gd name="connsiteY2" fmla="*/ 3427810 h 3427810"/>
                    <a:gd name="connsiteX3" fmla="*/ 0 w 3427810"/>
                    <a:gd name="connsiteY3" fmla="*/ 1713905 h 3427810"/>
                    <a:gd name="connsiteX4" fmla="*/ 1713905 w 3427810"/>
                    <a:gd name="connsiteY4" fmla="*/ 0 h 3427810"/>
                    <a:gd name="connsiteX5" fmla="*/ 1208864 w 3427810"/>
                    <a:gd name="connsiteY5" fmla="*/ 1047322 h 3427810"/>
                    <a:gd name="connsiteX6" fmla="*/ 996139 w 3427810"/>
                    <a:gd name="connsiteY6" fmla="*/ 1260047 h 3427810"/>
                    <a:gd name="connsiteX7" fmla="*/ 1208864 w 3427810"/>
                    <a:gd name="connsiteY7" fmla="*/ 1472772 h 3427810"/>
                    <a:gd name="connsiteX8" fmla="*/ 1421589 w 3427810"/>
                    <a:gd name="connsiteY8" fmla="*/ 1260047 h 3427810"/>
                    <a:gd name="connsiteX9" fmla="*/ 1208864 w 3427810"/>
                    <a:gd name="connsiteY9" fmla="*/ 1047322 h 3427810"/>
                    <a:gd name="connsiteX10" fmla="*/ 2115987 w 3427810"/>
                    <a:gd name="connsiteY10" fmla="*/ 1047322 h 3427810"/>
                    <a:gd name="connsiteX11" fmla="*/ 1903262 w 3427810"/>
                    <a:gd name="connsiteY11" fmla="*/ 1260047 h 3427810"/>
                    <a:gd name="connsiteX12" fmla="*/ 2115987 w 3427810"/>
                    <a:gd name="connsiteY12" fmla="*/ 1472772 h 3427810"/>
                    <a:gd name="connsiteX13" fmla="*/ 2328712 w 3427810"/>
                    <a:gd name="connsiteY13" fmla="*/ 1260047 h 3427810"/>
                    <a:gd name="connsiteX14" fmla="*/ 2115987 w 3427810"/>
                    <a:gd name="connsiteY14" fmla="*/ 1047322 h 3427810"/>
                    <a:gd name="connsiteX15" fmla="*/ 516914 w 3427810"/>
                    <a:gd name="connsiteY15" fmla="*/ 1913335 h 3427810"/>
                    <a:gd name="connsiteX16" fmla="*/ 536018 w 3427810"/>
                    <a:gd name="connsiteY16" fmla="*/ 1987632 h 3427810"/>
                    <a:gd name="connsiteX17" fmla="*/ 1680074 w 3427810"/>
                    <a:gd name="connsiteY17" fmla="*/ 2829321 h 3427810"/>
                    <a:gd name="connsiteX18" fmla="*/ 2824130 w 3427810"/>
                    <a:gd name="connsiteY18" fmla="*/ 1987632 h 3427810"/>
                    <a:gd name="connsiteX19" fmla="*/ 2843234 w 3427810"/>
                    <a:gd name="connsiteY19" fmla="*/ 1913335 h 3427810"/>
                    <a:gd name="connsiteX20" fmla="*/ 2613164 w 3427810"/>
                    <a:gd name="connsiteY20" fmla="*/ 1913335 h 3427810"/>
                    <a:gd name="connsiteX21" fmla="*/ 2611114 w 3427810"/>
                    <a:gd name="connsiteY21" fmla="*/ 1921305 h 3427810"/>
                    <a:gd name="connsiteX22" fmla="*/ 1680074 w 3427810"/>
                    <a:gd name="connsiteY22" fmla="*/ 2606277 h 3427810"/>
                    <a:gd name="connsiteX23" fmla="*/ 749034 w 3427810"/>
                    <a:gd name="connsiteY23" fmla="*/ 1921305 h 3427810"/>
                    <a:gd name="connsiteX24" fmla="*/ 746985 w 3427810"/>
                    <a:gd name="connsiteY24" fmla="*/ 1913335 h 3427810"/>
                    <a:gd name="connsiteX25" fmla="*/ 516914 w 3427810"/>
                    <a:gd name="connsiteY25" fmla="*/ 1913335 h 342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27810" h="3427810">
                      <a:moveTo>
                        <a:pt x="1713905" y="0"/>
                      </a:moveTo>
                      <a:cubicBezTo>
                        <a:pt x="2660469" y="0"/>
                        <a:pt x="3427810" y="767341"/>
                        <a:pt x="3427810" y="1713905"/>
                      </a:cubicBezTo>
                      <a:cubicBezTo>
                        <a:pt x="3427810" y="2660469"/>
                        <a:pt x="2660469" y="3427810"/>
                        <a:pt x="1713905" y="3427810"/>
                      </a:cubicBezTo>
                      <a:cubicBezTo>
                        <a:pt x="767341" y="3427810"/>
                        <a:pt x="0" y="2660469"/>
                        <a:pt x="0" y="1713905"/>
                      </a:cubicBezTo>
                      <a:cubicBezTo>
                        <a:pt x="0" y="767341"/>
                        <a:pt x="767341" y="0"/>
                        <a:pt x="1713905" y="0"/>
                      </a:cubicBezTo>
                      <a:close/>
                      <a:moveTo>
                        <a:pt x="1208864" y="1047322"/>
                      </a:moveTo>
                      <a:cubicBezTo>
                        <a:pt x="1091379" y="1047322"/>
                        <a:pt x="996139" y="1142562"/>
                        <a:pt x="996139" y="1260047"/>
                      </a:cubicBezTo>
                      <a:cubicBezTo>
                        <a:pt x="996139" y="1377532"/>
                        <a:pt x="1091379" y="1472772"/>
                        <a:pt x="1208864" y="1472772"/>
                      </a:cubicBezTo>
                      <a:cubicBezTo>
                        <a:pt x="1326349" y="1472772"/>
                        <a:pt x="1421589" y="1377532"/>
                        <a:pt x="1421589" y="1260047"/>
                      </a:cubicBezTo>
                      <a:cubicBezTo>
                        <a:pt x="1421589" y="1142562"/>
                        <a:pt x="1326349" y="1047322"/>
                        <a:pt x="1208864" y="1047322"/>
                      </a:cubicBezTo>
                      <a:close/>
                      <a:moveTo>
                        <a:pt x="2115987" y="1047322"/>
                      </a:moveTo>
                      <a:cubicBezTo>
                        <a:pt x="1998502" y="1047322"/>
                        <a:pt x="1903262" y="1142562"/>
                        <a:pt x="1903262" y="1260047"/>
                      </a:cubicBezTo>
                      <a:cubicBezTo>
                        <a:pt x="1903262" y="1377532"/>
                        <a:pt x="1998502" y="1472772"/>
                        <a:pt x="2115987" y="1472772"/>
                      </a:cubicBezTo>
                      <a:cubicBezTo>
                        <a:pt x="2233472" y="1472772"/>
                        <a:pt x="2328712" y="1377532"/>
                        <a:pt x="2328712" y="1260047"/>
                      </a:cubicBezTo>
                      <a:cubicBezTo>
                        <a:pt x="2328712" y="1142562"/>
                        <a:pt x="2233472" y="1047322"/>
                        <a:pt x="2115987" y="1047322"/>
                      </a:cubicBezTo>
                      <a:close/>
                      <a:moveTo>
                        <a:pt x="516914" y="1913335"/>
                      </a:moveTo>
                      <a:lnTo>
                        <a:pt x="536018" y="1987632"/>
                      </a:lnTo>
                      <a:cubicBezTo>
                        <a:pt x="687687" y="2475264"/>
                        <a:pt x="1142533" y="2829321"/>
                        <a:pt x="1680074" y="2829321"/>
                      </a:cubicBezTo>
                      <a:cubicBezTo>
                        <a:pt x="2217615" y="2829321"/>
                        <a:pt x="2672461" y="2475264"/>
                        <a:pt x="2824130" y="1987632"/>
                      </a:cubicBezTo>
                      <a:lnTo>
                        <a:pt x="2843234" y="1913335"/>
                      </a:lnTo>
                      <a:lnTo>
                        <a:pt x="2613164" y="1913335"/>
                      </a:lnTo>
                      <a:lnTo>
                        <a:pt x="2611114" y="1921305"/>
                      </a:lnTo>
                      <a:cubicBezTo>
                        <a:pt x="2487685" y="2318143"/>
                        <a:pt x="2117528" y="2606277"/>
                        <a:pt x="1680074" y="2606277"/>
                      </a:cubicBezTo>
                      <a:cubicBezTo>
                        <a:pt x="1242620" y="2606277"/>
                        <a:pt x="872464" y="2318143"/>
                        <a:pt x="749034" y="1921305"/>
                      </a:cubicBezTo>
                      <a:lnTo>
                        <a:pt x="746985" y="1913335"/>
                      </a:lnTo>
                      <a:lnTo>
                        <a:pt x="516914" y="1913335"/>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25" name="Freeform 24"/>
                <p:cNvSpPr/>
                <p:nvPr/>
              </p:nvSpPr>
              <p:spPr bwMode="auto">
                <a:xfrm rot="5400000">
                  <a:off x="3270885" y="1189989"/>
                  <a:ext cx="1016001" cy="1061721"/>
                </a:xfrm>
                <a:custGeom>
                  <a:avLst/>
                  <a:gdLst>
                    <a:gd name="connsiteX0" fmla="*/ 0 w 1016001"/>
                    <a:gd name="connsiteY0" fmla="*/ 1061721 h 1061721"/>
                    <a:gd name="connsiteX1" fmla="*/ 0 w 1016001"/>
                    <a:gd name="connsiteY1" fmla="*/ 1016001 h 1061721"/>
                    <a:gd name="connsiteX2" fmla="*/ 0 w 1016001"/>
                    <a:gd name="connsiteY2" fmla="*/ 880746 h 1061721"/>
                    <a:gd name="connsiteX3" fmla="*/ 0 w 1016001"/>
                    <a:gd name="connsiteY3" fmla="*/ 0 h 1061721"/>
                    <a:gd name="connsiteX4" fmla="*/ 180975 w 1016001"/>
                    <a:gd name="connsiteY4" fmla="*/ 0 h 1061721"/>
                    <a:gd name="connsiteX5" fmla="*/ 180975 w 1016001"/>
                    <a:gd name="connsiteY5" fmla="*/ 880746 h 1061721"/>
                    <a:gd name="connsiteX6" fmla="*/ 1016001 w 1016001"/>
                    <a:gd name="connsiteY6" fmla="*/ 880746 h 1061721"/>
                    <a:gd name="connsiteX7" fmla="*/ 1016001 w 1016001"/>
                    <a:gd name="connsiteY7" fmla="*/ 1061721 h 106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6001" h="1061721">
                      <a:moveTo>
                        <a:pt x="0" y="1061721"/>
                      </a:moveTo>
                      <a:lnTo>
                        <a:pt x="0" y="1016001"/>
                      </a:lnTo>
                      <a:lnTo>
                        <a:pt x="0" y="880746"/>
                      </a:lnTo>
                      <a:lnTo>
                        <a:pt x="0" y="0"/>
                      </a:lnTo>
                      <a:lnTo>
                        <a:pt x="180975" y="0"/>
                      </a:lnTo>
                      <a:lnTo>
                        <a:pt x="180975" y="880746"/>
                      </a:lnTo>
                      <a:lnTo>
                        <a:pt x="1016001" y="880746"/>
                      </a:lnTo>
                      <a:lnTo>
                        <a:pt x="1016001" y="106172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26" name="Freeform 25"/>
                <p:cNvSpPr/>
                <p:nvPr/>
              </p:nvSpPr>
              <p:spPr bwMode="auto">
                <a:xfrm rot="10800000">
                  <a:off x="7385685" y="1189989"/>
                  <a:ext cx="1016001" cy="1061721"/>
                </a:xfrm>
                <a:custGeom>
                  <a:avLst/>
                  <a:gdLst>
                    <a:gd name="connsiteX0" fmla="*/ 0 w 1016001"/>
                    <a:gd name="connsiteY0" fmla="*/ 1061721 h 1061721"/>
                    <a:gd name="connsiteX1" fmla="*/ 0 w 1016001"/>
                    <a:gd name="connsiteY1" fmla="*/ 1016001 h 1061721"/>
                    <a:gd name="connsiteX2" fmla="*/ 0 w 1016001"/>
                    <a:gd name="connsiteY2" fmla="*/ 880746 h 1061721"/>
                    <a:gd name="connsiteX3" fmla="*/ 0 w 1016001"/>
                    <a:gd name="connsiteY3" fmla="*/ 0 h 1061721"/>
                    <a:gd name="connsiteX4" fmla="*/ 180975 w 1016001"/>
                    <a:gd name="connsiteY4" fmla="*/ 0 h 1061721"/>
                    <a:gd name="connsiteX5" fmla="*/ 180975 w 1016001"/>
                    <a:gd name="connsiteY5" fmla="*/ 880746 h 1061721"/>
                    <a:gd name="connsiteX6" fmla="*/ 1016001 w 1016001"/>
                    <a:gd name="connsiteY6" fmla="*/ 880746 h 1061721"/>
                    <a:gd name="connsiteX7" fmla="*/ 1016001 w 1016001"/>
                    <a:gd name="connsiteY7" fmla="*/ 1061721 h 106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6001" h="1061721">
                      <a:moveTo>
                        <a:pt x="0" y="1061721"/>
                      </a:moveTo>
                      <a:lnTo>
                        <a:pt x="0" y="1016001"/>
                      </a:lnTo>
                      <a:lnTo>
                        <a:pt x="0" y="880746"/>
                      </a:lnTo>
                      <a:lnTo>
                        <a:pt x="0" y="0"/>
                      </a:lnTo>
                      <a:lnTo>
                        <a:pt x="180975" y="0"/>
                      </a:lnTo>
                      <a:lnTo>
                        <a:pt x="180975" y="880746"/>
                      </a:lnTo>
                      <a:lnTo>
                        <a:pt x="1016001" y="880746"/>
                      </a:lnTo>
                      <a:lnTo>
                        <a:pt x="1016001" y="106172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27" name="Freeform 26"/>
                <p:cNvSpPr/>
                <p:nvPr/>
              </p:nvSpPr>
              <p:spPr bwMode="auto">
                <a:xfrm>
                  <a:off x="3248025" y="5033549"/>
                  <a:ext cx="1016001" cy="1031971"/>
                </a:xfrm>
                <a:custGeom>
                  <a:avLst/>
                  <a:gdLst>
                    <a:gd name="connsiteX0" fmla="*/ 0 w 1016001"/>
                    <a:gd name="connsiteY0" fmla="*/ 1061721 h 1061721"/>
                    <a:gd name="connsiteX1" fmla="*/ 0 w 1016001"/>
                    <a:gd name="connsiteY1" fmla="*/ 1016001 h 1061721"/>
                    <a:gd name="connsiteX2" fmla="*/ 0 w 1016001"/>
                    <a:gd name="connsiteY2" fmla="*/ 880746 h 1061721"/>
                    <a:gd name="connsiteX3" fmla="*/ 0 w 1016001"/>
                    <a:gd name="connsiteY3" fmla="*/ 0 h 1061721"/>
                    <a:gd name="connsiteX4" fmla="*/ 180975 w 1016001"/>
                    <a:gd name="connsiteY4" fmla="*/ 0 h 1061721"/>
                    <a:gd name="connsiteX5" fmla="*/ 180975 w 1016001"/>
                    <a:gd name="connsiteY5" fmla="*/ 880746 h 1061721"/>
                    <a:gd name="connsiteX6" fmla="*/ 1016001 w 1016001"/>
                    <a:gd name="connsiteY6" fmla="*/ 880746 h 1061721"/>
                    <a:gd name="connsiteX7" fmla="*/ 1016001 w 1016001"/>
                    <a:gd name="connsiteY7" fmla="*/ 1061721 h 106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6001" h="1061721">
                      <a:moveTo>
                        <a:pt x="0" y="1061721"/>
                      </a:moveTo>
                      <a:lnTo>
                        <a:pt x="0" y="1016001"/>
                      </a:lnTo>
                      <a:lnTo>
                        <a:pt x="0" y="880746"/>
                      </a:lnTo>
                      <a:lnTo>
                        <a:pt x="0" y="0"/>
                      </a:lnTo>
                      <a:lnTo>
                        <a:pt x="180975" y="0"/>
                      </a:lnTo>
                      <a:lnTo>
                        <a:pt x="180975" y="880746"/>
                      </a:lnTo>
                      <a:lnTo>
                        <a:pt x="1016001" y="880746"/>
                      </a:lnTo>
                      <a:lnTo>
                        <a:pt x="1016001" y="106172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28" name="Freeform 27"/>
                <p:cNvSpPr/>
                <p:nvPr/>
              </p:nvSpPr>
              <p:spPr bwMode="auto">
                <a:xfrm rot="16200000">
                  <a:off x="7377700" y="5041534"/>
                  <a:ext cx="1016001" cy="1031971"/>
                </a:xfrm>
                <a:custGeom>
                  <a:avLst/>
                  <a:gdLst>
                    <a:gd name="connsiteX0" fmla="*/ 0 w 1016001"/>
                    <a:gd name="connsiteY0" fmla="*/ 1061721 h 1061721"/>
                    <a:gd name="connsiteX1" fmla="*/ 0 w 1016001"/>
                    <a:gd name="connsiteY1" fmla="*/ 1016001 h 1061721"/>
                    <a:gd name="connsiteX2" fmla="*/ 0 w 1016001"/>
                    <a:gd name="connsiteY2" fmla="*/ 880746 h 1061721"/>
                    <a:gd name="connsiteX3" fmla="*/ 0 w 1016001"/>
                    <a:gd name="connsiteY3" fmla="*/ 0 h 1061721"/>
                    <a:gd name="connsiteX4" fmla="*/ 180975 w 1016001"/>
                    <a:gd name="connsiteY4" fmla="*/ 0 h 1061721"/>
                    <a:gd name="connsiteX5" fmla="*/ 180975 w 1016001"/>
                    <a:gd name="connsiteY5" fmla="*/ 880746 h 1061721"/>
                    <a:gd name="connsiteX6" fmla="*/ 1016001 w 1016001"/>
                    <a:gd name="connsiteY6" fmla="*/ 880746 h 1061721"/>
                    <a:gd name="connsiteX7" fmla="*/ 1016001 w 1016001"/>
                    <a:gd name="connsiteY7" fmla="*/ 1061721 h 106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6001" h="1061721">
                      <a:moveTo>
                        <a:pt x="0" y="1061721"/>
                      </a:moveTo>
                      <a:lnTo>
                        <a:pt x="0" y="1016001"/>
                      </a:lnTo>
                      <a:lnTo>
                        <a:pt x="0" y="880746"/>
                      </a:lnTo>
                      <a:lnTo>
                        <a:pt x="0" y="0"/>
                      </a:lnTo>
                      <a:lnTo>
                        <a:pt x="180975" y="0"/>
                      </a:lnTo>
                      <a:lnTo>
                        <a:pt x="180975" y="880746"/>
                      </a:lnTo>
                      <a:lnTo>
                        <a:pt x="1016001" y="880746"/>
                      </a:lnTo>
                      <a:lnTo>
                        <a:pt x="1016001" y="106172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grpSp>
          <p:nvGrpSpPr>
            <p:cNvPr id="128" name="Group 127"/>
            <p:cNvGrpSpPr/>
            <p:nvPr/>
          </p:nvGrpSpPr>
          <p:grpSpPr>
            <a:xfrm>
              <a:off x="6624862" y="4195287"/>
              <a:ext cx="971675" cy="228204"/>
              <a:chOff x="8833145" y="4503109"/>
              <a:chExt cx="1295566" cy="304272"/>
            </a:xfrm>
          </p:grpSpPr>
          <p:sp>
            <p:nvSpPr>
              <p:cNvPr id="22" name="Rectangle 21"/>
              <p:cNvSpPr/>
              <p:nvPr/>
            </p:nvSpPr>
            <p:spPr>
              <a:xfrm>
                <a:off x="9147502" y="4503109"/>
                <a:ext cx="981209" cy="304272"/>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Speech, text</a:t>
                </a:r>
              </a:p>
            </p:txBody>
          </p:sp>
          <p:grpSp>
            <p:nvGrpSpPr>
              <p:cNvPr id="29" name="Group 28"/>
              <p:cNvGrpSpPr/>
              <p:nvPr/>
            </p:nvGrpSpPr>
            <p:grpSpPr>
              <a:xfrm>
                <a:off x="8833145" y="4540589"/>
                <a:ext cx="280792" cy="237044"/>
                <a:chOff x="4746173" y="1443591"/>
                <a:chExt cx="4626426" cy="3905623"/>
              </a:xfrm>
              <a:solidFill>
                <a:schemeClr val="bg1"/>
              </a:solidFill>
            </p:grpSpPr>
            <p:grpSp>
              <p:nvGrpSpPr>
                <p:cNvPr id="30" name="Group 386"/>
                <p:cNvGrpSpPr>
                  <a:grpSpLocks noChangeAspect="1"/>
                </p:cNvGrpSpPr>
                <p:nvPr/>
              </p:nvGrpSpPr>
              <p:grpSpPr bwMode="auto">
                <a:xfrm>
                  <a:off x="4746173" y="2973313"/>
                  <a:ext cx="1414640" cy="2318440"/>
                  <a:chOff x="-1261" y="1888"/>
                  <a:chExt cx="576" cy="944"/>
                </a:xfrm>
                <a:grpFill/>
              </p:grpSpPr>
              <p:sp>
                <p:nvSpPr>
                  <p:cNvPr id="41" name="Freeform 387"/>
                  <p:cNvSpPr>
                    <a:spLocks/>
                  </p:cNvSpPr>
                  <p:nvPr/>
                </p:nvSpPr>
                <p:spPr bwMode="auto">
                  <a:xfrm>
                    <a:off x="-1115" y="1888"/>
                    <a:ext cx="284" cy="607"/>
                  </a:xfrm>
                  <a:custGeom>
                    <a:avLst/>
                    <a:gdLst>
                      <a:gd name="T0" fmla="*/ 60 w 120"/>
                      <a:gd name="T1" fmla="*/ 257 h 257"/>
                      <a:gd name="T2" fmla="*/ 120 w 120"/>
                      <a:gd name="T3" fmla="*/ 196 h 257"/>
                      <a:gd name="T4" fmla="*/ 120 w 120"/>
                      <a:gd name="T5" fmla="*/ 61 h 257"/>
                      <a:gd name="T6" fmla="*/ 60 w 120"/>
                      <a:gd name="T7" fmla="*/ 0 h 257"/>
                      <a:gd name="T8" fmla="*/ 0 w 120"/>
                      <a:gd name="T9" fmla="*/ 61 h 257"/>
                      <a:gd name="T10" fmla="*/ 0 w 120"/>
                      <a:gd name="T11" fmla="*/ 196 h 257"/>
                      <a:gd name="T12" fmla="*/ 60 w 120"/>
                      <a:gd name="T13" fmla="*/ 257 h 257"/>
                    </a:gdLst>
                    <a:ahLst/>
                    <a:cxnLst>
                      <a:cxn ang="0">
                        <a:pos x="T0" y="T1"/>
                      </a:cxn>
                      <a:cxn ang="0">
                        <a:pos x="T2" y="T3"/>
                      </a:cxn>
                      <a:cxn ang="0">
                        <a:pos x="T4" y="T5"/>
                      </a:cxn>
                      <a:cxn ang="0">
                        <a:pos x="T6" y="T7"/>
                      </a:cxn>
                      <a:cxn ang="0">
                        <a:pos x="T8" y="T9"/>
                      </a:cxn>
                      <a:cxn ang="0">
                        <a:pos x="T10" y="T11"/>
                      </a:cxn>
                      <a:cxn ang="0">
                        <a:pos x="T12" y="T13"/>
                      </a:cxn>
                    </a:cxnLst>
                    <a:rect l="0" t="0" r="r" b="b"/>
                    <a:pathLst>
                      <a:path w="120" h="257">
                        <a:moveTo>
                          <a:pt x="60" y="257"/>
                        </a:moveTo>
                        <a:cubicBezTo>
                          <a:pt x="93" y="257"/>
                          <a:pt x="120" y="230"/>
                          <a:pt x="120" y="196"/>
                        </a:cubicBezTo>
                        <a:cubicBezTo>
                          <a:pt x="120" y="175"/>
                          <a:pt x="120" y="86"/>
                          <a:pt x="120" y="61"/>
                        </a:cubicBezTo>
                        <a:cubicBezTo>
                          <a:pt x="120" y="27"/>
                          <a:pt x="93" y="0"/>
                          <a:pt x="60" y="0"/>
                        </a:cubicBezTo>
                        <a:cubicBezTo>
                          <a:pt x="27" y="0"/>
                          <a:pt x="0" y="27"/>
                          <a:pt x="0" y="61"/>
                        </a:cubicBezTo>
                        <a:cubicBezTo>
                          <a:pt x="0" y="80"/>
                          <a:pt x="0" y="177"/>
                          <a:pt x="0" y="196"/>
                        </a:cubicBezTo>
                        <a:cubicBezTo>
                          <a:pt x="0" y="230"/>
                          <a:pt x="27" y="257"/>
                          <a:pt x="60" y="2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72259"/>
                    <a:endParaRPr lang="en-US" sz="1250">
                      <a:solidFill>
                        <a:prstClr val="white"/>
                      </a:solidFill>
                      <a:latin typeface="Segoe UI"/>
                      <a:ea typeface="MS PGothic" panose="020B0600070205080204" pitchFamily="34" charset="-128"/>
                    </a:endParaRPr>
                  </a:p>
                </p:txBody>
              </p:sp>
              <p:sp>
                <p:nvSpPr>
                  <p:cNvPr id="42" name="Freeform 388"/>
                  <p:cNvSpPr>
                    <a:spLocks/>
                  </p:cNvSpPr>
                  <p:nvPr/>
                </p:nvSpPr>
                <p:spPr bwMode="auto">
                  <a:xfrm>
                    <a:off x="-1261" y="2261"/>
                    <a:ext cx="576" cy="571"/>
                  </a:xfrm>
                  <a:custGeom>
                    <a:avLst/>
                    <a:gdLst>
                      <a:gd name="T0" fmla="*/ 204 w 244"/>
                      <a:gd name="T1" fmla="*/ 0 h 242"/>
                      <a:gd name="T2" fmla="*/ 204 w 244"/>
                      <a:gd name="T3" fmla="*/ 51 h 242"/>
                      <a:gd name="T4" fmla="*/ 136 w 244"/>
                      <a:gd name="T5" fmla="*/ 120 h 242"/>
                      <a:gd name="T6" fmla="*/ 108 w 244"/>
                      <a:gd name="T7" fmla="*/ 120 h 242"/>
                      <a:gd name="T8" fmla="*/ 40 w 244"/>
                      <a:gd name="T9" fmla="*/ 51 h 242"/>
                      <a:gd name="T10" fmla="*/ 40 w 244"/>
                      <a:gd name="T11" fmla="*/ 0 h 242"/>
                      <a:gd name="T12" fmla="*/ 0 w 244"/>
                      <a:gd name="T13" fmla="*/ 0 h 242"/>
                      <a:gd name="T14" fmla="*/ 0 w 244"/>
                      <a:gd name="T15" fmla="*/ 51 h 242"/>
                      <a:gd name="T16" fmla="*/ 102 w 244"/>
                      <a:gd name="T17" fmla="*/ 160 h 242"/>
                      <a:gd name="T18" fmla="*/ 102 w 244"/>
                      <a:gd name="T19" fmla="*/ 202 h 242"/>
                      <a:gd name="T20" fmla="*/ 41 w 244"/>
                      <a:gd name="T21" fmla="*/ 202 h 242"/>
                      <a:gd name="T22" fmla="*/ 41 w 244"/>
                      <a:gd name="T23" fmla="*/ 242 h 242"/>
                      <a:gd name="T24" fmla="*/ 203 w 244"/>
                      <a:gd name="T25" fmla="*/ 242 h 242"/>
                      <a:gd name="T26" fmla="*/ 203 w 244"/>
                      <a:gd name="T27" fmla="*/ 202 h 242"/>
                      <a:gd name="T28" fmla="*/ 142 w 244"/>
                      <a:gd name="T29" fmla="*/ 202 h 242"/>
                      <a:gd name="T30" fmla="*/ 142 w 244"/>
                      <a:gd name="T31" fmla="*/ 160 h 242"/>
                      <a:gd name="T32" fmla="*/ 244 w 244"/>
                      <a:gd name="T33" fmla="*/ 51 h 242"/>
                      <a:gd name="T34" fmla="*/ 244 w 244"/>
                      <a:gd name="T35" fmla="*/ 0 h 242"/>
                      <a:gd name="T36" fmla="*/ 204 w 244"/>
                      <a:gd name="T37" fmla="*/ 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 h="242">
                        <a:moveTo>
                          <a:pt x="204" y="0"/>
                        </a:moveTo>
                        <a:cubicBezTo>
                          <a:pt x="204" y="51"/>
                          <a:pt x="204" y="51"/>
                          <a:pt x="204" y="51"/>
                        </a:cubicBezTo>
                        <a:cubicBezTo>
                          <a:pt x="204" y="89"/>
                          <a:pt x="173" y="120"/>
                          <a:pt x="136" y="120"/>
                        </a:cubicBezTo>
                        <a:cubicBezTo>
                          <a:pt x="108" y="120"/>
                          <a:pt x="108" y="120"/>
                          <a:pt x="108" y="120"/>
                        </a:cubicBezTo>
                        <a:cubicBezTo>
                          <a:pt x="71" y="120"/>
                          <a:pt x="40" y="89"/>
                          <a:pt x="40" y="51"/>
                        </a:cubicBezTo>
                        <a:cubicBezTo>
                          <a:pt x="40" y="0"/>
                          <a:pt x="40" y="0"/>
                          <a:pt x="40" y="0"/>
                        </a:cubicBezTo>
                        <a:cubicBezTo>
                          <a:pt x="0" y="0"/>
                          <a:pt x="0" y="0"/>
                          <a:pt x="0" y="0"/>
                        </a:cubicBezTo>
                        <a:cubicBezTo>
                          <a:pt x="0" y="51"/>
                          <a:pt x="0" y="51"/>
                          <a:pt x="0" y="51"/>
                        </a:cubicBezTo>
                        <a:cubicBezTo>
                          <a:pt x="0" y="109"/>
                          <a:pt x="45" y="156"/>
                          <a:pt x="102" y="160"/>
                        </a:cubicBezTo>
                        <a:cubicBezTo>
                          <a:pt x="102" y="202"/>
                          <a:pt x="102" y="202"/>
                          <a:pt x="102" y="202"/>
                        </a:cubicBezTo>
                        <a:cubicBezTo>
                          <a:pt x="41" y="202"/>
                          <a:pt x="41" y="202"/>
                          <a:pt x="41" y="202"/>
                        </a:cubicBezTo>
                        <a:cubicBezTo>
                          <a:pt x="41" y="242"/>
                          <a:pt x="41" y="242"/>
                          <a:pt x="41" y="242"/>
                        </a:cubicBezTo>
                        <a:cubicBezTo>
                          <a:pt x="203" y="242"/>
                          <a:pt x="203" y="242"/>
                          <a:pt x="203" y="242"/>
                        </a:cubicBezTo>
                        <a:cubicBezTo>
                          <a:pt x="203" y="202"/>
                          <a:pt x="203" y="202"/>
                          <a:pt x="203" y="202"/>
                        </a:cubicBezTo>
                        <a:cubicBezTo>
                          <a:pt x="142" y="202"/>
                          <a:pt x="142" y="202"/>
                          <a:pt x="142" y="202"/>
                        </a:cubicBezTo>
                        <a:cubicBezTo>
                          <a:pt x="142" y="160"/>
                          <a:pt x="142" y="160"/>
                          <a:pt x="142" y="160"/>
                        </a:cubicBezTo>
                        <a:cubicBezTo>
                          <a:pt x="199" y="156"/>
                          <a:pt x="244" y="109"/>
                          <a:pt x="244" y="51"/>
                        </a:cubicBezTo>
                        <a:cubicBezTo>
                          <a:pt x="244" y="0"/>
                          <a:pt x="244" y="0"/>
                          <a:pt x="244" y="0"/>
                        </a:cubicBezTo>
                        <a:lnTo>
                          <a:pt x="20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72259"/>
                    <a:endParaRPr lang="en-US" sz="1250">
                      <a:solidFill>
                        <a:prstClr val="white"/>
                      </a:solidFill>
                      <a:latin typeface="Segoe UI"/>
                      <a:ea typeface="MS PGothic" panose="020B0600070205080204" pitchFamily="34" charset="-128"/>
                    </a:endParaRPr>
                  </a:p>
                </p:txBody>
              </p:sp>
              <p:sp>
                <p:nvSpPr>
                  <p:cNvPr id="43" name="Freeform 389"/>
                  <p:cNvSpPr>
                    <a:spLocks noEditPoints="1"/>
                  </p:cNvSpPr>
                  <p:nvPr/>
                </p:nvSpPr>
                <p:spPr bwMode="auto">
                  <a:xfrm>
                    <a:off x="-926" y="273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72259"/>
                    <a:endParaRPr lang="en-US" sz="1250">
                      <a:solidFill>
                        <a:prstClr val="white"/>
                      </a:solidFill>
                      <a:latin typeface="Segoe UI"/>
                      <a:ea typeface="MS PGothic" panose="020B0600070205080204" pitchFamily="34" charset="-128"/>
                    </a:endParaRPr>
                  </a:p>
                </p:txBody>
              </p:sp>
            </p:grpSp>
            <p:grpSp>
              <p:nvGrpSpPr>
                <p:cNvPr id="31" name="Group 30"/>
                <p:cNvGrpSpPr/>
                <p:nvPr/>
              </p:nvGrpSpPr>
              <p:grpSpPr>
                <a:xfrm>
                  <a:off x="5345480" y="1443592"/>
                  <a:ext cx="1381394" cy="1269128"/>
                  <a:chOff x="5345480" y="1443592"/>
                  <a:chExt cx="1381394" cy="1269128"/>
                </a:xfrm>
                <a:grpFill/>
              </p:grpSpPr>
              <p:sp>
                <p:nvSpPr>
                  <p:cNvPr id="39" name="Bent Arrow 38"/>
                  <p:cNvSpPr/>
                  <p:nvPr/>
                </p:nvSpPr>
                <p:spPr bwMode="auto">
                  <a:xfrm>
                    <a:off x="5345480" y="1554480"/>
                    <a:ext cx="1222960" cy="1158240"/>
                  </a:xfrm>
                  <a:prstGeom prst="bentArrow">
                    <a:avLst>
                      <a:gd name="adj1" fmla="val 19737"/>
                      <a:gd name="adj2" fmla="val 25000"/>
                      <a:gd name="adj3" fmla="val 26316"/>
                      <a:gd name="adj4" fmla="val 55925"/>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40" name="Isosceles Triangle 39"/>
                  <p:cNvSpPr/>
                  <p:nvPr/>
                </p:nvSpPr>
                <p:spPr bwMode="auto">
                  <a:xfrm rot="5400000">
                    <a:off x="6110896" y="1589033"/>
                    <a:ext cx="761420" cy="470537"/>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nvGrpSpPr>
                <p:cNvPr id="32" name="Group 31"/>
                <p:cNvGrpSpPr/>
                <p:nvPr/>
              </p:nvGrpSpPr>
              <p:grpSpPr>
                <a:xfrm rot="10800000">
                  <a:off x="7049745" y="4080086"/>
                  <a:ext cx="1381394" cy="1269128"/>
                  <a:chOff x="5345480" y="1443592"/>
                  <a:chExt cx="1381394" cy="1269128"/>
                </a:xfrm>
                <a:grpFill/>
              </p:grpSpPr>
              <p:sp>
                <p:nvSpPr>
                  <p:cNvPr id="37" name="Bent Arrow 36"/>
                  <p:cNvSpPr/>
                  <p:nvPr/>
                </p:nvSpPr>
                <p:spPr bwMode="auto">
                  <a:xfrm>
                    <a:off x="5345480" y="1554480"/>
                    <a:ext cx="1222960" cy="1158240"/>
                  </a:xfrm>
                  <a:prstGeom prst="bentArrow">
                    <a:avLst>
                      <a:gd name="adj1" fmla="val 19737"/>
                      <a:gd name="adj2" fmla="val 25000"/>
                      <a:gd name="adj3" fmla="val 26316"/>
                      <a:gd name="adj4" fmla="val 55925"/>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38" name="Isosceles Triangle 37"/>
                  <p:cNvSpPr/>
                  <p:nvPr/>
                </p:nvSpPr>
                <p:spPr bwMode="auto">
                  <a:xfrm rot="5400000">
                    <a:off x="6110896" y="1589033"/>
                    <a:ext cx="761420" cy="470537"/>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sp>
              <p:nvSpPr>
                <p:cNvPr id="33" name="Freeform 32"/>
                <p:cNvSpPr/>
                <p:nvPr/>
              </p:nvSpPr>
              <p:spPr bwMode="auto">
                <a:xfrm>
                  <a:off x="7275189" y="1443591"/>
                  <a:ext cx="2097410" cy="2549289"/>
                </a:xfrm>
                <a:custGeom>
                  <a:avLst/>
                  <a:gdLst>
                    <a:gd name="connsiteX0" fmla="*/ 0 w 2097410"/>
                    <a:gd name="connsiteY0" fmla="*/ 0 h 2549289"/>
                    <a:gd name="connsiteX1" fmla="*/ 2097410 w 2097410"/>
                    <a:gd name="connsiteY1" fmla="*/ 0 h 2549289"/>
                    <a:gd name="connsiteX2" fmla="*/ 2097410 w 2097410"/>
                    <a:gd name="connsiteY2" fmla="*/ 2549289 h 2549289"/>
                    <a:gd name="connsiteX3" fmla="*/ 0 w 2097410"/>
                    <a:gd name="connsiteY3" fmla="*/ 2549289 h 2549289"/>
                    <a:gd name="connsiteX4" fmla="*/ 0 w 2097410"/>
                    <a:gd name="connsiteY4" fmla="*/ 0 h 2549289"/>
                    <a:gd name="connsiteX5" fmla="*/ 157095 w 2097410"/>
                    <a:gd name="connsiteY5" fmla="*/ 154388 h 2549289"/>
                    <a:gd name="connsiteX6" fmla="*/ 157095 w 2097410"/>
                    <a:gd name="connsiteY6" fmla="*/ 2394900 h 2549289"/>
                    <a:gd name="connsiteX7" fmla="*/ 1940316 w 2097410"/>
                    <a:gd name="connsiteY7" fmla="*/ 2394900 h 2549289"/>
                    <a:gd name="connsiteX8" fmla="*/ 1940316 w 2097410"/>
                    <a:gd name="connsiteY8" fmla="*/ 154388 h 2549289"/>
                    <a:gd name="connsiteX9" fmla="*/ 157095 w 2097410"/>
                    <a:gd name="connsiteY9" fmla="*/ 154388 h 25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7410" h="2549289">
                      <a:moveTo>
                        <a:pt x="0" y="0"/>
                      </a:moveTo>
                      <a:lnTo>
                        <a:pt x="2097410" y="0"/>
                      </a:lnTo>
                      <a:lnTo>
                        <a:pt x="2097410" y="2549289"/>
                      </a:lnTo>
                      <a:lnTo>
                        <a:pt x="0" y="2549289"/>
                      </a:lnTo>
                      <a:lnTo>
                        <a:pt x="0" y="0"/>
                      </a:lnTo>
                      <a:close/>
                      <a:moveTo>
                        <a:pt x="157095" y="154388"/>
                      </a:moveTo>
                      <a:lnTo>
                        <a:pt x="157095" y="2394900"/>
                      </a:lnTo>
                      <a:lnTo>
                        <a:pt x="1940316" y="2394900"/>
                      </a:lnTo>
                      <a:lnTo>
                        <a:pt x="1940316" y="154388"/>
                      </a:lnTo>
                      <a:lnTo>
                        <a:pt x="157095" y="154388"/>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34" name="Rectangle 33"/>
                <p:cNvSpPr/>
                <p:nvPr/>
              </p:nvSpPr>
              <p:spPr bwMode="auto">
                <a:xfrm>
                  <a:off x="7711440" y="1981200"/>
                  <a:ext cx="1127760" cy="15240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35" name="Rectangle 34"/>
                <p:cNvSpPr/>
                <p:nvPr/>
              </p:nvSpPr>
              <p:spPr bwMode="auto">
                <a:xfrm>
                  <a:off x="7711440" y="2518221"/>
                  <a:ext cx="1127760" cy="15240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36" name="Rectangle 35"/>
                <p:cNvSpPr/>
                <p:nvPr/>
              </p:nvSpPr>
              <p:spPr bwMode="auto">
                <a:xfrm>
                  <a:off x="7711440" y="3055242"/>
                  <a:ext cx="1127760" cy="15240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sp>
          <p:nvSpPr>
            <p:cNvPr id="44" name="Rectangle 43"/>
            <p:cNvSpPr/>
            <p:nvPr/>
          </p:nvSpPr>
          <p:spPr bwMode="auto">
            <a:xfrm>
              <a:off x="6363075" y="2898826"/>
              <a:ext cx="1579223" cy="739551"/>
            </a:xfrm>
            <a:prstGeom prst="rect">
              <a:avLst/>
            </a:prstGeom>
            <a:solidFill>
              <a:srgbClr val="003C6C"/>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Personal digital assistant</a:t>
              </a:r>
            </a:p>
          </p:txBody>
        </p:sp>
        <p:sp>
          <p:nvSpPr>
            <p:cNvPr id="45" name="Rectangle 44"/>
            <p:cNvSpPr/>
            <p:nvPr/>
          </p:nvSpPr>
          <p:spPr>
            <a:xfrm>
              <a:off x="6853198" y="3257820"/>
              <a:ext cx="548035" cy="22820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Cortana</a:t>
              </a:r>
            </a:p>
          </p:txBody>
        </p:sp>
        <p:pic>
          <p:nvPicPr>
            <p:cNvPr id="46" name="Picture 45" descr="http://winaero.com/blog/wp-content/uploads/2015/01/cortana-icon.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19716" y="3269058"/>
              <a:ext cx="191147" cy="191147"/>
            </a:xfrm>
            <a:prstGeom prst="rect">
              <a:avLst/>
            </a:prstGeom>
            <a:noFill/>
            <a:extLst>
              <a:ext uri="{909E8E84-426E-40DD-AFC4-6F175D3DCCD1}">
                <a14:hiddenFill xmlns:a14="http://schemas.microsoft.com/office/drawing/2010/main">
                  <a:solidFill>
                    <a:srgbClr val="FFFFFF"/>
                  </a:solidFill>
                </a14:hiddenFill>
              </a:ext>
            </a:extLst>
          </p:spPr>
        </p:pic>
        <p:sp>
          <p:nvSpPr>
            <p:cNvPr id="47" name="Rectangle 46"/>
            <p:cNvSpPr/>
            <p:nvPr/>
          </p:nvSpPr>
          <p:spPr bwMode="auto">
            <a:xfrm>
              <a:off x="6370502" y="2091275"/>
              <a:ext cx="1571795" cy="739551"/>
            </a:xfrm>
            <a:prstGeom prst="rect">
              <a:avLst/>
            </a:prstGeom>
            <a:solidFill>
              <a:srgbClr val="003C6C"/>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Dashboards and visualizations</a:t>
              </a:r>
            </a:p>
          </p:txBody>
        </p:sp>
        <p:grpSp>
          <p:nvGrpSpPr>
            <p:cNvPr id="48" name="Group 47"/>
            <p:cNvGrpSpPr/>
            <p:nvPr/>
          </p:nvGrpSpPr>
          <p:grpSpPr>
            <a:xfrm>
              <a:off x="6598033" y="2566761"/>
              <a:ext cx="293448" cy="187558"/>
              <a:chOff x="4481847" y="2708926"/>
              <a:chExt cx="673103" cy="430214"/>
            </a:xfrm>
            <a:solidFill>
              <a:schemeClr val="bg1"/>
            </a:solidFill>
          </p:grpSpPr>
          <p:sp>
            <p:nvSpPr>
              <p:cNvPr id="49" name="Freeform 5"/>
              <p:cNvSpPr>
                <a:spLocks noEditPoints="1"/>
              </p:cNvSpPr>
              <p:nvPr/>
            </p:nvSpPr>
            <p:spPr bwMode="auto">
              <a:xfrm>
                <a:off x="4481847" y="2708926"/>
                <a:ext cx="673103" cy="430214"/>
              </a:xfrm>
              <a:custGeom>
                <a:avLst/>
                <a:gdLst>
                  <a:gd name="T0" fmla="*/ 296 w 296"/>
                  <a:gd name="T1" fmla="*/ 164 h 188"/>
                  <a:gd name="T2" fmla="*/ 296 w 296"/>
                  <a:gd name="T3" fmla="*/ 188 h 188"/>
                  <a:gd name="T4" fmla="*/ 0 w 296"/>
                  <a:gd name="T5" fmla="*/ 188 h 188"/>
                  <a:gd name="T6" fmla="*/ 0 w 296"/>
                  <a:gd name="T7" fmla="*/ 164 h 188"/>
                  <a:gd name="T8" fmla="*/ 21 w 296"/>
                  <a:gd name="T9" fmla="*/ 164 h 188"/>
                  <a:gd name="T10" fmla="*/ 20 w 296"/>
                  <a:gd name="T11" fmla="*/ 22 h 188"/>
                  <a:gd name="T12" fmla="*/ 42 w 296"/>
                  <a:gd name="T13" fmla="*/ 0 h 188"/>
                  <a:gd name="T14" fmla="*/ 222 w 296"/>
                  <a:gd name="T15" fmla="*/ 1 h 188"/>
                  <a:gd name="T16" fmla="*/ 275 w 296"/>
                  <a:gd name="T17" fmla="*/ 54 h 188"/>
                  <a:gd name="T18" fmla="*/ 275 w 296"/>
                  <a:gd name="T19" fmla="*/ 164 h 188"/>
                  <a:gd name="T20" fmla="*/ 296 w 296"/>
                  <a:gd name="T21" fmla="*/ 164 h 188"/>
                  <a:gd name="T22" fmla="*/ 251 w 296"/>
                  <a:gd name="T23" fmla="*/ 164 h 188"/>
                  <a:gd name="T24" fmla="*/ 251 w 296"/>
                  <a:gd name="T25" fmla="*/ 25 h 188"/>
                  <a:gd name="T26" fmla="*/ 45 w 296"/>
                  <a:gd name="T27" fmla="*/ 25 h 188"/>
                  <a:gd name="T28" fmla="*/ 45 w 296"/>
                  <a:gd name="T29" fmla="*/ 164 h 188"/>
                  <a:gd name="T30" fmla="*/ 251 w 296"/>
                  <a:gd name="T31" fmla="*/ 16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6" h="188">
                    <a:moveTo>
                      <a:pt x="296" y="164"/>
                    </a:moveTo>
                    <a:cubicBezTo>
                      <a:pt x="296" y="172"/>
                      <a:pt x="296" y="180"/>
                      <a:pt x="296" y="188"/>
                    </a:cubicBezTo>
                    <a:cubicBezTo>
                      <a:pt x="197" y="188"/>
                      <a:pt x="99" y="188"/>
                      <a:pt x="0" y="188"/>
                    </a:cubicBezTo>
                    <a:cubicBezTo>
                      <a:pt x="0" y="180"/>
                      <a:pt x="0" y="172"/>
                      <a:pt x="0" y="164"/>
                    </a:cubicBezTo>
                    <a:cubicBezTo>
                      <a:pt x="6" y="164"/>
                      <a:pt x="13" y="164"/>
                      <a:pt x="21" y="164"/>
                    </a:cubicBezTo>
                    <a:cubicBezTo>
                      <a:pt x="21" y="115"/>
                      <a:pt x="21" y="69"/>
                      <a:pt x="20" y="22"/>
                    </a:cubicBezTo>
                    <a:cubicBezTo>
                      <a:pt x="20" y="6"/>
                      <a:pt x="25" y="0"/>
                      <a:pt x="42" y="0"/>
                    </a:cubicBezTo>
                    <a:cubicBezTo>
                      <a:pt x="102" y="1"/>
                      <a:pt x="162" y="1"/>
                      <a:pt x="222" y="1"/>
                    </a:cubicBezTo>
                    <a:cubicBezTo>
                      <a:pt x="275" y="1"/>
                      <a:pt x="275" y="1"/>
                      <a:pt x="275" y="54"/>
                    </a:cubicBezTo>
                    <a:cubicBezTo>
                      <a:pt x="275" y="91"/>
                      <a:pt x="275" y="127"/>
                      <a:pt x="275" y="164"/>
                    </a:cubicBezTo>
                    <a:cubicBezTo>
                      <a:pt x="284" y="164"/>
                      <a:pt x="290" y="164"/>
                      <a:pt x="296" y="164"/>
                    </a:cubicBezTo>
                    <a:close/>
                    <a:moveTo>
                      <a:pt x="251" y="164"/>
                    </a:moveTo>
                    <a:cubicBezTo>
                      <a:pt x="251" y="116"/>
                      <a:pt x="251" y="70"/>
                      <a:pt x="251" y="25"/>
                    </a:cubicBezTo>
                    <a:cubicBezTo>
                      <a:pt x="181" y="25"/>
                      <a:pt x="113" y="25"/>
                      <a:pt x="45" y="25"/>
                    </a:cubicBezTo>
                    <a:cubicBezTo>
                      <a:pt x="45" y="72"/>
                      <a:pt x="45" y="118"/>
                      <a:pt x="45" y="164"/>
                    </a:cubicBezTo>
                    <a:cubicBezTo>
                      <a:pt x="114" y="164"/>
                      <a:pt x="182" y="164"/>
                      <a:pt x="251" y="164"/>
                    </a:cubicBezTo>
                    <a:close/>
                  </a:path>
                </a:pathLst>
              </a:custGeom>
              <a:grpFill/>
              <a:ln>
                <a:noFill/>
              </a:ln>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50" name="Freeform 6"/>
              <p:cNvSpPr>
                <a:spLocks/>
              </p:cNvSpPr>
              <p:nvPr/>
            </p:nvSpPr>
            <p:spPr bwMode="auto">
              <a:xfrm>
                <a:off x="4727910" y="2799414"/>
                <a:ext cx="73024" cy="257176"/>
              </a:xfrm>
              <a:custGeom>
                <a:avLst/>
                <a:gdLst>
                  <a:gd name="T0" fmla="*/ 31 w 32"/>
                  <a:gd name="T1" fmla="*/ 58 h 112"/>
                  <a:gd name="T2" fmla="*/ 32 w 32"/>
                  <a:gd name="T3" fmla="*/ 94 h 112"/>
                  <a:gd name="T4" fmla="*/ 16 w 32"/>
                  <a:gd name="T5" fmla="*/ 112 h 112"/>
                  <a:gd name="T6" fmla="*/ 0 w 32"/>
                  <a:gd name="T7" fmla="*/ 93 h 112"/>
                  <a:gd name="T8" fmla="*/ 0 w 32"/>
                  <a:gd name="T9" fmla="*/ 15 h 112"/>
                  <a:gd name="T10" fmla="*/ 15 w 32"/>
                  <a:gd name="T11" fmla="*/ 0 h 112"/>
                  <a:gd name="T12" fmla="*/ 32 w 32"/>
                  <a:gd name="T13" fmla="*/ 16 h 112"/>
                  <a:gd name="T14" fmla="*/ 31 w 32"/>
                  <a:gd name="T15" fmla="*/ 58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12">
                    <a:moveTo>
                      <a:pt x="31" y="58"/>
                    </a:moveTo>
                    <a:cubicBezTo>
                      <a:pt x="31" y="70"/>
                      <a:pt x="31" y="82"/>
                      <a:pt x="32" y="94"/>
                    </a:cubicBezTo>
                    <a:cubicBezTo>
                      <a:pt x="32" y="105"/>
                      <a:pt x="30" y="112"/>
                      <a:pt x="16" y="112"/>
                    </a:cubicBezTo>
                    <a:cubicBezTo>
                      <a:pt x="1" y="112"/>
                      <a:pt x="0" y="104"/>
                      <a:pt x="0" y="93"/>
                    </a:cubicBezTo>
                    <a:cubicBezTo>
                      <a:pt x="1" y="67"/>
                      <a:pt x="1" y="41"/>
                      <a:pt x="0" y="15"/>
                    </a:cubicBezTo>
                    <a:cubicBezTo>
                      <a:pt x="0" y="4"/>
                      <a:pt x="4" y="0"/>
                      <a:pt x="15" y="0"/>
                    </a:cubicBezTo>
                    <a:cubicBezTo>
                      <a:pt x="27" y="0"/>
                      <a:pt x="32" y="4"/>
                      <a:pt x="32" y="16"/>
                    </a:cubicBezTo>
                    <a:cubicBezTo>
                      <a:pt x="31" y="30"/>
                      <a:pt x="31" y="44"/>
                      <a:pt x="31" y="58"/>
                    </a:cubicBezTo>
                    <a:close/>
                  </a:path>
                </a:pathLst>
              </a:custGeom>
              <a:grpFill/>
              <a:ln>
                <a:noFill/>
              </a:ln>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51" name="Freeform 7"/>
              <p:cNvSpPr>
                <a:spLocks/>
              </p:cNvSpPr>
              <p:nvPr/>
            </p:nvSpPr>
            <p:spPr bwMode="auto">
              <a:xfrm>
                <a:off x="4837449" y="2872438"/>
                <a:ext cx="74613" cy="184150"/>
              </a:xfrm>
              <a:custGeom>
                <a:avLst/>
                <a:gdLst>
                  <a:gd name="T0" fmla="*/ 31 w 33"/>
                  <a:gd name="T1" fmla="*/ 40 h 80"/>
                  <a:gd name="T2" fmla="*/ 32 w 33"/>
                  <a:gd name="T3" fmla="*/ 62 h 80"/>
                  <a:gd name="T4" fmla="*/ 16 w 33"/>
                  <a:gd name="T5" fmla="*/ 80 h 80"/>
                  <a:gd name="T6" fmla="*/ 0 w 33"/>
                  <a:gd name="T7" fmla="*/ 61 h 80"/>
                  <a:gd name="T8" fmla="*/ 0 w 33"/>
                  <a:gd name="T9" fmla="*/ 17 h 80"/>
                  <a:gd name="T10" fmla="*/ 15 w 33"/>
                  <a:gd name="T11" fmla="*/ 0 h 80"/>
                  <a:gd name="T12" fmla="*/ 32 w 33"/>
                  <a:gd name="T13" fmla="*/ 18 h 80"/>
                  <a:gd name="T14" fmla="*/ 31 w 33"/>
                  <a:gd name="T15" fmla="*/ 4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0">
                    <a:moveTo>
                      <a:pt x="31" y="40"/>
                    </a:moveTo>
                    <a:cubicBezTo>
                      <a:pt x="31" y="47"/>
                      <a:pt x="31" y="54"/>
                      <a:pt x="32" y="62"/>
                    </a:cubicBezTo>
                    <a:cubicBezTo>
                      <a:pt x="32" y="73"/>
                      <a:pt x="30" y="80"/>
                      <a:pt x="16" y="80"/>
                    </a:cubicBezTo>
                    <a:cubicBezTo>
                      <a:pt x="1" y="80"/>
                      <a:pt x="0" y="72"/>
                      <a:pt x="0" y="61"/>
                    </a:cubicBezTo>
                    <a:cubicBezTo>
                      <a:pt x="1" y="46"/>
                      <a:pt x="1" y="32"/>
                      <a:pt x="0" y="17"/>
                    </a:cubicBezTo>
                    <a:cubicBezTo>
                      <a:pt x="0" y="6"/>
                      <a:pt x="2" y="0"/>
                      <a:pt x="15" y="0"/>
                    </a:cubicBezTo>
                    <a:cubicBezTo>
                      <a:pt x="29" y="0"/>
                      <a:pt x="33" y="6"/>
                      <a:pt x="32" y="18"/>
                    </a:cubicBezTo>
                    <a:cubicBezTo>
                      <a:pt x="31" y="25"/>
                      <a:pt x="31" y="33"/>
                      <a:pt x="31" y="40"/>
                    </a:cubicBezTo>
                    <a:close/>
                  </a:path>
                </a:pathLst>
              </a:custGeom>
              <a:grpFill/>
              <a:ln>
                <a:noFill/>
              </a:ln>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52" name="Freeform 8"/>
              <p:cNvSpPr>
                <a:spLocks/>
              </p:cNvSpPr>
              <p:nvPr/>
            </p:nvSpPr>
            <p:spPr bwMode="auto">
              <a:xfrm>
                <a:off x="4604085" y="2937526"/>
                <a:ext cx="103187" cy="119063"/>
              </a:xfrm>
              <a:custGeom>
                <a:avLst/>
                <a:gdLst>
                  <a:gd name="T0" fmla="*/ 6 w 45"/>
                  <a:gd name="T1" fmla="*/ 26 h 52"/>
                  <a:gd name="T2" fmla="*/ 22 w 45"/>
                  <a:gd name="T3" fmla="*/ 0 h 52"/>
                  <a:gd name="T4" fmla="*/ 37 w 45"/>
                  <a:gd name="T5" fmla="*/ 25 h 52"/>
                  <a:gd name="T6" fmla="*/ 23 w 45"/>
                  <a:gd name="T7" fmla="*/ 52 h 52"/>
                  <a:gd name="T8" fmla="*/ 6 w 45"/>
                  <a:gd name="T9" fmla="*/ 26 h 52"/>
                </a:gdLst>
                <a:ahLst/>
                <a:cxnLst>
                  <a:cxn ang="0">
                    <a:pos x="T0" y="T1"/>
                  </a:cxn>
                  <a:cxn ang="0">
                    <a:pos x="T2" y="T3"/>
                  </a:cxn>
                  <a:cxn ang="0">
                    <a:pos x="T4" y="T5"/>
                  </a:cxn>
                  <a:cxn ang="0">
                    <a:pos x="T6" y="T7"/>
                  </a:cxn>
                  <a:cxn ang="0">
                    <a:pos x="T8" y="T9"/>
                  </a:cxn>
                </a:cxnLst>
                <a:rect l="0" t="0" r="r" b="b"/>
                <a:pathLst>
                  <a:path w="45" h="52">
                    <a:moveTo>
                      <a:pt x="6" y="26"/>
                    </a:moveTo>
                    <a:cubicBezTo>
                      <a:pt x="8" y="16"/>
                      <a:pt x="0" y="0"/>
                      <a:pt x="22" y="0"/>
                    </a:cubicBezTo>
                    <a:cubicBezTo>
                      <a:pt x="43" y="0"/>
                      <a:pt x="38" y="14"/>
                      <a:pt x="37" y="25"/>
                    </a:cubicBezTo>
                    <a:cubicBezTo>
                      <a:pt x="36" y="35"/>
                      <a:pt x="45" y="51"/>
                      <a:pt x="23" y="52"/>
                    </a:cubicBezTo>
                    <a:cubicBezTo>
                      <a:pt x="1" y="52"/>
                      <a:pt x="8" y="37"/>
                      <a:pt x="6" y="26"/>
                    </a:cubicBezTo>
                    <a:close/>
                  </a:path>
                </a:pathLst>
              </a:custGeom>
              <a:grpFill/>
              <a:ln>
                <a:noFill/>
              </a:ln>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sp>
            <p:nvSpPr>
              <p:cNvPr id="53" name="Freeform 9"/>
              <p:cNvSpPr>
                <a:spLocks/>
              </p:cNvSpPr>
              <p:nvPr/>
            </p:nvSpPr>
            <p:spPr bwMode="auto">
              <a:xfrm>
                <a:off x="4939050" y="2954988"/>
                <a:ext cx="87312" cy="101601"/>
              </a:xfrm>
              <a:custGeom>
                <a:avLst/>
                <a:gdLst>
                  <a:gd name="T0" fmla="*/ 34 w 38"/>
                  <a:gd name="T1" fmla="*/ 21 h 44"/>
                  <a:gd name="T2" fmla="*/ 19 w 38"/>
                  <a:gd name="T3" fmla="*/ 44 h 44"/>
                  <a:gd name="T4" fmla="*/ 3 w 38"/>
                  <a:gd name="T5" fmla="*/ 22 h 44"/>
                  <a:gd name="T6" fmla="*/ 20 w 38"/>
                  <a:gd name="T7" fmla="*/ 0 h 44"/>
                  <a:gd name="T8" fmla="*/ 34 w 38"/>
                  <a:gd name="T9" fmla="*/ 21 h 44"/>
                </a:gdLst>
                <a:ahLst/>
                <a:cxnLst>
                  <a:cxn ang="0">
                    <a:pos x="T0" y="T1"/>
                  </a:cxn>
                  <a:cxn ang="0">
                    <a:pos x="T2" y="T3"/>
                  </a:cxn>
                  <a:cxn ang="0">
                    <a:pos x="T4" y="T5"/>
                  </a:cxn>
                  <a:cxn ang="0">
                    <a:pos x="T6" y="T7"/>
                  </a:cxn>
                  <a:cxn ang="0">
                    <a:pos x="T8" y="T9"/>
                  </a:cxn>
                </a:cxnLst>
                <a:rect l="0" t="0" r="r" b="b"/>
                <a:pathLst>
                  <a:path w="38" h="44">
                    <a:moveTo>
                      <a:pt x="34" y="21"/>
                    </a:moveTo>
                    <a:cubicBezTo>
                      <a:pt x="34" y="32"/>
                      <a:pt x="38" y="44"/>
                      <a:pt x="19" y="44"/>
                    </a:cubicBezTo>
                    <a:cubicBezTo>
                      <a:pt x="0" y="44"/>
                      <a:pt x="4" y="32"/>
                      <a:pt x="3" y="22"/>
                    </a:cubicBezTo>
                    <a:cubicBezTo>
                      <a:pt x="3" y="10"/>
                      <a:pt x="2" y="0"/>
                      <a:pt x="20" y="0"/>
                    </a:cubicBezTo>
                    <a:cubicBezTo>
                      <a:pt x="37" y="0"/>
                      <a:pt x="34" y="11"/>
                      <a:pt x="34" y="21"/>
                    </a:cubicBezTo>
                    <a:close/>
                  </a:path>
                </a:pathLst>
              </a:custGeom>
              <a:grpFill/>
              <a:ln>
                <a:noFill/>
              </a:ln>
            </p:spPr>
            <p:txBody>
              <a:bodyPr vert="horz" wrap="square" lIns="67232" tIns="33616" rIns="67232" bIns="33616" numCol="1" anchor="t" anchorCtr="0" compatLnSpc="1">
                <a:prstTxWarp prst="textNoShape">
                  <a:avLst/>
                </a:prstTxWarp>
              </a:bodyPr>
              <a:lstStyle/>
              <a:p>
                <a:pPr defTabSz="685772"/>
                <a:endParaRPr lang="en-US" sz="1324">
                  <a:solidFill>
                    <a:prstClr val="white"/>
                  </a:solidFill>
                  <a:latin typeface="Segoe UI"/>
                  <a:ea typeface="MS PGothic" panose="020B0600070205080204" pitchFamily="34" charset="-128"/>
                </a:endParaRPr>
              </a:p>
            </p:txBody>
          </p:sp>
        </p:grpSp>
        <p:sp>
          <p:nvSpPr>
            <p:cNvPr id="54" name="Rectangle 53"/>
            <p:cNvSpPr/>
            <p:nvPr/>
          </p:nvSpPr>
          <p:spPr>
            <a:xfrm>
              <a:off x="6860625" y="2557152"/>
              <a:ext cx="583686" cy="22820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Power BI</a:t>
              </a:r>
            </a:p>
          </p:txBody>
        </p:sp>
        <p:sp>
          <p:nvSpPr>
            <p:cNvPr id="55" name="Rectangle 54"/>
            <p:cNvSpPr/>
            <p:nvPr/>
          </p:nvSpPr>
          <p:spPr bwMode="auto">
            <a:xfrm>
              <a:off x="4708748" y="2091275"/>
              <a:ext cx="1528971" cy="3176381"/>
            </a:xfrm>
            <a:prstGeom prst="rect">
              <a:avLst/>
            </a:prstGeom>
            <a:solidFill>
              <a:srgbClr val="005AA1"/>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Machine Learning </a:t>
              </a:r>
              <a:br>
                <a:rPr lang="en-US" sz="1176" spc="-22" dirty="0">
                  <a:solidFill>
                    <a:prstClr val="white"/>
                  </a:solidFill>
                  <a:latin typeface="Segoe UI Semilight" panose="020B0402040204020203" pitchFamily="34" charset="0"/>
                  <a:cs typeface="Segoe UI Semilight" panose="020B0402040204020203" pitchFamily="34" charset="0"/>
                </a:rPr>
              </a:br>
              <a:r>
                <a:rPr lang="en-US" sz="1176" spc="-22" dirty="0">
                  <a:solidFill>
                    <a:prstClr val="white"/>
                  </a:solidFill>
                  <a:latin typeface="Segoe UI Semilight" panose="020B0402040204020203" pitchFamily="34" charset="0"/>
                  <a:cs typeface="Segoe UI Semilight" panose="020B0402040204020203" pitchFamily="34" charset="0"/>
                </a:rPr>
                <a:t>and Analytics</a:t>
              </a:r>
            </a:p>
          </p:txBody>
        </p:sp>
        <p:pic>
          <p:nvPicPr>
            <p:cNvPr id="56" name="Picture 5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97334" y="2904226"/>
              <a:ext cx="260232" cy="275768"/>
            </a:xfrm>
            <a:prstGeom prst="rect">
              <a:avLst/>
            </a:prstGeom>
          </p:spPr>
        </p:pic>
        <p:pic>
          <p:nvPicPr>
            <p:cNvPr id="57" name="Picture 5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45148" y="3468422"/>
              <a:ext cx="348902" cy="270399"/>
            </a:xfrm>
            <a:prstGeom prst="rect">
              <a:avLst/>
            </a:prstGeom>
          </p:spPr>
        </p:pic>
        <p:sp>
          <p:nvSpPr>
            <p:cNvPr id="58" name="Rectangle 57"/>
            <p:cNvSpPr/>
            <p:nvPr/>
          </p:nvSpPr>
          <p:spPr>
            <a:xfrm>
              <a:off x="5069063" y="2878045"/>
              <a:ext cx="1005147" cy="36407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Machine Learning</a:t>
              </a:r>
            </a:p>
          </p:txBody>
        </p:sp>
        <p:sp>
          <p:nvSpPr>
            <p:cNvPr id="59" name="Rectangle 58"/>
            <p:cNvSpPr/>
            <p:nvPr/>
          </p:nvSpPr>
          <p:spPr>
            <a:xfrm>
              <a:off x="5081376" y="3415685"/>
              <a:ext cx="937821" cy="36407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Stream Analytics</a:t>
              </a:r>
            </a:p>
          </p:txBody>
        </p:sp>
        <p:grpSp>
          <p:nvGrpSpPr>
            <p:cNvPr id="60" name="Group 59"/>
            <p:cNvGrpSpPr/>
            <p:nvPr/>
          </p:nvGrpSpPr>
          <p:grpSpPr>
            <a:xfrm>
              <a:off x="6234335" y="2350857"/>
              <a:ext cx="217079" cy="1348850"/>
              <a:chOff x="3832324" y="5254390"/>
              <a:chExt cx="295243" cy="1834529"/>
            </a:xfrm>
          </p:grpSpPr>
          <p:sp>
            <p:nvSpPr>
              <p:cNvPr id="61" name="Isosceles Triangle 60"/>
              <p:cNvSpPr/>
              <p:nvPr/>
            </p:nvSpPr>
            <p:spPr bwMode="auto">
              <a:xfrm rot="5400000">
                <a:off x="3576707" y="5557205"/>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62" name="Isosceles Triangle 61"/>
              <p:cNvSpPr/>
              <p:nvPr/>
            </p:nvSpPr>
            <p:spPr bwMode="auto">
              <a:xfrm rot="5400000">
                <a:off x="3529509" y="5557205"/>
                <a:ext cx="853675" cy="248045"/>
              </a:xfrm>
              <a:prstGeom prst="triangle">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63" name="Isosceles Triangle 62"/>
              <p:cNvSpPr/>
              <p:nvPr/>
            </p:nvSpPr>
            <p:spPr bwMode="auto">
              <a:xfrm rot="5400000">
                <a:off x="3576707" y="6538059"/>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nvGrpSpPr>
            <p:cNvPr id="64" name="Group 63"/>
            <p:cNvGrpSpPr/>
            <p:nvPr/>
          </p:nvGrpSpPr>
          <p:grpSpPr>
            <a:xfrm>
              <a:off x="6234335" y="3768564"/>
              <a:ext cx="217079" cy="627670"/>
              <a:chOff x="3832324" y="5673490"/>
              <a:chExt cx="295243" cy="853675"/>
            </a:xfrm>
          </p:grpSpPr>
          <p:sp>
            <p:nvSpPr>
              <p:cNvPr id="65" name="Isosceles Triangle 64"/>
              <p:cNvSpPr/>
              <p:nvPr/>
            </p:nvSpPr>
            <p:spPr bwMode="auto">
              <a:xfrm rot="5400000">
                <a:off x="3576707" y="5976305"/>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66" name="Isosceles Triangle 65"/>
              <p:cNvSpPr/>
              <p:nvPr/>
            </p:nvSpPr>
            <p:spPr bwMode="auto">
              <a:xfrm rot="5400000">
                <a:off x="3529509" y="5976305"/>
                <a:ext cx="853675" cy="248045"/>
              </a:xfrm>
              <a:prstGeom prst="triangle">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nvGrpSpPr>
            <p:cNvPr id="67" name="Group 66"/>
            <p:cNvGrpSpPr/>
            <p:nvPr/>
          </p:nvGrpSpPr>
          <p:grpSpPr>
            <a:xfrm>
              <a:off x="6234335" y="4577205"/>
              <a:ext cx="217079" cy="627670"/>
              <a:chOff x="3832324" y="5397265"/>
              <a:chExt cx="295243" cy="853675"/>
            </a:xfrm>
          </p:grpSpPr>
          <p:sp>
            <p:nvSpPr>
              <p:cNvPr id="68" name="Isosceles Triangle 67"/>
              <p:cNvSpPr/>
              <p:nvPr/>
            </p:nvSpPr>
            <p:spPr bwMode="auto">
              <a:xfrm rot="5400000">
                <a:off x="3576707" y="5700080"/>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69" name="Isosceles Triangle 68"/>
              <p:cNvSpPr/>
              <p:nvPr/>
            </p:nvSpPr>
            <p:spPr bwMode="auto">
              <a:xfrm rot="5400000">
                <a:off x="3529509" y="5700080"/>
                <a:ext cx="853675" cy="248045"/>
              </a:xfrm>
              <a:prstGeom prst="triangle">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sp>
          <p:nvSpPr>
            <p:cNvPr id="70" name="Isosceles Triangle 69"/>
            <p:cNvSpPr/>
            <p:nvPr/>
          </p:nvSpPr>
          <p:spPr bwMode="auto">
            <a:xfrm rot="5400000">
              <a:off x="6011750" y="3295508"/>
              <a:ext cx="627670" cy="182377"/>
            </a:xfrm>
            <a:prstGeom prst="triangle">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71" name="Freeform 389"/>
            <p:cNvSpPr>
              <a:spLocks noEditPoints="1"/>
            </p:cNvSpPr>
            <p:nvPr/>
          </p:nvSpPr>
          <p:spPr bwMode="auto">
            <a:xfrm>
              <a:off x="6757725" y="331215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72259"/>
              <a:endParaRPr lang="en-US" sz="1250">
                <a:solidFill>
                  <a:prstClr val="white"/>
                </a:solidFill>
                <a:latin typeface="Segoe UI"/>
                <a:ea typeface="MS PGothic" panose="020B0600070205080204" pitchFamily="34" charset="-128"/>
              </a:endParaRPr>
            </a:p>
          </p:txBody>
        </p:sp>
        <p:sp>
          <p:nvSpPr>
            <p:cNvPr id="72" name="Rectangle 71"/>
            <p:cNvSpPr/>
            <p:nvPr/>
          </p:nvSpPr>
          <p:spPr>
            <a:xfrm>
              <a:off x="354704" y="5333539"/>
              <a:ext cx="548484" cy="273152"/>
            </a:xfrm>
            <a:prstGeom prst="rect">
              <a:avLst/>
            </a:prstGeom>
          </p:spPr>
          <p:txBody>
            <a:bodyPr wrap="none">
              <a:spAutoFit/>
            </a:bodyPr>
            <a:lstStyle/>
            <a:p>
              <a:pPr algn="ctr" defTabSz="533044">
                <a:spcBef>
                  <a:spcPct val="0"/>
                </a:spcBef>
                <a:spcAft>
                  <a:spcPct val="35000"/>
                </a:spcAft>
              </a:pPr>
              <a:r>
                <a:rPr lang="en-US" sz="117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DATA</a:t>
              </a:r>
            </a:p>
          </p:txBody>
        </p:sp>
        <p:grpSp>
          <p:nvGrpSpPr>
            <p:cNvPr id="73" name="Group 72"/>
            <p:cNvGrpSpPr/>
            <p:nvPr/>
          </p:nvGrpSpPr>
          <p:grpSpPr>
            <a:xfrm>
              <a:off x="295971" y="2342958"/>
              <a:ext cx="1140490" cy="2804201"/>
              <a:chOff x="276231" y="2132701"/>
              <a:chExt cx="1551146" cy="3813908"/>
            </a:xfrm>
          </p:grpSpPr>
          <p:cxnSp>
            <p:nvCxnSpPr>
              <p:cNvPr id="74" name="Straight Connector 73"/>
              <p:cNvCxnSpPr/>
              <p:nvPr/>
            </p:nvCxnSpPr>
            <p:spPr>
              <a:xfrm>
                <a:off x="1399592" y="2407298"/>
                <a:ext cx="7864" cy="2729556"/>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184988" y="2407298"/>
                <a:ext cx="214604" cy="1"/>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1184988" y="3768264"/>
                <a:ext cx="570278" cy="1"/>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1184988" y="5136854"/>
                <a:ext cx="214604" cy="1"/>
              </a:xfrm>
              <a:prstGeom prst="line">
                <a:avLst/>
              </a:prstGeom>
              <a:ln w="22225" cap="sq">
                <a:solidFill>
                  <a:schemeClr val="accent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78" name="Freeform 34"/>
              <p:cNvSpPr>
                <a:spLocks noEditPoints="1"/>
              </p:cNvSpPr>
              <p:nvPr/>
            </p:nvSpPr>
            <p:spPr bwMode="auto">
              <a:xfrm>
                <a:off x="485527" y="2132701"/>
                <a:ext cx="613677" cy="485488"/>
              </a:xfrm>
              <a:custGeom>
                <a:avLst/>
                <a:gdLst>
                  <a:gd name="T0" fmla="*/ 234 w 1464"/>
                  <a:gd name="T1" fmla="*/ 815 h 1158"/>
                  <a:gd name="T2" fmla="*/ 206 w 1464"/>
                  <a:gd name="T3" fmla="*/ 1158 h 1158"/>
                  <a:gd name="T4" fmla="*/ 33 w 1464"/>
                  <a:gd name="T5" fmla="*/ 1131 h 1158"/>
                  <a:gd name="T6" fmla="*/ 89 w 1464"/>
                  <a:gd name="T7" fmla="*/ 876 h 1158"/>
                  <a:gd name="T8" fmla="*/ 183 w 1464"/>
                  <a:gd name="T9" fmla="*/ 876 h 1158"/>
                  <a:gd name="T10" fmla="*/ 323 w 1464"/>
                  <a:gd name="T11" fmla="*/ 1158 h 1158"/>
                  <a:gd name="T12" fmla="*/ 495 w 1464"/>
                  <a:gd name="T13" fmla="*/ 1131 h 1158"/>
                  <a:gd name="T14" fmla="*/ 295 w 1464"/>
                  <a:gd name="T15" fmla="*/ 748 h 1158"/>
                  <a:gd name="T16" fmla="*/ 295 w 1464"/>
                  <a:gd name="T17" fmla="*/ 1131 h 1158"/>
                  <a:gd name="T18" fmla="*/ 584 w 1464"/>
                  <a:gd name="T19" fmla="*/ 1158 h 1158"/>
                  <a:gd name="T20" fmla="*/ 757 w 1464"/>
                  <a:gd name="T21" fmla="*/ 1131 h 1158"/>
                  <a:gd name="T22" fmla="*/ 557 w 1464"/>
                  <a:gd name="T23" fmla="*/ 493 h 1158"/>
                  <a:gd name="T24" fmla="*/ 557 w 1464"/>
                  <a:gd name="T25" fmla="*/ 1131 h 1158"/>
                  <a:gd name="T26" fmla="*/ 863 w 1464"/>
                  <a:gd name="T27" fmla="*/ 676 h 1158"/>
                  <a:gd name="T28" fmla="*/ 813 w 1464"/>
                  <a:gd name="T29" fmla="*/ 1131 h 1158"/>
                  <a:gd name="T30" fmla="*/ 991 w 1464"/>
                  <a:gd name="T31" fmla="*/ 1158 h 1158"/>
                  <a:gd name="T32" fmla="*/ 1013 w 1464"/>
                  <a:gd name="T33" fmla="*/ 610 h 1158"/>
                  <a:gd name="T34" fmla="*/ 902 w 1464"/>
                  <a:gd name="T35" fmla="*/ 687 h 1158"/>
                  <a:gd name="T36" fmla="*/ 1074 w 1464"/>
                  <a:gd name="T37" fmla="*/ 1131 h 1158"/>
                  <a:gd name="T38" fmla="*/ 1247 w 1464"/>
                  <a:gd name="T39" fmla="*/ 1158 h 1158"/>
                  <a:gd name="T40" fmla="*/ 1275 w 1464"/>
                  <a:gd name="T41" fmla="*/ 366 h 1158"/>
                  <a:gd name="T42" fmla="*/ 1074 w 1464"/>
                  <a:gd name="T43" fmla="*/ 549 h 1158"/>
                  <a:gd name="T44" fmla="*/ 1442 w 1464"/>
                  <a:gd name="T45" fmla="*/ 0 h 1158"/>
                  <a:gd name="T46" fmla="*/ 1024 w 1464"/>
                  <a:gd name="T47" fmla="*/ 33 h 1158"/>
                  <a:gd name="T48" fmla="*/ 1130 w 1464"/>
                  <a:gd name="T49" fmla="*/ 166 h 1158"/>
                  <a:gd name="T50" fmla="*/ 935 w 1464"/>
                  <a:gd name="T51" fmla="*/ 410 h 1158"/>
                  <a:gd name="T52" fmla="*/ 896 w 1464"/>
                  <a:gd name="T53" fmla="*/ 416 h 1158"/>
                  <a:gd name="T54" fmla="*/ 540 w 1464"/>
                  <a:gd name="T55" fmla="*/ 94 h 1158"/>
                  <a:gd name="T56" fmla="*/ 11 w 1464"/>
                  <a:gd name="T57" fmla="*/ 704 h 1158"/>
                  <a:gd name="T58" fmla="*/ 117 w 1464"/>
                  <a:gd name="T59" fmla="*/ 848 h 1158"/>
                  <a:gd name="T60" fmla="*/ 156 w 1464"/>
                  <a:gd name="T61" fmla="*/ 848 h 1158"/>
                  <a:gd name="T62" fmla="*/ 534 w 1464"/>
                  <a:gd name="T63" fmla="*/ 443 h 1158"/>
                  <a:gd name="T64" fmla="*/ 885 w 1464"/>
                  <a:gd name="T65" fmla="*/ 649 h 1158"/>
                  <a:gd name="T66" fmla="*/ 930 w 1464"/>
                  <a:gd name="T67" fmla="*/ 643 h 1158"/>
                  <a:gd name="T68" fmla="*/ 1269 w 1464"/>
                  <a:gd name="T69" fmla="*/ 321 h 1158"/>
                  <a:gd name="T70" fmla="*/ 1420 w 1464"/>
                  <a:gd name="T71" fmla="*/ 460 h 1158"/>
                  <a:gd name="T72" fmla="*/ 1442 w 1464"/>
                  <a:gd name="T73" fmla="*/ 449 h 1158"/>
                  <a:gd name="T74" fmla="*/ 1442 w 1464"/>
                  <a:gd name="T75" fmla="*/ 0 h 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4" h="1158">
                    <a:moveTo>
                      <a:pt x="183" y="876"/>
                    </a:moveTo>
                    <a:cubicBezTo>
                      <a:pt x="234" y="815"/>
                      <a:pt x="234" y="815"/>
                      <a:pt x="234" y="815"/>
                    </a:cubicBezTo>
                    <a:cubicBezTo>
                      <a:pt x="234" y="1131"/>
                      <a:pt x="234" y="1131"/>
                      <a:pt x="234" y="1131"/>
                    </a:cubicBezTo>
                    <a:cubicBezTo>
                      <a:pt x="234" y="1147"/>
                      <a:pt x="222" y="1158"/>
                      <a:pt x="206" y="1158"/>
                    </a:cubicBezTo>
                    <a:cubicBezTo>
                      <a:pt x="61" y="1158"/>
                      <a:pt x="61" y="1158"/>
                      <a:pt x="61" y="1158"/>
                    </a:cubicBezTo>
                    <a:cubicBezTo>
                      <a:pt x="50" y="1158"/>
                      <a:pt x="33" y="1147"/>
                      <a:pt x="33" y="1131"/>
                    </a:cubicBezTo>
                    <a:cubicBezTo>
                      <a:pt x="33" y="820"/>
                      <a:pt x="33" y="820"/>
                      <a:pt x="33" y="820"/>
                    </a:cubicBezTo>
                    <a:cubicBezTo>
                      <a:pt x="89" y="876"/>
                      <a:pt x="89" y="876"/>
                      <a:pt x="89" y="876"/>
                    </a:cubicBezTo>
                    <a:cubicBezTo>
                      <a:pt x="100" y="887"/>
                      <a:pt x="117" y="898"/>
                      <a:pt x="133" y="898"/>
                    </a:cubicBezTo>
                    <a:cubicBezTo>
                      <a:pt x="150" y="898"/>
                      <a:pt x="172" y="887"/>
                      <a:pt x="183" y="876"/>
                    </a:cubicBezTo>
                    <a:close/>
                    <a:moveTo>
                      <a:pt x="295" y="1131"/>
                    </a:moveTo>
                    <a:cubicBezTo>
                      <a:pt x="295" y="1147"/>
                      <a:pt x="306" y="1158"/>
                      <a:pt x="323" y="1158"/>
                    </a:cubicBezTo>
                    <a:cubicBezTo>
                      <a:pt x="467" y="1158"/>
                      <a:pt x="467" y="1158"/>
                      <a:pt x="467" y="1158"/>
                    </a:cubicBezTo>
                    <a:cubicBezTo>
                      <a:pt x="484" y="1158"/>
                      <a:pt x="495" y="1147"/>
                      <a:pt x="495" y="1131"/>
                    </a:cubicBezTo>
                    <a:cubicBezTo>
                      <a:pt x="495" y="527"/>
                      <a:pt x="495" y="527"/>
                      <a:pt x="495" y="527"/>
                    </a:cubicBezTo>
                    <a:cubicBezTo>
                      <a:pt x="295" y="748"/>
                      <a:pt x="295" y="748"/>
                      <a:pt x="295" y="748"/>
                    </a:cubicBezTo>
                    <a:cubicBezTo>
                      <a:pt x="295" y="1131"/>
                      <a:pt x="295" y="1131"/>
                      <a:pt x="295" y="1131"/>
                    </a:cubicBezTo>
                    <a:cubicBezTo>
                      <a:pt x="295" y="1131"/>
                      <a:pt x="295" y="1131"/>
                      <a:pt x="295" y="1131"/>
                    </a:cubicBezTo>
                    <a:close/>
                    <a:moveTo>
                      <a:pt x="557" y="1131"/>
                    </a:moveTo>
                    <a:cubicBezTo>
                      <a:pt x="557" y="1147"/>
                      <a:pt x="568" y="1158"/>
                      <a:pt x="584" y="1158"/>
                    </a:cubicBezTo>
                    <a:cubicBezTo>
                      <a:pt x="729" y="1158"/>
                      <a:pt x="729" y="1158"/>
                      <a:pt x="729" y="1158"/>
                    </a:cubicBezTo>
                    <a:cubicBezTo>
                      <a:pt x="746" y="1158"/>
                      <a:pt x="757" y="1147"/>
                      <a:pt x="757" y="1131"/>
                    </a:cubicBezTo>
                    <a:cubicBezTo>
                      <a:pt x="757" y="615"/>
                      <a:pt x="757" y="615"/>
                      <a:pt x="757" y="615"/>
                    </a:cubicBezTo>
                    <a:cubicBezTo>
                      <a:pt x="557" y="493"/>
                      <a:pt x="557" y="493"/>
                      <a:pt x="557" y="493"/>
                    </a:cubicBezTo>
                    <a:cubicBezTo>
                      <a:pt x="557" y="1131"/>
                      <a:pt x="557" y="1131"/>
                      <a:pt x="557" y="1131"/>
                    </a:cubicBezTo>
                    <a:cubicBezTo>
                      <a:pt x="557" y="1131"/>
                      <a:pt x="557" y="1131"/>
                      <a:pt x="557" y="1131"/>
                    </a:cubicBezTo>
                    <a:close/>
                    <a:moveTo>
                      <a:pt x="902" y="687"/>
                    </a:moveTo>
                    <a:cubicBezTo>
                      <a:pt x="891" y="687"/>
                      <a:pt x="874" y="687"/>
                      <a:pt x="863" y="676"/>
                    </a:cubicBezTo>
                    <a:cubicBezTo>
                      <a:pt x="813" y="649"/>
                      <a:pt x="813" y="649"/>
                      <a:pt x="813" y="649"/>
                    </a:cubicBezTo>
                    <a:cubicBezTo>
                      <a:pt x="813" y="1131"/>
                      <a:pt x="813" y="1131"/>
                      <a:pt x="813" y="1131"/>
                    </a:cubicBezTo>
                    <a:cubicBezTo>
                      <a:pt x="813" y="1147"/>
                      <a:pt x="829" y="1158"/>
                      <a:pt x="841" y="1158"/>
                    </a:cubicBezTo>
                    <a:cubicBezTo>
                      <a:pt x="991" y="1158"/>
                      <a:pt x="991" y="1158"/>
                      <a:pt x="991" y="1158"/>
                    </a:cubicBezTo>
                    <a:cubicBezTo>
                      <a:pt x="1002" y="1158"/>
                      <a:pt x="1013" y="1147"/>
                      <a:pt x="1013" y="1131"/>
                    </a:cubicBezTo>
                    <a:cubicBezTo>
                      <a:pt x="1013" y="610"/>
                      <a:pt x="1013" y="610"/>
                      <a:pt x="1013" y="610"/>
                    </a:cubicBezTo>
                    <a:cubicBezTo>
                      <a:pt x="958" y="671"/>
                      <a:pt x="958" y="671"/>
                      <a:pt x="958" y="671"/>
                    </a:cubicBezTo>
                    <a:cubicBezTo>
                      <a:pt x="941" y="682"/>
                      <a:pt x="924" y="687"/>
                      <a:pt x="902" y="687"/>
                    </a:cubicBezTo>
                    <a:close/>
                    <a:moveTo>
                      <a:pt x="1074" y="549"/>
                    </a:moveTo>
                    <a:cubicBezTo>
                      <a:pt x="1074" y="1131"/>
                      <a:pt x="1074" y="1131"/>
                      <a:pt x="1074" y="1131"/>
                    </a:cubicBezTo>
                    <a:cubicBezTo>
                      <a:pt x="1074" y="1147"/>
                      <a:pt x="1086" y="1158"/>
                      <a:pt x="1102" y="1158"/>
                    </a:cubicBezTo>
                    <a:cubicBezTo>
                      <a:pt x="1247" y="1158"/>
                      <a:pt x="1247" y="1158"/>
                      <a:pt x="1247" y="1158"/>
                    </a:cubicBezTo>
                    <a:cubicBezTo>
                      <a:pt x="1264" y="1158"/>
                      <a:pt x="1275" y="1147"/>
                      <a:pt x="1275" y="1131"/>
                    </a:cubicBezTo>
                    <a:cubicBezTo>
                      <a:pt x="1275" y="366"/>
                      <a:pt x="1275" y="366"/>
                      <a:pt x="1275" y="366"/>
                    </a:cubicBezTo>
                    <a:cubicBezTo>
                      <a:pt x="1269" y="360"/>
                      <a:pt x="1269" y="360"/>
                      <a:pt x="1269" y="360"/>
                    </a:cubicBezTo>
                    <a:cubicBezTo>
                      <a:pt x="1074" y="549"/>
                      <a:pt x="1074" y="549"/>
                      <a:pt x="1074" y="549"/>
                    </a:cubicBezTo>
                    <a:cubicBezTo>
                      <a:pt x="1074" y="549"/>
                      <a:pt x="1074" y="549"/>
                      <a:pt x="1074" y="549"/>
                    </a:cubicBezTo>
                    <a:close/>
                    <a:moveTo>
                      <a:pt x="1442" y="0"/>
                    </a:moveTo>
                    <a:cubicBezTo>
                      <a:pt x="1442" y="0"/>
                      <a:pt x="1442" y="0"/>
                      <a:pt x="1442" y="0"/>
                    </a:cubicBezTo>
                    <a:cubicBezTo>
                      <a:pt x="1024" y="33"/>
                      <a:pt x="1024" y="33"/>
                      <a:pt x="1024" y="33"/>
                    </a:cubicBezTo>
                    <a:cubicBezTo>
                      <a:pt x="1008" y="33"/>
                      <a:pt x="1002" y="44"/>
                      <a:pt x="1013" y="50"/>
                    </a:cubicBezTo>
                    <a:cubicBezTo>
                      <a:pt x="1130" y="166"/>
                      <a:pt x="1130" y="166"/>
                      <a:pt x="1130" y="166"/>
                    </a:cubicBezTo>
                    <a:cubicBezTo>
                      <a:pt x="1141" y="177"/>
                      <a:pt x="1141" y="194"/>
                      <a:pt x="1130" y="205"/>
                    </a:cubicBezTo>
                    <a:cubicBezTo>
                      <a:pt x="935" y="410"/>
                      <a:pt x="935" y="410"/>
                      <a:pt x="935" y="410"/>
                    </a:cubicBezTo>
                    <a:cubicBezTo>
                      <a:pt x="930" y="416"/>
                      <a:pt x="924" y="421"/>
                      <a:pt x="919" y="421"/>
                    </a:cubicBezTo>
                    <a:cubicBezTo>
                      <a:pt x="907" y="421"/>
                      <a:pt x="902" y="416"/>
                      <a:pt x="896" y="416"/>
                    </a:cubicBezTo>
                    <a:cubicBezTo>
                      <a:pt x="557" y="100"/>
                      <a:pt x="557" y="100"/>
                      <a:pt x="557" y="100"/>
                    </a:cubicBezTo>
                    <a:cubicBezTo>
                      <a:pt x="551" y="94"/>
                      <a:pt x="545" y="94"/>
                      <a:pt x="540" y="94"/>
                    </a:cubicBezTo>
                    <a:cubicBezTo>
                      <a:pt x="529" y="94"/>
                      <a:pt x="523" y="94"/>
                      <a:pt x="518" y="100"/>
                    </a:cubicBezTo>
                    <a:cubicBezTo>
                      <a:pt x="11" y="704"/>
                      <a:pt x="11" y="704"/>
                      <a:pt x="11" y="704"/>
                    </a:cubicBezTo>
                    <a:cubicBezTo>
                      <a:pt x="0" y="715"/>
                      <a:pt x="0" y="737"/>
                      <a:pt x="11" y="748"/>
                    </a:cubicBezTo>
                    <a:cubicBezTo>
                      <a:pt x="117" y="848"/>
                      <a:pt x="117" y="848"/>
                      <a:pt x="117" y="848"/>
                    </a:cubicBezTo>
                    <a:cubicBezTo>
                      <a:pt x="122" y="854"/>
                      <a:pt x="128" y="859"/>
                      <a:pt x="133" y="859"/>
                    </a:cubicBezTo>
                    <a:cubicBezTo>
                      <a:pt x="139" y="859"/>
                      <a:pt x="150" y="854"/>
                      <a:pt x="156" y="848"/>
                    </a:cubicBezTo>
                    <a:cubicBezTo>
                      <a:pt x="506" y="454"/>
                      <a:pt x="506" y="454"/>
                      <a:pt x="506" y="454"/>
                    </a:cubicBezTo>
                    <a:cubicBezTo>
                      <a:pt x="512" y="443"/>
                      <a:pt x="523" y="443"/>
                      <a:pt x="534" y="443"/>
                    </a:cubicBezTo>
                    <a:cubicBezTo>
                      <a:pt x="540" y="443"/>
                      <a:pt x="545" y="443"/>
                      <a:pt x="551" y="443"/>
                    </a:cubicBezTo>
                    <a:cubicBezTo>
                      <a:pt x="885" y="649"/>
                      <a:pt x="885" y="649"/>
                      <a:pt x="885" y="649"/>
                    </a:cubicBezTo>
                    <a:cubicBezTo>
                      <a:pt x="891" y="649"/>
                      <a:pt x="896" y="649"/>
                      <a:pt x="902" y="649"/>
                    </a:cubicBezTo>
                    <a:cubicBezTo>
                      <a:pt x="913" y="649"/>
                      <a:pt x="924" y="649"/>
                      <a:pt x="930" y="643"/>
                    </a:cubicBezTo>
                    <a:cubicBezTo>
                      <a:pt x="1253" y="327"/>
                      <a:pt x="1253" y="327"/>
                      <a:pt x="1253" y="327"/>
                    </a:cubicBezTo>
                    <a:cubicBezTo>
                      <a:pt x="1258" y="321"/>
                      <a:pt x="1264" y="321"/>
                      <a:pt x="1269" y="321"/>
                    </a:cubicBezTo>
                    <a:cubicBezTo>
                      <a:pt x="1281" y="321"/>
                      <a:pt x="1286" y="321"/>
                      <a:pt x="1292" y="327"/>
                    </a:cubicBezTo>
                    <a:cubicBezTo>
                      <a:pt x="1420" y="460"/>
                      <a:pt x="1420" y="460"/>
                      <a:pt x="1420" y="460"/>
                    </a:cubicBezTo>
                    <a:cubicBezTo>
                      <a:pt x="1425" y="460"/>
                      <a:pt x="1431" y="466"/>
                      <a:pt x="1431" y="466"/>
                    </a:cubicBezTo>
                    <a:cubicBezTo>
                      <a:pt x="1436" y="466"/>
                      <a:pt x="1442" y="460"/>
                      <a:pt x="1442" y="449"/>
                    </a:cubicBezTo>
                    <a:cubicBezTo>
                      <a:pt x="1464" y="28"/>
                      <a:pt x="1464" y="28"/>
                      <a:pt x="1464" y="28"/>
                    </a:cubicBezTo>
                    <a:cubicBezTo>
                      <a:pt x="1464" y="11"/>
                      <a:pt x="1453" y="0"/>
                      <a:pt x="1442" y="0"/>
                    </a:cubicBezTo>
                    <a:close/>
                  </a:path>
                </a:pathLst>
              </a:custGeom>
              <a:solidFill>
                <a:schemeClr val="accent1"/>
              </a:solidFill>
              <a:ln>
                <a:noFill/>
              </a:ln>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sp>
            <p:nvSpPr>
              <p:cNvPr id="79" name="TextBox 78"/>
              <p:cNvSpPr txBox="1"/>
              <p:nvPr/>
            </p:nvSpPr>
            <p:spPr>
              <a:xfrm>
                <a:off x="290952" y="2519818"/>
                <a:ext cx="1239880" cy="613733"/>
              </a:xfrm>
              <a:prstGeom prst="rect">
                <a:avLst/>
              </a:prstGeom>
              <a:noFill/>
            </p:spPr>
            <p:txBody>
              <a:bodyPr wrap="square" lIns="134444" tIns="107556" rIns="134444" bIns="107556" rtlCol="0">
                <a:spAutoFit/>
              </a:bodyPr>
              <a:lstStyle/>
              <a:p>
                <a:pPr defTabSz="685640">
                  <a:lnSpc>
                    <a:spcPct val="90000"/>
                  </a:lnSpc>
                  <a:spcBef>
                    <a:spcPct val="0"/>
                  </a:spcBef>
                  <a:spcAft>
                    <a:spcPts val="441"/>
                  </a:spcAft>
                </a:pP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Business </a:t>
                </a:r>
                <a:b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b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apps</a:t>
                </a:r>
              </a:p>
            </p:txBody>
          </p:sp>
          <p:sp>
            <p:nvSpPr>
              <p:cNvPr id="80" name="TextBox 79"/>
              <p:cNvSpPr txBox="1"/>
              <p:nvPr/>
            </p:nvSpPr>
            <p:spPr>
              <a:xfrm>
                <a:off x="286638" y="4033285"/>
                <a:ext cx="1239880" cy="613733"/>
              </a:xfrm>
              <a:prstGeom prst="rect">
                <a:avLst/>
              </a:prstGeom>
              <a:noFill/>
            </p:spPr>
            <p:txBody>
              <a:bodyPr wrap="square" lIns="134444" tIns="107556" rIns="134444" bIns="107556" rtlCol="0">
                <a:spAutoFit/>
              </a:bodyPr>
              <a:lstStyle/>
              <a:p>
                <a:pPr defTabSz="685640">
                  <a:lnSpc>
                    <a:spcPct val="90000"/>
                  </a:lnSpc>
                  <a:spcBef>
                    <a:spcPct val="0"/>
                  </a:spcBef>
                  <a:spcAft>
                    <a:spcPts val="441"/>
                  </a:spcAft>
                </a:pP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Custom </a:t>
                </a:r>
                <a:b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b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apps</a:t>
                </a:r>
              </a:p>
            </p:txBody>
          </p:sp>
          <p:sp>
            <p:nvSpPr>
              <p:cNvPr id="81" name="Freeform 53"/>
              <p:cNvSpPr>
                <a:spLocks noEditPoints="1"/>
              </p:cNvSpPr>
              <p:nvPr/>
            </p:nvSpPr>
            <p:spPr bwMode="auto">
              <a:xfrm>
                <a:off x="566387" y="3483627"/>
                <a:ext cx="451956" cy="645040"/>
              </a:xfrm>
              <a:custGeom>
                <a:avLst/>
                <a:gdLst>
                  <a:gd name="T0" fmla="*/ 1011 w 1280"/>
                  <a:gd name="T1" fmla="*/ 1048 h 1827"/>
                  <a:gd name="T2" fmla="*/ 958 w 1280"/>
                  <a:gd name="T3" fmla="*/ 1013 h 1827"/>
                  <a:gd name="T4" fmla="*/ 847 w 1280"/>
                  <a:gd name="T5" fmla="*/ 961 h 1827"/>
                  <a:gd name="T6" fmla="*/ 814 w 1280"/>
                  <a:gd name="T7" fmla="*/ 965 h 1827"/>
                  <a:gd name="T8" fmla="*/ 710 w 1280"/>
                  <a:gd name="T9" fmla="*/ 572 h 1827"/>
                  <a:gd name="T10" fmla="*/ 601 w 1280"/>
                  <a:gd name="T11" fmla="*/ 594 h 1827"/>
                  <a:gd name="T12" fmla="*/ 705 w 1280"/>
                  <a:gd name="T13" fmla="*/ 1159 h 1827"/>
                  <a:gd name="T14" fmla="*/ 663 w 1280"/>
                  <a:gd name="T15" fmla="*/ 1238 h 1827"/>
                  <a:gd name="T16" fmla="*/ 504 w 1280"/>
                  <a:gd name="T17" fmla="*/ 1112 h 1827"/>
                  <a:gd name="T18" fmla="*/ 348 w 1280"/>
                  <a:gd name="T19" fmla="*/ 1032 h 1827"/>
                  <a:gd name="T20" fmla="*/ 378 w 1280"/>
                  <a:gd name="T21" fmla="*/ 1138 h 1827"/>
                  <a:gd name="T22" fmla="*/ 416 w 1280"/>
                  <a:gd name="T23" fmla="*/ 1245 h 1827"/>
                  <a:gd name="T24" fmla="*/ 492 w 1280"/>
                  <a:gd name="T25" fmla="*/ 1368 h 1827"/>
                  <a:gd name="T26" fmla="*/ 729 w 1280"/>
                  <a:gd name="T27" fmla="*/ 1659 h 1827"/>
                  <a:gd name="T28" fmla="*/ 805 w 1280"/>
                  <a:gd name="T29" fmla="*/ 1827 h 1827"/>
                  <a:gd name="T30" fmla="*/ 1238 w 1280"/>
                  <a:gd name="T31" fmla="*/ 1652 h 1827"/>
                  <a:gd name="T32" fmla="*/ 1257 w 1280"/>
                  <a:gd name="T33" fmla="*/ 1576 h 1827"/>
                  <a:gd name="T34" fmla="*/ 1273 w 1280"/>
                  <a:gd name="T35" fmla="*/ 1354 h 1827"/>
                  <a:gd name="T36" fmla="*/ 1198 w 1280"/>
                  <a:gd name="T37" fmla="*/ 1207 h 1827"/>
                  <a:gd name="T38" fmla="*/ 1131 w 1280"/>
                  <a:gd name="T39" fmla="*/ 1112 h 1827"/>
                  <a:gd name="T40" fmla="*/ 826 w 1280"/>
                  <a:gd name="T41" fmla="*/ 381 h 1827"/>
                  <a:gd name="T42" fmla="*/ 442 w 1280"/>
                  <a:gd name="T43" fmla="*/ 0 h 1827"/>
                  <a:gd name="T44" fmla="*/ 826 w 1280"/>
                  <a:gd name="T45" fmla="*/ 381 h 1827"/>
                  <a:gd name="T46" fmla="*/ 386 w 1280"/>
                  <a:gd name="T47" fmla="*/ 381 h 1827"/>
                  <a:gd name="T48" fmla="*/ 0 w 1280"/>
                  <a:gd name="T49" fmla="*/ 0 h 1827"/>
                  <a:gd name="T50" fmla="*/ 386 w 1280"/>
                  <a:gd name="T51" fmla="*/ 381 h 1827"/>
                  <a:gd name="T52" fmla="*/ 594 w 1280"/>
                  <a:gd name="T53" fmla="*/ 821 h 1827"/>
                  <a:gd name="T54" fmla="*/ 442 w 1280"/>
                  <a:gd name="T55" fmla="*/ 437 h 1827"/>
                  <a:gd name="T56" fmla="*/ 826 w 1280"/>
                  <a:gd name="T57" fmla="*/ 821 h 1827"/>
                  <a:gd name="T58" fmla="*/ 755 w 1280"/>
                  <a:gd name="T59" fmla="*/ 561 h 1827"/>
                  <a:gd name="T60" fmla="*/ 755 w 1280"/>
                  <a:gd name="T61" fmla="*/ 561 h 1827"/>
                  <a:gd name="T62" fmla="*/ 636 w 1280"/>
                  <a:gd name="T63" fmla="*/ 480 h 1827"/>
                  <a:gd name="T64" fmla="*/ 554 w 1280"/>
                  <a:gd name="T65" fmla="*/ 601 h 1827"/>
                  <a:gd name="T66" fmla="*/ 594 w 1280"/>
                  <a:gd name="T67" fmla="*/ 821 h 1827"/>
                  <a:gd name="T68" fmla="*/ 0 w 1280"/>
                  <a:gd name="T69" fmla="*/ 1261 h 1827"/>
                  <a:gd name="T70" fmla="*/ 606 w 1280"/>
                  <a:gd name="T71" fmla="*/ 880 h 1827"/>
                  <a:gd name="T72" fmla="*/ 658 w 1280"/>
                  <a:gd name="T73" fmla="*/ 1157 h 1827"/>
                  <a:gd name="T74" fmla="*/ 658 w 1280"/>
                  <a:gd name="T75" fmla="*/ 1159 h 1827"/>
                  <a:gd name="T76" fmla="*/ 644 w 1280"/>
                  <a:gd name="T77" fmla="*/ 1193 h 1827"/>
                  <a:gd name="T78" fmla="*/ 608 w 1280"/>
                  <a:gd name="T79" fmla="*/ 1178 h 1827"/>
                  <a:gd name="T80" fmla="*/ 563 w 1280"/>
                  <a:gd name="T81" fmla="*/ 1117 h 1827"/>
                  <a:gd name="T82" fmla="*/ 532 w 1280"/>
                  <a:gd name="T83" fmla="*/ 1067 h 1827"/>
                  <a:gd name="T84" fmla="*/ 388 w 1280"/>
                  <a:gd name="T85" fmla="*/ 972 h 1827"/>
                  <a:gd name="T86" fmla="*/ 298 w 1280"/>
                  <a:gd name="T87" fmla="*/ 1105 h 1827"/>
                  <a:gd name="T88" fmla="*/ 336 w 1280"/>
                  <a:gd name="T89" fmla="*/ 1157 h 1827"/>
                  <a:gd name="T90" fmla="*/ 357 w 1280"/>
                  <a:gd name="T91" fmla="*/ 1219 h 1827"/>
                  <a:gd name="T92" fmla="*/ 386 w 1280"/>
                  <a:gd name="T93" fmla="*/ 821 h 1827"/>
                  <a:gd name="T94" fmla="*/ 0 w 1280"/>
                  <a:gd name="T95" fmla="*/ 437 h 1827"/>
                  <a:gd name="T96" fmla="*/ 386 w 1280"/>
                  <a:gd name="T97" fmla="*/ 821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0" h="1827">
                    <a:moveTo>
                      <a:pt x="1013" y="1048"/>
                    </a:moveTo>
                    <a:cubicBezTo>
                      <a:pt x="1011" y="1048"/>
                      <a:pt x="1011" y="1048"/>
                      <a:pt x="1011" y="1048"/>
                    </a:cubicBezTo>
                    <a:cubicBezTo>
                      <a:pt x="977" y="1046"/>
                      <a:pt x="977" y="1046"/>
                      <a:pt x="977" y="1046"/>
                    </a:cubicBezTo>
                    <a:cubicBezTo>
                      <a:pt x="958" y="1013"/>
                      <a:pt x="958" y="1013"/>
                      <a:pt x="958" y="1013"/>
                    </a:cubicBezTo>
                    <a:cubicBezTo>
                      <a:pt x="954" y="1008"/>
                      <a:pt x="951" y="1003"/>
                      <a:pt x="947" y="998"/>
                    </a:cubicBezTo>
                    <a:cubicBezTo>
                      <a:pt x="918" y="975"/>
                      <a:pt x="885" y="961"/>
                      <a:pt x="847" y="961"/>
                    </a:cubicBezTo>
                    <a:cubicBezTo>
                      <a:pt x="814" y="968"/>
                      <a:pt x="814" y="968"/>
                      <a:pt x="814" y="968"/>
                    </a:cubicBezTo>
                    <a:cubicBezTo>
                      <a:pt x="814" y="965"/>
                      <a:pt x="814" y="965"/>
                      <a:pt x="814" y="965"/>
                    </a:cubicBezTo>
                    <a:cubicBezTo>
                      <a:pt x="814" y="963"/>
                      <a:pt x="814" y="963"/>
                      <a:pt x="814" y="963"/>
                    </a:cubicBezTo>
                    <a:cubicBezTo>
                      <a:pt x="710" y="572"/>
                      <a:pt x="710" y="572"/>
                      <a:pt x="710" y="572"/>
                    </a:cubicBezTo>
                    <a:cubicBezTo>
                      <a:pt x="696" y="523"/>
                      <a:pt x="672" y="523"/>
                      <a:pt x="644" y="527"/>
                    </a:cubicBezTo>
                    <a:cubicBezTo>
                      <a:pt x="644" y="527"/>
                      <a:pt x="589" y="535"/>
                      <a:pt x="601" y="594"/>
                    </a:cubicBezTo>
                    <a:cubicBezTo>
                      <a:pt x="703" y="1140"/>
                      <a:pt x="703" y="1140"/>
                      <a:pt x="703" y="1140"/>
                    </a:cubicBezTo>
                    <a:cubicBezTo>
                      <a:pt x="703" y="1148"/>
                      <a:pt x="705" y="1152"/>
                      <a:pt x="705" y="1159"/>
                    </a:cubicBezTo>
                    <a:cubicBezTo>
                      <a:pt x="705" y="1183"/>
                      <a:pt x="696" y="1207"/>
                      <a:pt x="679" y="1226"/>
                    </a:cubicBezTo>
                    <a:cubicBezTo>
                      <a:pt x="674" y="1233"/>
                      <a:pt x="667" y="1238"/>
                      <a:pt x="663" y="1238"/>
                    </a:cubicBezTo>
                    <a:cubicBezTo>
                      <a:pt x="632" y="1242"/>
                      <a:pt x="603" y="1235"/>
                      <a:pt x="577" y="1216"/>
                    </a:cubicBezTo>
                    <a:cubicBezTo>
                      <a:pt x="547" y="1193"/>
                      <a:pt x="525" y="1143"/>
                      <a:pt x="504" y="1112"/>
                    </a:cubicBezTo>
                    <a:cubicBezTo>
                      <a:pt x="492" y="1093"/>
                      <a:pt x="483" y="1072"/>
                      <a:pt x="468" y="1055"/>
                    </a:cubicBezTo>
                    <a:cubicBezTo>
                      <a:pt x="440" y="1027"/>
                      <a:pt x="383" y="1003"/>
                      <a:pt x="348" y="1032"/>
                    </a:cubicBezTo>
                    <a:cubicBezTo>
                      <a:pt x="338" y="1041"/>
                      <a:pt x="326" y="1065"/>
                      <a:pt x="336" y="1077"/>
                    </a:cubicBezTo>
                    <a:cubicBezTo>
                      <a:pt x="350" y="1096"/>
                      <a:pt x="369" y="1117"/>
                      <a:pt x="378" y="1138"/>
                    </a:cubicBezTo>
                    <a:cubicBezTo>
                      <a:pt x="388" y="1155"/>
                      <a:pt x="393" y="1174"/>
                      <a:pt x="400" y="1193"/>
                    </a:cubicBezTo>
                    <a:cubicBezTo>
                      <a:pt x="404" y="1204"/>
                      <a:pt x="407" y="1235"/>
                      <a:pt x="416" y="1245"/>
                    </a:cubicBezTo>
                    <a:cubicBezTo>
                      <a:pt x="426" y="1254"/>
                      <a:pt x="435" y="1273"/>
                      <a:pt x="442" y="1285"/>
                    </a:cubicBezTo>
                    <a:cubicBezTo>
                      <a:pt x="459" y="1311"/>
                      <a:pt x="483" y="1339"/>
                      <a:pt x="492" y="1368"/>
                    </a:cubicBezTo>
                    <a:cubicBezTo>
                      <a:pt x="525" y="1415"/>
                      <a:pt x="539" y="1477"/>
                      <a:pt x="575" y="1522"/>
                    </a:cubicBezTo>
                    <a:cubicBezTo>
                      <a:pt x="620" y="1576"/>
                      <a:pt x="663" y="1628"/>
                      <a:pt x="729" y="1659"/>
                    </a:cubicBezTo>
                    <a:cubicBezTo>
                      <a:pt x="752" y="1673"/>
                      <a:pt x="769" y="1692"/>
                      <a:pt x="783" y="1713"/>
                    </a:cubicBezTo>
                    <a:cubicBezTo>
                      <a:pt x="805" y="1827"/>
                      <a:pt x="805" y="1827"/>
                      <a:pt x="805" y="1827"/>
                    </a:cubicBezTo>
                    <a:cubicBezTo>
                      <a:pt x="887" y="1813"/>
                      <a:pt x="1224" y="1756"/>
                      <a:pt x="1259" y="1749"/>
                    </a:cubicBezTo>
                    <a:cubicBezTo>
                      <a:pt x="1238" y="1652"/>
                      <a:pt x="1238" y="1652"/>
                      <a:pt x="1238" y="1652"/>
                    </a:cubicBezTo>
                    <a:cubicBezTo>
                      <a:pt x="1235" y="1649"/>
                      <a:pt x="1235" y="1649"/>
                      <a:pt x="1235" y="1649"/>
                    </a:cubicBezTo>
                    <a:cubicBezTo>
                      <a:pt x="1245" y="1626"/>
                      <a:pt x="1250" y="1600"/>
                      <a:pt x="1257" y="1576"/>
                    </a:cubicBezTo>
                    <a:cubicBezTo>
                      <a:pt x="1262" y="1555"/>
                      <a:pt x="1266" y="1536"/>
                      <a:pt x="1266" y="1514"/>
                    </a:cubicBezTo>
                    <a:cubicBezTo>
                      <a:pt x="1269" y="1462"/>
                      <a:pt x="1271" y="1408"/>
                      <a:pt x="1273" y="1354"/>
                    </a:cubicBezTo>
                    <a:cubicBezTo>
                      <a:pt x="1273" y="1344"/>
                      <a:pt x="1273" y="1335"/>
                      <a:pt x="1276" y="1325"/>
                    </a:cubicBezTo>
                    <a:cubicBezTo>
                      <a:pt x="1280" y="1294"/>
                      <a:pt x="1262" y="1211"/>
                      <a:pt x="1198" y="1207"/>
                    </a:cubicBezTo>
                    <a:cubicBezTo>
                      <a:pt x="1195" y="1207"/>
                      <a:pt x="1195" y="1207"/>
                      <a:pt x="1195" y="1204"/>
                    </a:cubicBezTo>
                    <a:cubicBezTo>
                      <a:pt x="1179" y="1171"/>
                      <a:pt x="1157" y="1140"/>
                      <a:pt x="1131" y="1112"/>
                    </a:cubicBezTo>
                    <a:cubicBezTo>
                      <a:pt x="1101" y="1079"/>
                      <a:pt x="1058" y="1055"/>
                      <a:pt x="1013" y="1048"/>
                    </a:cubicBezTo>
                    <a:close/>
                    <a:moveTo>
                      <a:pt x="826" y="381"/>
                    </a:moveTo>
                    <a:cubicBezTo>
                      <a:pt x="442" y="381"/>
                      <a:pt x="442" y="381"/>
                      <a:pt x="442" y="381"/>
                    </a:cubicBezTo>
                    <a:cubicBezTo>
                      <a:pt x="442" y="0"/>
                      <a:pt x="442" y="0"/>
                      <a:pt x="442" y="0"/>
                    </a:cubicBezTo>
                    <a:cubicBezTo>
                      <a:pt x="826" y="0"/>
                      <a:pt x="826" y="0"/>
                      <a:pt x="826" y="0"/>
                    </a:cubicBezTo>
                    <a:cubicBezTo>
                      <a:pt x="826" y="381"/>
                      <a:pt x="826" y="381"/>
                      <a:pt x="826" y="381"/>
                    </a:cubicBezTo>
                    <a:cubicBezTo>
                      <a:pt x="826" y="381"/>
                      <a:pt x="826" y="381"/>
                      <a:pt x="826" y="381"/>
                    </a:cubicBezTo>
                    <a:close/>
                    <a:moveTo>
                      <a:pt x="386" y="381"/>
                    </a:moveTo>
                    <a:cubicBezTo>
                      <a:pt x="0" y="381"/>
                      <a:pt x="0" y="381"/>
                      <a:pt x="0" y="381"/>
                    </a:cubicBezTo>
                    <a:cubicBezTo>
                      <a:pt x="0" y="0"/>
                      <a:pt x="0" y="0"/>
                      <a:pt x="0" y="0"/>
                    </a:cubicBezTo>
                    <a:cubicBezTo>
                      <a:pt x="386" y="0"/>
                      <a:pt x="386" y="0"/>
                      <a:pt x="386" y="0"/>
                    </a:cubicBezTo>
                    <a:cubicBezTo>
                      <a:pt x="386" y="381"/>
                      <a:pt x="386" y="381"/>
                      <a:pt x="386" y="381"/>
                    </a:cubicBezTo>
                    <a:cubicBezTo>
                      <a:pt x="386" y="381"/>
                      <a:pt x="386" y="381"/>
                      <a:pt x="386" y="381"/>
                    </a:cubicBezTo>
                    <a:close/>
                    <a:moveTo>
                      <a:pt x="594" y="821"/>
                    </a:moveTo>
                    <a:cubicBezTo>
                      <a:pt x="442" y="821"/>
                      <a:pt x="442" y="821"/>
                      <a:pt x="442" y="821"/>
                    </a:cubicBezTo>
                    <a:cubicBezTo>
                      <a:pt x="442" y="437"/>
                      <a:pt x="442" y="437"/>
                      <a:pt x="442" y="437"/>
                    </a:cubicBezTo>
                    <a:cubicBezTo>
                      <a:pt x="826" y="437"/>
                      <a:pt x="826" y="437"/>
                      <a:pt x="826" y="437"/>
                    </a:cubicBezTo>
                    <a:cubicBezTo>
                      <a:pt x="826" y="821"/>
                      <a:pt x="826" y="821"/>
                      <a:pt x="826" y="821"/>
                    </a:cubicBezTo>
                    <a:cubicBezTo>
                      <a:pt x="826" y="821"/>
                      <a:pt x="826" y="821"/>
                      <a:pt x="826" y="821"/>
                    </a:cubicBezTo>
                    <a:cubicBezTo>
                      <a:pt x="755" y="561"/>
                      <a:pt x="755" y="561"/>
                      <a:pt x="755" y="561"/>
                    </a:cubicBezTo>
                    <a:cubicBezTo>
                      <a:pt x="755" y="561"/>
                      <a:pt x="755" y="561"/>
                      <a:pt x="755" y="561"/>
                    </a:cubicBezTo>
                    <a:cubicBezTo>
                      <a:pt x="755" y="561"/>
                      <a:pt x="755" y="561"/>
                      <a:pt x="755" y="561"/>
                    </a:cubicBezTo>
                    <a:cubicBezTo>
                      <a:pt x="736" y="492"/>
                      <a:pt x="693" y="478"/>
                      <a:pt x="663" y="478"/>
                    </a:cubicBezTo>
                    <a:cubicBezTo>
                      <a:pt x="653" y="478"/>
                      <a:pt x="644" y="478"/>
                      <a:pt x="636" y="480"/>
                    </a:cubicBezTo>
                    <a:cubicBezTo>
                      <a:pt x="627" y="482"/>
                      <a:pt x="591" y="490"/>
                      <a:pt x="570" y="520"/>
                    </a:cubicBezTo>
                    <a:cubicBezTo>
                      <a:pt x="558" y="537"/>
                      <a:pt x="547" y="563"/>
                      <a:pt x="554" y="601"/>
                    </a:cubicBezTo>
                    <a:cubicBezTo>
                      <a:pt x="594" y="821"/>
                      <a:pt x="594" y="821"/>
                      <a:pt x="594" y="821"/>
                    </a:cubicBezTo>
                    <a:cubicBezTo>
                      <a:pt x="594" y="821"/>
                      <a:pt x="594" y="821"/>
                      <a:pt x="594" y="821"/>
                    </a:cubicBezTo>
                    <a:close/>
                    <a:moveTo>
                      <a:pt x="371" y="1261"/>
                    </a:moveTo>
                    <a:cubicBezTo>
                      <a:pt x="0" y="1261"/>
                      <a:pt x="0" y="1261"/>
                      <a:pt x="0" y="1261"/>
                    </a:cubicBezTo>
                    <a:cubicBezTo>
                      <a:pt x="0" y="880"/>
                      <a:pt x="0" y="880"/>
                      <a:pt x="0" y="880"/>
                    </a:cubicBezTo>
                    <a:cubicBezTo>
                      <a:pt x="606" y="880"/>
                      <a:pt x="606" y="880"/>
                      <a:pt x="606" y="880"/>
                    </a:cubicBezTo>
                    <a:cubicBezTo>
                      <a:pt x="655" y="1150"/>
                      <a:pt x="655" y="1150"/>
                      <a:pt x="655" y="1150"/>
                    </a:cubicBezTo>
                    <a:cubicBezTo>
                      <a:pt x="655" y="1152"/>
                      <a:pt x="658" y="1155"/>
                      <a:pt x="658" y="1157"/>
                    </a:cubicBezTo>
                    <a:cubicBezTo>
                      <a:pt x="658" y="1157"/>
                      <a:pt x="658" y="1157"/>
                      <a:pt x="658" y="1157"/>
                    </a:cubicBezTo>
                    <a:cubicBezTo>
                      <a:pt x="658" y="1159"/>
                      <a:pt x="658" y="1159"/>
                      <a:pt x="658" y="1159"/>
                    </a:cubicBezTo>
                    <a:cubicBezTo>
                      <a:pt x="658" y="1171"/>
                      <a:pt x="653" y="1181"/>
                      <a:pt x="646" y="1193"/>
                    </a:cubicBezTo>
                    <a:cubicBezTo>
                      <a:pt x="644" y="1193"/>
                      <a:pt x="644" y="1193"/>
                      <a:pt x="644" y="1193"/>
                    </a:cubicBezTo>
                    <a:cubicBezTo>
                      <a:pt x="632" y="1193"/>
                      <a:pt x="620" y="1188"/>
                      <a:pt x="608" y="1178"/>
                    </a:cubicBezTo>
                    <a:cubicBezTo>
                      <a:pt x="608" y="1178"/>
                      <a:pt x="608" y="1178"/>
                      <a:pt x="608" y="1178"/>
                    </a:cubicBezTo>
                    <a:cubicBezTo>
                      <a:pt x="608" y="1178"/>
                      <a:pt x="608" y="1178"/>
                      <a:pt x="608" y="1178"/>
                    </a:cubicBezTo>
                    <a:cubicBezTo>
                      <a:pt x="591" y="1167"/>
                      <a:pt x="577" y="1140"/>
                      <a:pt x="563" y="1117"/>
                    </a:cubicBezTo>
                    <a:cubicBezTo>
                      <a:pt x="556" y="1107"/>
                      <a:pt x="551" y="1096"/>
                      <a:pt x="544" y="1086"/>
                    </a:cubicBezTo>
                    <a:cubicBezTo>
                      <a:pt x="539" y="1079"/>
                      <a:pt x="537" y="1074"/>
                      <a:pt x="532" y="1067"/>
                    </a:cubicBezTo>
                    <a:cubicBezTo>
                      <a:pt x="525" y="1053"/>
                      <a:pt x="516" y="1036"/>
                      <a:pt x="502" y="1022"/>
                    </a:cubicBezTo>
                    <a:cubicBezTo>
                      <a:pt x="473" y="991"/>
                      <a:pt x="428" y="972"/>
                      <a:pt x="388" y="972"/>
                    </a:cubicBezTo>
                    <a:cubicBezTo>
                      <a:pt x="362" y="972"/>
                      <a:pt x="338" y="980"/>
                      <a:pt x="319" y="994"/>
                    </a:cubicBezTo>
                    <a:cubicBezTo>
                      <a:pt x="293" y="1017"/>
                      <a:pt x="270" y="1069"/>
                      <a:pt x="298" y="1105"/>
                    </a:cubicBezTo>
                    <a:cubicBezTo>
                      <a:pt x="303" y="1110"/>
                      <a:pt x="305" y="1114"/>
                      <a:pt x="310" y="1119"/>
                    </a:cubicBezTo>
                    <a:cubicBezTo>
                      <a:pt x="319" y="1133"/>
                      <a:pt x="331" y="1148"/>
                      <a:pt x="336" y="1157"/>
                    </a:cubicBezTo>
                    <a:cubicBezTo>
                      <a:pt x="343" y="1174"/>
                      <a:pt x="350" y="1193"/>
                      <a:pt x="355" y="1207"/>
                    </a:cubicBezTo>
                    <a:cubicBezTo>
                      <a:pt x="355" y="1209"/>
                      <a:pt x="357" y="1214"/>
                      <a:pt x="357" y="1219"/>
                    </a:cubicBezTo>
                    <a:cubicBezTo>
                      <a:pt x="359" y="1233"/>
                      <a:pt x="364" y="1247"/>
                      <a:pt x="371" y="1261"/>
                    </a:cubicBezTo>
                    <a:close/>
                    <a:moveTo>
                      <a:pt x="386" y="821"/>
                    </a:moveTo>
                    <a:cubicBezTo>
                      <a:pt x="0" y="821"/>
                      <a:pt x="0" y="821"/>
                      <a:pt x="0" y="821"/>
                    </a:cubicBezTo>
                    <a:cubicBezTo>
                      <a:pt x="0" y="437"/>
                      <a:pt x="0" y="437"/>
                      <a:pt x="0" y="437"/>
                    </a:cubicBezTo>
                    <a:cubicBezTo>
                      <a:pt x="386" y="437"/>
                      <a:pt x="386" y="437"/>
                      <a:pt x="386" y="437"/>
                    </a:cubicBezTo>
                    <a:cubicBezTo>
                      <a:pt x="386" y="821"/>
                      <a:pt x="386" y="821"/>
                      <a:pt x="386" y="821"/>
                    </a:cubicBezTo>
                    <a:cubicBezTo>
                      <a:pt x="386" y="821"/>
                      <a:pt x="386" y="821"/>
                      <a:pt x="386" y="821"/>
                    </a:cubicBezTo>
                    <a:close/>
                  </a:path>
                </a:pathLst>
              </a:custGeom>
              <a:solidFill>
                <a:schemeClr val="accent1"/>
              </a:solidFill>
              <a:ln>
                <a:noFill/>
              </a:ln>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sp>
            <p:nvSpPr>
              <p:cNvPr id="82" name="TextBox 81"/>
              <p:cNvSpPr txBox="1"/>
              <p:nvPr/>
            </p:nvSpPr>
            <p:spPr>
              <a:xfrm>
                <a:off x="276231" y="5332876"/>
                <a:ext cx="1551146" cy="613733"/>
              </a:xfrm>
              <a:prstGeom prst="rect">
                <a:avLst/>
              </a:prstGeom>
              <a:noFill/>
            </p:spPr>
            <p:txBody>
              <a:bodyPr wrap="square" lIns="134444" tIns="107556" rIns="134444" bIns="107556" rtlCol="0">
                <a:spAutoFit/>
              </a:bodyPr>
              <a:lstStyle/>
              <a:p>
                <a:pPr defTabSz="685640">
                  <a:lnSpc>
                    <a:spcPct val="90000"/>
                  </a:lnSpc>
                  <a:spcBef>
                    <a:spcPct val="0"/>
                  </a:spcBef>
                  <a:spcAft>
                    <a:spcPts val="441"/>
                  </a:spcAft>
                </a:pP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Sensors </a:t>
                </a:r>
                <a:b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b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and devices</a:t>
                </a:r>
              </a:p>
            </p:txBody>
          </p:sp>
          <p:sp>
            <p:nvSpPr>
              <p:cNvPr id="83" name="Freeform 16"/>
              <p:cNvSpPr>
                <a:spLocks noChangeAspect="1" noEditPoints="1"/>
              </p:cNvSpPr>
              <p:nvPr/>
            </p:nvSpPr>
            <p:spPr bwMode="auto">
              <a:xfrm>
                <a:off x="474853" y="4945056"/>
                <a:ext cx="576951" cy="530500"/>
              </a:xfrm>
              <a:custGeom>
                <a:avLst/>
                <a:gdLst>
                  <a:gd name="T0" fmla="*/ 363 w 400"/>
                  <a:gd name="T1" fmla="*/ 0 h 367"/>
                  <a:gd name="T2" fmla="*/ 38 w 400"/>
                  <a:gd name="T3" fmla="*/ 0 h 367"/>
                  <a:gd name="T4" fmla="*/ 0 w 400"/>
                  <a:gd name="T5" fmla="*/ 37 h 367"/>
                  <a:gd name="T6" fmla="*/ 0 w 400"/>
                  <a:gd name="T7" fmla="*/ 255 h 367"/>
                  <a:gd name="T8" fmla="*/ 38 w 400"/>
                  <a:gd name="T9" fmla="*/ 292 h 367"/>
                  <a:gd name="T10" fmla="*/ 184 w 400"/>
                  <a:gd name="T11" fmla="*/ 292 h 367"/>
                  <a:gd name="T12" fmla="*/ 230 w 400"/>
                  <a:gd name="T13" fmla="*/ 335 h 367"/>
                  <a:gd name="T14" fmla="*/ 230 w 400"/>
                  <a:gd name="T15" fmla="*/ 367 h 367"/>
                  <a:gd name="T16" fmla="*/ 328 w 400"/>
                  <a:gd name="T17" fmla="*/ 367 h 367"/>
                  <a:gd name="T18" fmla="*/ 328 w 400"/>
                  <a:gd name="T19" fmla="*/ 292 h 367"/>
                  <a:gd name="T20" fmla="*/ 363 w 400"/>
                  <a:gd name="T21" fmla="*/ 292 h 367"/>
                  <a:gd name="T22" fmla="*/ 400 w 400"/>
                  <a:gd name="T23" fmla="*/ 255 h 367"/>
                  <a:gd name="T24" fmla="*/ 400 w 400"/>
                  <a:gd name="T25" fmla="*/ 37 h 367"/>
                  <a:gd name="T26" fmla="*/ 363 w 400"/>
                  <a:gd name="T27" fmla="*/ 0 h 367"/>
                  <a:gd name="T28" fmla="*/ 361 w 400"/>
                  <a:gd name="T29" fmla="*/ 253 h 367"/>
                  <a:gd name="T30" fmla="*/ 328 w 400"/>
                  <a:gd name="T31" fmla="*/ 253 h 367"/>
                  <a:gd name="T32" fmla="*/ 328 w 400"/>
                  <a:gd name="T33" fmla="*/ 197 h 367"/>
                  <a:gd name="T34" fmla="*/ 305 w 400"/>
                  <a:gd name="T35" fmla="*/ 197 h 367"/>
                  <a:gd name="T36" fmla="*/ 305 w 400"/>
                  <a:gd name="T37" fmla="*/ 219 h 367"/>
                  <a:gd name="T38" fmla="*/ 298 w 400"/>
                  <a:gd name="T39" fmla="*/ 219 h 367"/>
                  <a:gd name="T40" fmla="*/ 298 w 400"/>
                  <a:gd name="T41" fmla="*/ 180 h 367"/>
                  <a:gd name="T42" fmla="*/ 275 w 400"/>
                  <a:gd name="T43" fmla="*/ 180 h 367"/>
                  <a:gd name="T44" fmla="*/ 275 w 400"/>
                  <a:gd name="T45" fmla="*/ 219 h 367"/>
                  <a:gd name="T46" fmla="*/ 269 w 400"/>
                  <a:gd name="T47" fmla="*/ 219 h 367"/>
                  <a:gd name="T48" fmla="*/ 269 w 400"/>
                  <a:gd name="T49" fmla="*/ 166 h 367"/>
                  <a:gd name="T50" fmla="*/ 245 w 400"/>
                  <a:gd name="T51" fmla="*/ 166 h 367"/>
                  <a:gd name="T52" fmla="*/ 245 w 400"/>
                  <a:gd name="T53" fmla="*/ 219 h 367"/>
                  <a:gd name="T54" fmla="*/ 239 w 400"/>
                  <a:gd name="T55" fmla="*/ 219 h 367"/>
                  <a:gd name="T56" fmla="*/ 239 w 400"/>
                  <a:gd name="T57" fmla="*/ 111 h 367"/>
                  <a:gd name="T58" fmla="*/ 216 w 400"/>
                  <a:gd name="T59" fmla="*/ 111 h 367"/>
                  <a:gd name="T60" fmla="*/ 216 w 400"/>
                  <a:gd name="T61" fmla="*/ 249 h 367"/>
                  <a:gd name="T62" fmla="*/ 208 w 400"/>
                  <a:gd name="T63" fmla="*/ 249 h 367"/>
                  <a:gd name="T64" fmla="*/ 208 w 400"/>
                  <a:gd name="T65" fmla="*/ 197 h 367"/>
                  <a:gd name="T66" fmla="*/ 183 w 400"/>
                  <a:gd name="T67" fmla="*/ 197 h 367"/>
                  <a:gd name="T68" fmla="*/ 183 w 400"/>
                  <a:gd name="T69" fmla="*/ 253 h 367"/>
                  <a:gd name="T70" fmla="*/ 39 w 400"/>
                  <a:gd name="T71" fmla="*/ 253 h 367"/>
                  <a:gd name="T72" fmla="*/ 39 w 400"/>
                  <a:gd name="T73" fmla="*/ 39 h 367"/>
                  <a:gd name="T74" fmla="*/ 361 w 400"/>
                  <a:gd name="T75" fmla="*/ 39 h 367"/>
                  <a:gd name="T76" fmla="*/ 361 w 400"/>
                  <a:gd name="T77" fmla="*/ 25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0" h="367">
                    <a:moveTo>
                      <a:pt x="363" y="0"/>
                    </a:moveTo>
                    <a:cubicBezTo>
                      <a:pt x="38" y="0"/>
                      <a:pt x="38" y="0"/>
                      <a:pt x="38" y="0"/>
                    </a:cubicBezTo>
                    <a:cubicBezTo>
                      <a:pt x="17" y="0"/>
                      <a:pt x="0" y="16"/>
                      <a:pt x="0" y="37"/>
                    </a:cubicBezTo>
                    <a:cubicBezTo>
                      <a:pt x="0" y="255"/>
                      <a:pt x="0" y="255"/>
                      <a:pt x="0" y="255"/>
                    </a:cubicBezTo>
                    <a:cubicBezTo>
                      <a:pt x="0" y="275"/>
                      <a:pt x="17" y="292"/>
                      <a:pt x="38" y="292"/>
                    </a:cubicBezTo>
                    <a:cubicBezTo>
                      <a:pt x="184" y="292"/>
                      <a:pt x="184" y="292"/>
                      <a:pt x="184" y="292"/>
                    </a:cubicBezTo>
                    <a:cubicBezTo>
                      <a:pt x="191" y="310"/>
                      <a:pt x="230" y="335"/>
                      <a:pt x="230" y="335"/>
                    </a:cubicBezTo>
                    <a:cubicBezTo>
                      <a:pt x="230" y="367"/>
                      <a:pt x="230" y="367"/>
                      <a:pt x="230" y="367"/>
                    </a:cubicBezTo>
                    <a:cubicBezTo>
                      <a:pt x="328" y="367"/>
                      <a:pt x="328" y="367"/>
                      <a:pt x="328" y="367"/>
                    </a:cubicBezTo>
                    <a:cubicBezTo>
                      <a:pt x="328" y="292"/>
                      <a:pt x="328" y="292"/>
                      <a:pt x="328" y="292"/>
                    </a:cubicBezTo>
                    <a:cubicBezTo>
                      <a:pt x="363" y="292"/>
                      <a:pt x="363" y="292"/>
                      <a:pt x="363" y="292"/>
                    </a:cubicBezTo>
                    <a:cubicBezTo>
                      <a:pt x="384" y="292"/>
                      <a:pt x="400" y="275"/>
                      <a:pt x="400" y="255"/>
                    </a:cubicBezTo>
                    <a:cubicBezTo>
                      <a:pt x="400" y="37"/>
                      <a:pt x="400" y="37"/>
                      <a:pt x="400" y="37"/>
                    </a:cubicBezTo>
                    <a:cubicBezTo>
                      <a:pt x="400" y="16"/>
                      <a:pt x="384" y="0"/>
                      <a:pt x="363" y="0"/>
                    </a:cubicBezTo>
                    <a:close/>
                    <a:moveTo>
                      <a:pt x="361" y="253"/>
                    </a:moveTo>
                    <a:cubicBezTo>
                      <a:pt x="328" y="253"/>
                      <a:pt x="328" y="253"/>
                      <a:pt x="328" y="253"/>
                    </a:cubicBezTo>
                    <a:cubicBezTo>
                      <a:pt x="328" y="197"/>
                      <a:pt x="328" y="197"/>
                      <a:pt x="328" y="197"/>
                    </a:cubicBezTo>
                    <a:cubicBezTo>
                      <a:pt x="328" y="181"/>
                      <a:pt x="305" y="181"/>
                      <a:pt x="305" y="197"/>
                    </a:cubicBezTo>
                    <a:cubicBezTo>
                      <a:pt x="305" y="219"/>
                      <a:pt x="305" y="219"/>
                      <a:pt x="305" y="219"/>
                    </a:cubicBezTo>
                    <a:cubicBezTo>
                      <a:pt x="305" y="222"/>
                      <a:pt x="298" y="222"/>
                      <a:pt x="298" y="219"/>
                    </a:cubicBezTo>
                    <a:cubicBezTo>
                      <a:pt x="298" y="180"/>
                      <a:pt x="298" y="180"/>
                      <a:pt x="298" y="180"/>
                    </a:cubicBezTo>
                    <a:cubicBezTo>
                      <a:pt x="298" y="165"/>
                      <a:pt x="275" y="165"/>
                      <a:pt x="275" y="180"/>
                    </a:cubicBezTo>
                    <a:cubicBezTo>
                      <a:pt x="275" y="219"/>
                      <a:pt x="275" y="219"/>
                      <a:pt x="275" y="219"/>
                    </a:cubicBezTo>
                    <a:cubicBezTo>
                      <a:pt x="275" y="222"/>
                      <a:pt x="269" y="222"/>
                      <a:pt x="269" y="219"/>
                    </a:cubicBezTo>
                    <a:cubicBezTo>
                      <a:pt x="269" y="166"/>
                      <a:pt x="269" y="166"/>
                      <a:pt x="269" y="166"/>
                    </a:cubicBezTo>
                    <a:cubicBezTo>
                      <a:pt x="269" y="150"/>
                      <a:pt x="245" y="150"/>
                      <a:pt x="245" y="166"/>
                    </a:cubicBezTo>
                    <a:cubicBezTo>
                      <a:pt x="245" y="219"/>
                      <a:pt x="245" y="219"/>
                      <a:pt x="245" y="219"/>
                    </a:cubicBezTo>
                    <a:cubicBezTo>
                      <a:pt x="245" y="222"/>
                      <a:pt x="239" y="222"/>
                      <a:pt x="239" y="219"/>
                    </a:cubicBezTo>
                    <a:cubicBezTo>
                      <a:pt x="239" y="111"/>
                      <a:pt x="239" y="111"/>
                      <a:pt x="239" y="111"/>
                    </a:cubicBezTo>
                    <a:cubicBezTo>
                      <a:pt x="239" y="96"/>
                      <a:pt x="216" y="96"/>
                      <a:pt x="216" y="111"/>
                    </a:cubicBezTo>
                    <a:cubicBezTo>
                      <a:pt x="216" y="249"/>
                      <a:pt x="216" y="249"/>
                      <a:pt x="216" y="249"/>
                    </a:cubicBezTo>
                    <a:cubicBezTo>
                      <a:pt x="216" y="252"/>
                      <a:pt x="208" y="252"/>
                      <a:pt x="208" y="249"/>
                    </a:cubicBezTo>
                    <a:cubicBezTo>
                      <a:pt x="208" y="197"/>
                      <a:pt x="208" y="197"/>
                      <a:pt x="208" y="197"/>
                    </a:cubicBezTo>
                    <a:cubicBezTo>
                      <a:pt x="208" y="178"/>
                      <a:pt x="183" y="179"/>
                      <a:pt x="183" y="197"/>
                    </a:cubicBezTo>
                    <a:cubicBezTo>
                      <a:pt x="183" y="253"/>
                      <a:pt x="183" y="253"/>
                      <a:pt x="183" y="253"/>
                    </a:cubicBezTo>
                    <a:cubicBezTo>
                      <a:pt x="39" y="253"/>
                      <a:pt x="39" y="253"/>
                      <a:pt x="39" y="253"/>
                    </a:cubicBezTo>
                    <a:cubicBezTo>
                      <a:pt x="39" y="39"/>
                      <a:pt x="39" y="39"/>
                      <a:pt x="39" y="39"/>
                    </a:cubicBezTo>
                    <a:cubicBezTo>
                      <a:pt x="361" y="39"/>
                      <a:pt x="361" y="39"/>
                      <a:pt x="361" y="39"/>
                    </a:cubicBezTo>
                    <a:cubicBezTo>
                      <a:pt x="361" y="253"/>
                      <a:pt x="361" y="253"/>
                      <a:pt x="361" y="253"/>
                    </a:cubicBezTo>
                    <a:close/>
                  </a:path>
                </a:pathLst>
              </a:custGeom>
              <a:solidFill>
                <a:srgbClr val="D9460C"/>
              </a:solidFill>
              <a:ln>
                <a:noFill/>
              </a:ln>
              <a:extLst/>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grpSp>
        <p:sp>
          <p:nvSpPr>
            <p:cNvPr id="84" name="Rectangle 83"/>
            <p:cNvSpPr/>
            <p:nvPr/>
          </p:nvSpPr>
          <p:spPr>
            <a:xfrm>
              <a:off x="3921495" y="5333539"/>
              <a:ext cx="1083759" cy="273152"/>
            </a:xfrm>
            <a:prstGeom prst="rect">
              <a:avLst/>
            </a:prstGeom>
            <a:noFill/>
          </p:spPr>
          <p:txBody>
            <a:bodyPr wrap="none">
              <a:spAutoFit/>
            </a:bodyPr>
            <a:lstStyle/>
            <a:p>
              <a:pPr algn="ctr" defTabSz="533044">
                <a:spcBef>
                  <a:spcPct val="0"/>
                </a:spcBef>
                <a:spcAft>
                  <a:spcPct val="35000"/>
                </a:spcAft>
              </a:pPr>
              <a:r>
                <a:rPr lang="en-US" sz="117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INTELLIGENCE</a:t>
              </a:r>
            </a:p>
          </p:txBody>
        </p:sp>
        <p:sp>
          <p:nvSpPr>
            <p:cNvPr id="85" name="Right Arrow 84"/>
            <p:cNvSpPr/>
            <p:nvPr/>
          </p:nvSpPr>
          <p:spPr bwMode="auto">
            <a:xfrm>
              <a:off x="1383442" y="5362540"/>
              <a:ext cx="2562357" cy="190885"/>
            </a:xfrm>
            <a:prstGeom prst="rightArrow">
              <a:avLst/>
            </a:prstGeom>
            <a:solidFill>
              <a:schemeClr val="accent1"/>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endParaRPr lang="en-US" sz="1176" spc="-22" dirty="0" err="1">
                <a:solidFill>
                  <a:prstClr val="white"/>
                </a:solidFill>
                <a:latin typeface="Segoe UI Semilight" panose="020B0402040204020203" pitchFamily="34" charset="0"/>
                <a:cs typeface="Segoe UI Semilight" panose="020B0402040204020203" pitchFamily="34" charset="0"/>
              </a:endParaRPr>
            </a:p>
          </p:txBody>
        </p:sp>
        <p:sp>
          <p:nvSpPr>
            <p:cNvPr id="86" name="Rectangle 85"/>
            <p:cNvSpPr/>
            <p:nvPr/>
          </p:nvSpPr>
          <p:spPr>
            <a:xfrm>
              <a:off x="8260731" y="5333539"/>
              <a:ext cx="695127" cy="273152"/>
            </a:xfrm>
            <a:prstGeom prst="rect">
              <a:avLst/>
            </a:prstGeom>
          </p:spPr>
          <p:txBody>
            <a:bodyPr wrap="none">
              <a:spAutoFit/>
            </a:bodyPr>
            <a:lstStyle/>
            <a:p>
              <a:pPr algn="ctr" defTabSz="533044">
                <a:spcBef>
                  <a:spcPct val="0"/>
                </a:spcBef>
                <a:spcAft>
                  <a:spcPct val="35000"/>
                </a:spcAft>
              </a:pPr>
              <a:r>
                <a:rPr lang="en-US" sz="117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ACTION</a:t>
              </a:r>
            </a:p>
          </p:txBody>
        </p:sp>
        <p:grpSp>
          <p:nvGrpSpPr>
            <p:cNvPr id="87" name="Group 86"/>
            <p:cNvGrpSpPr/>
            <p:nvPr/>
          </p:nvGrpSpPr>
          <p:grpSpPr>
            <a:xfrm>
              <a:off x="8122157" y="2741378"/>
              <a:ext cx="911631" cy="775179"/>
              <a:chOff x="10920388" y="2780901"/>
              <a:chExt cx="1239881" cy="1054297"/>
            </a:xfrm>
          </p:grpSpPr>
          <p:grpSp>
            <p:nvGrpSpPr>
              <p:cNvPr id="88" name="Group 87"/>
              <p:cNvGrpSpPr/>
              <p:nvPr/>
            </p:nvGrpSpPr>
            <p:grpSpPr>
              <a:xfrm>
                <a:off x="11311238" y="2780901"/>
                <a:ext cx="458181" cy="590870"/>
                <a:chOff x="8824650" y="2294433"/>
                <a:chExt cx="368737" cy="475523"/>
              </a:xfrm>
            </p:grpSpPr>
            <p:sp>
              <p:nvSpPr>
                <p:cNvPr id="90" name="Freeform 74"/>
                <p:cNvSpPr>
                  <a:spLocks noEditPoints="1"/>
                </p:cNvSpPr>
                <p:nvPr/>
              </p:nvSpPr>
              <p:spPr bwMode="auto">
                <a:xfrm flipH="1">
                  <a:off x="8824650" y="2294433"/>
                  <a:ext cx="176113" cy="475523"/>
                </a:xfrm>
                <a:custGeom>
                  <a:avLst/>
                  <a:gdLst>
                    <a:gd name="T0" fmla="*/ 417 w 858"/>
                    <a:gd name="T1" fmla="*/ 0 h 2322"/>
                    <a:gd name="T2" fmla="*/ 609 w 858"/>
                    <a:gd name="T3" fmla="*/ 191 h 2322"/>
                    <a:gd name="T4" fmla="*/ 417 w 858"/>
                    <a:gd name="T5" fmla="*/ 377 h 2322"/>
                    <a:gd name="T6" fmla="*/ 226 w 858"/>
                    <a:gd name="T7" fmla="*/ 191 h 2322"/>
                    <a:gd name="T8" fmla="*/ 417 w 858"/>
                    <a:gd name="T9" fmla="*/ 0 h 2322"/>
                    <a:gd name="T10" fmla="*/ 191 w 858"/>
                    <a:gd name="T11" fmla="*/ 2218 h 2322"/>
                    <a:gd name="T12" fmla="*/ 301 w 858"/>
                    <a:gd name="T13" fmla="*/ 2322 h 2322"/>
                    <a:gd name="T14" fmla="*/ 406 w 858"/>
                    <a:gd name="T15" fmla="*/ 2218 h 2322"/>
                    <a:gd name="T16" fmla="*/ 406 w 858"/>
                    <a:gd name="T17" fmla="*/ 1324 h 2322"/>
                    <a:gd name="T18" fmla="*/ 452 w 858"/>
                    <a:gd name="T19" fmla="*/ 1324 h 2322"/>
                    <a:gd name="T20" fmla="*/ 452 w 858"/>
                    <a:gd name="T21" fmla="*/ 2218 h 2322"/>
                    <a:gd name="T22" fmla="*/ 557 w 858"/>
                    <a:gd name="T23" fmla="*/ 2322 h 2322"/>
                    <a:gd name="T24" fmla="*/ 667 w 858"/>
                    <a:gd name="T25" fmla="*/ 2218 h 2322"/>
                    <a:gd name="T26" fmla="*/ 667 w 858"/>
                    <a:gd name="T27" fmla="*/ 679 h 2322"/>
                    <a:gd name="T28" fmla="*/ 713 w 858"/>
                    <a:gd name="T29" fmla="*/ 679 h 2322"/>
                    <a:gd name="T30" fmla="*/ 713 w 858"/>
                    <a:gd name="T31" fmla="*/ 1248 h 2322"/>
                    <a:gd name="T32" fmla="*/ 858 w 858"/>
                    <a:gd name="T33" fmla="*/ 1248 h 2322"/>
                    <a:gd name="T34" fmla="*/ 858 w 858"/>
                    <a:gd name="T35" fmla="*/ 667 h 2322"/>
                    <a:gd name="T36" fmla="*/ 638 w 858"/>
                    <a:gd name="T37" fmla="*/ 418 h 2322"/>
                    <a:gd name="T38" fmla="*/ 215 w 858"/>
                    <a:gd name="T39" fmla="*/ 418 h 2322"/>
                    <a:gd name="T40" fmla="*/ 0 w 858"/>
                    <a:gd name="T41" fmla="*/ 662 h 2322"/>
                    <a:gd name="T42" fmla="*/ 0 w 858"/>
                    <a:gd name="T43" fmla="*/ 1248 h 2322"/>
                    <a:gd name="T44" fmla="*/ 145 w 858"/>
                    <a:gd name="T45" fmla="*/ 1248 h 2322"/>
                    <a:gd name="T46" fmla="*/ 145 w 858"/>
                    <a:gd name="T47" fmla="*/ 679 h 2322"/>
                    <a:gd name="T48" fmla="*/ 197 w 858"/>
                    <a:gd name="T49" fmla="*/ 679 h 2322"/>
                    <a:gd name="T50" fmla="*/ 191 w 858"/>
                    <a:gd name="T51" fmla="*/ 2218 h 2322"/>
                    <a:gd name="T52" fmla="*/ 191 w 858"/>
                    <a:gd name="T53" fmla="*/ 2218 h 2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8" h="2322">
                      <a:moveTo>
                        <a:pt x="417" y="0"/>
                      </a:moveTo>
                      <a:cubicBezTo>
                        <a:pt x="522" y="0"/>
                        <a:pt x="609" y="87"/>
                        <a:pt x="609" y="191"/>
                      </a:cubicBezTo>
                      <a:cubicBezTo>
                        <a:pt x="609" y="296"/>
                        <a:pt x="522" y="377"/>
                        <a:pt x="417" y="377"/>
                      </a:cubicBezTo>
                      <a:cubicBezTo>
                        <a:pt x="313" y="377"/>
                        <a:pt x="226" y="296"/>
                        <a:pt x="226" y="191"/>
                      </a:cubicBezTo>
                      <a:cubicBezTo>
                        <a:pt x="226" y="87"/>
                        <a:pt x="313" y="0"/>
                        <a:pt x="417" y="0"/>
                      </a:cubicBezTo>
                      <a:close/>
                      <a:moveTo>
                        <a:pt x="191" y="2218"/>
                      </a:moveTo>
                      <a:cubicBezTo>
                        <a:pt x="191" y="2276"/>
                        <a:pt x="244" y="2322"/>
                        <a:pt x="301" y="2322"/>
                      </a:cubicBezTo>
                      <a:cubicBezTo>
                        <a:pt x="359" y="2322"/>
                        <a:pt x="406" y="2276"/>
                        <a:pt x="406" y="2218"/>
                      </a:cubicBezTo>
                      <a:cubicBezTo>
                        <a:pt x="406" y="1324"/>
                        <a:pt x="406" y="1324"/>
                        <a:pt x="406" y="1324"/>
                      </a:cubicBezTo>
                      <a:cubicBezTo>
                        <a:pt x="452" y="1324"/>
                        <a:pt x="452" y="1324"/>
                        <a:pt x="452" y="1324"/>
                      </a:cubicBezTo>
                      <a:cubicBezTo>
                        <a:pt x="452" y="2218"/>
                        <a:pt x="452" y="2218"/>
                        <a:pt x="452" y="2218"/>
                      </a:cubicBezTo>
                      <a:cubicBezTo>
                        <a:pt x="452" y="2276"/>
                        <a:pt x="499" y="2322"/>
                        <a:pt x="557" y="2322"/>
                      </a:cubicBezTo>
                      <a:cubicBezTo>
                        <a:pt x="620" y="2322"/>
                        <a:pt x="667" y="2276"/>
                        <a:pt x="667" y="2218"/>
                      </a:cubicBezTo>
                      <a:cubicBezTo>
                        <a:pt x="667" y="679"/>
                        <a:pt x="667" y="679"/>
                        <a:pt x="667" y="679"/>
                      </a:cubicBezTo>
                      <a:cubicBezTo>
                        <a:pt x="713" y="679"/>
                        <a:pt x="713" y="679"/>
                        <a:pt x="713" y="679"/>
                      </a:cubicBezTo>
                      <a:cubicBezTo>
                        <a:pt x="713" y="1248"/>
                        <a:pt x="713" y="1248"/>
                        <a:pt x="713" y="1248"/>
                      </a:cubicBezTo>
                      <a:cubicBezTo>
                        <a:pt x="713" y="1358"/>
                        <a:pt x="858" y="1358"/>
                        <a:pt x="858" y="1248"/>
                      </a:cubicBezTo>
                      <a:cubicBezTo>
                        <a:pt x="858" y="667"/>
                        <a:pt x="858" y="667"/>
                        <a:pt x="858" y="667"/>
                      </a:cubicBezTo>
                      <a:cubicBezTo>
                        <a:pt x="858" y="540"/>
                        <a:pt x="788" y="418"/>
                        <a:pt x="638" y="418"/>
                      </a:cubicBezTo>
                      <a:cubicBezTo>
                        <a:pt x="215" y="418"/>
                        <a:pt x="215" y="418"/>
                        <a:pt x="215" y="418"/>
                      </a:cubicBezTo>
                      <a:cubicBezTo>
                        <a:pt x="81" y="418"/>
                        <a:pt x="0" y="528"/>
                        <a:pt x="0" y="662"/>
                      </a:cubicBezTo>
                      <a:cubicBezTo>
                        <a:pt x="0" y="1248"/>
                        <a:pt x="0" y="1248"/>
                        <a:pt x="0" y="1248"/>
                      </a:cubicBezTo>
                      <a:cubicBezTo>
                        <a:pt x="0" y="1358"/>
                        <a:pt x="145" y="1358"/>
                        <a:pt x="145" y="1248"/>
                      </a:cubicBezTo>
                      <a:cubicBezTo>
                        <a:pt x="145" y="679"/>
                        <a:pt x="145" y="679"/>
                        <a:pt x="145" y="679"/>
                      </a:cubicBezTo>
                      <a:cubicBezTo>
                        <a:pt x="197" y="679"/>
                        <a:pt x="197" y="679"/>
                        <a:pt x="197" y="679"/>
                      </a:cubicBezTo>
                      <a:cubicBezTo>
                        <a:pt x="191" y="2218"/>
                        <a:pt x="191" y="2218"/>
                        <a:pt x="191" y="2218"/>
                      </a:cubicBezTo>
                      <a:cubicBezTo>
                        <a:pt x="191" y="2218"/>
                        <a:pt x="191" y="2218"/>
                        <a:pt x="191" y="2218"/>
                      </a:cubicBezTo>
                      <a:close/>
                    </a:path>
                  </a:pathLst>
                </a:custGeom>
                <a:solidFill>
                  <a:schemeClr val="accent1"/>
                </a:solidFill>
                <a:ln>
                  <a:noFill/>
                </a:ln>
              </p:spPr>
              <p:txBody>
                <a:bodyPr vert="horz" wrap="square" lIns="67223" tIns="33611" rIns="67223" bIns="33611" numCol="1" anchor="t" anchorCtr="0" compatLnSpc="1">
                  <a:prstTxWarp prst="textNoShape">
                    <a:avLst/>
                  </a:prstTxWarp>
                </a:bodyPr>
                <a:lstStyle/>
                <a:p>
                  <a:pPr defTabSz="685640"/>
                  <a:endParaRPr lang="en-US" sz="1324">
                    <a:solidFill>
                      <a:schemeClr val="accent1"/>
                    </a:solidFill>
                    <a:latin typeface="Segoe UI"/>
                    <a:ea typeface="MS PGothic" panose="020B0600070205080204" pitchFamily="34" charset="-128"/>
                  </a:endParaRPr>
                </a:p>
              </p:txBody>
            </p:sp>
            <p:sp>
              <p:nvSpPr>
                <p:cNvPr id="91" name="Freeform 74"/>
                <p:cNvSpPr>
                  <a:spLocks noEditPoints="1"/>
                </p:cNvSpPr>
                <p:nvPr/>
              </p:nvSpPr>
              <p:spPr bwMode="auto">
                <a:xfrm flipH="1">
                  <a:off x="9017274" y="2294433"/>
                  <a:ext cx="176113" cy="475523"/>
                </a:xfrm>
                <a:custGeom>
                  <a:avLst/>
                  <a:gdLst>
                    <a:gd name="T0" fmla="*/ 417 w 858"/>
                    <a:gd name="T1" fmla="*/ 0 h 2322"/>
                    <a:gd name="T2" fmla="*/ 609 w 858"/>
                    <a:gd name="T3" fmla="*/ 191 h 2322"/>
                    <a:gd name="T4" fmla="*/ 417 w 858"/>
                    <a:gd name="T5" fmla="*/ 377 h 2322"/>
                    <a:gd name="T6" fmla="*/ 226 w 858"/>
                    <a:gd name="T7" fmla="*/ 191 h 2322"/>
                    <a:gd name="T8" fmla="*/ 417 w 858"/>
                    <a:gd name="T9" fmla="*/ 0 h 2322"/>
                    <a:gd name="T10" fmla="*/ 191 w 858"/>
                    <a:gd name="T11" fmla="*/ 2218 h 2322"/>
                    <a:gd name="T12" fmla="*/ 301 w 858"/>
                    <a:gd name="T13" fmla="*/ 2322 h 2322"/>
                    <a:gd name="T14" fmla="*/ 406 w 858"/>
                    <a:gd name="T15" fmla="*/ 2218 h 2322"/>
                    <a:gd name="T16" fmla="*/ 406 w 858"/>
                    <a:gd name="T17" fmla="*/ 1324 h 2322"/>
                    <a:gd name="T18" fmla="*/ 452 w 858"/>
                    <a:gd name="T19" fmla="*/ 1324 h 2322"/>
                    <a:gd name="T20" fmla="*/ 452 w 858"/>
                    <a:gd name="T21" fmla="*/ 2218 h 2322"/>
                    <a:gd name="T22" fmla="*/ 557 w 858"/>
                    <a:gd name="T23" fmla="*/ 2322 h 2322"/>
                    <a:gd name="T24" fmla="*/ 667 w 858"/>
                    <a:gd name="T25" fmla="*/ 2218 h 2322"/>
                    <a:gd name="T26" fmla="*/ 667 w 858"/>
                    <a:gd name="T27" fmla="*/ 679 h 2322"/>
                    <a:gd name="T28" fmla="*/ 713 w 858"/>
                    <a:gd name="T29" fmla="*/ 679 h 2322"/>
                    <a:gd name="T30" fmla="*/ 713 w 858"/>
                    <a:gd name="T31" fmla="*/ 1248 h 2322"/>
                    <a:gd name="T32" fmla="*/ 858 w 858"/>
                    <a:gd name="T33" fmla="*/ 1248 h 2322"/>
                    <a:gd name="T34" fmla="*/ 858 w 858"/>
                    <a:gd name="T35" fmla="*/ 667 h 2322"/>
                    <a:gd name="T36" fmla="*/ 638 w 858"/>
                    <a:gd name="T37" fmla="*/ 418 h 2322"/>
                    <a:gd name="T38" fmla="*/ 215 w 858"/>
                    <a:gd name="T39" fmla="*/ 418 h 2322"/>
                    <a:gd name="T40" fmla="*/ 0 w 858"/>
                    <a:gd name="T41" fmla="*/ 662 h 2322"/>
                    <a:gd name="T42" fmla="*/ 0 w 858"/>
                    <a:gd name="T43" fmla="*/ 1248 h 2322"/>
                    <a:gd name="T44" fmla="*/ 145 w 858"/>
                    <a:gd name="T45" fmla="*/ 1248 h 2322"/>
                    <a:gd name="T46" fmla="*/ 145 w 858"/>
                    <a:gd name="T47" fmla="*/ 679 h 2322"/>
                    <a:gd name="T48" fmla="*/ 197 w 858"/>
                    <a:gd name="T49" fmla="*/ 679 h 2322"/>
                    <a:gd name="T50" fmla="*/ 191 w 858"/>
                    <a:gd name="T51" fmla="*/ 2218 h 2322"/>
                    <a:gd name="T52" fmla="*/ 191 w 858"/>
                    <a:gd name="T53" fmla="*/ 2218 h 2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8" h="2322">
                      <a:moveTo>
                        <a:pt x="417" y="0"/>
                      </a:moveTo>
                      <a:cubicBezTo>
                        <a:pt x="522" y="0"/>
                        <a:pt x="609" y="87"/>
                        <a:pt x="609" y="191"/>
                      </a:cubicBezTo>
                      <a:cubicBezTo>
                        <a:pt x="609" y="296"/>
                        <a:pt x="522" y="377"/>
                        <a:pt x="417" y="377"/>
                      </a:cubicBezTo>
                      <a:cubicBezTo>
                        <a:pt x="313" y="377"/>
                        <a:pt x="226" y="296"/>
                        <a:pt x="226" y="191"/>
                      </a:cubicBezTo>
                      <a:cubicBezTo>
                        <a:pt x="226" y="87"/>
                        <a:pt x="313" y="0"/>
                        <a:pt x="417" y="0"/>
                      </a:cubicBezTo>
                      <a:close/>
                      <a:moveTo>
                        <a:pt x="191" y="2218"/>
                      </a:moveTo>
                      <a:cubicBezTo>
                        <a:pt x="191" y="2276"/>
                        <a:pt x="244" y="2322"/>
                        <a:pt x="301" y="2322"/>
                      </a:cubicBezTo>
                      <a:cubicBezTo>
                        <a:pt x="359" y="2322"/>
                        <a:pt x="406" y="2276"/>
                        <a:pt x="406" y="2218"/>
                      </a:cubicBezTo>
                      <a:cubicBezTo>
                        <a:pt x="406" y="1324"/>
                        <a:pt x="406" y="1324"/>
                        <a:pt x="406" y="1324"/>
                      </a:cubicBezTo>
                      <a:cubicBezTo>
                        <a:pt x="452" y="1324"/>
                        <a:pt x="452" y="1324"/>
                        <a:pt x="452" y="1324"/>
                      </a:cubicBezTo>
                      <a:cubicBezTo>
                        <a:pt x="452" y="2218"/>
                        <a:pt x="452" y="2218"/>
                        <a:pt x="452" y="2218"/>
                      </a:cubicBezTo>
                      <a:cubicBezTo>
                        <a:pt x="452" y="2276"/>
                        <a:pt x="499" y="2322"/>
                        <a:pt x="557" y="2322"/>
                      </a:cubicBezTo>
                      <a:cubicBezTo>
                        <a:pt x="620" y="2322"/>
                        <a:pt x="667" y="2276"/>
                        <a:pt x="667" y="2218"/>
                      </a:cubicBezTo>
                      <a:cubicBezTo>
                        <a:pt x="667" y="679"/>
                        <a:pt x="667" y="679"/>
                        <a:pt x="667" y="679"/>
                      </a:cubicBezTo>
                      <a:cubicBezTo>
                        <a:pt x="713" y="679"/>
                        <a:pt x="713" y="679"/>
                        <a:pt x="713" y="679"/>
                      </a:cubicBezTo>
                      <a:cubicBezTo>
                        <a:pt x="713" y="1248"/>
                        <a:pt x="713" y="1248"/>
                        <a:pt x="713" y="1248"/>
                      </a:cubicBezTo>
                      <a:cubicBezTo>
                        <a:pt x="713" y="1358"/>
                        <a:pt x="858" y="1358"/>
                        <a:pt x="858" y="1248"/>
                      </a:cubicBezTo>
                      <a:cubicBezTo>
                        <a:pt x="858" y="667"/>
                        <a:pt x="858" y="667"/>
                        <a:pt x="858" y="667"/>
                      </a:cubicBezTo>
                      <a:cubicBezTo>
                        <a:pt x="858" y="540"/>
                        <a:pt x="788" y="418"/>
                        <a:pt x="638" y="418"/>
                      </a:cubicBezTo>
                      <a:cubicBezTo>
                        <a:pt x="215" y="418"/>
                        <a:pt x="215" y="418"/>
                        <a:pt x="215" y="418"/>
                      </a:cubicBezTo>
                      <a:cubicBezTo>
                        <a:pt x="81" y="418"/>
                        <a:pt x="0" y="528"/>
                        <a:pt x="0" y="662"/>
                      </a:cubicBezTo>
                      <a:cubicBezTo>
                        <a:pt x="0" y="1248"/>
                        <a:pt x="0" y="1248"/>
                        <a:pt x="0" y="1248"/>
                      </a:cubicBezTo>
                      <a:cubicBezTo>
                        <a:pt x="0" y="1358"/>
                        <a:pt x="145" y="1358"/>
                        <a:pt x="145" y="1248"/>
                      </a:cubicBezTo>
                      <a:cubicBezTo>
                        <a:pt x="145" y="679"/>
                        <a:pt x="145" y="679"/>
                        <a:pt x="145" y="679"/>
                      </a:cubicBezTo>
                      <a:cubicBezTo>
                        <a:pt x="197" y="679"/>
                        <a:pt x="197" y="679"/>
                        <a:pt x="197" y="679"/>
                      </a:cubicBezTo>
                      <a:cubicBezTo>
                        <a:pt x="191" y="2218"/>
                        <a:pt x="191" y="2218"/>
                        <a:pt x="191" y="2218"/>
                      </a:cubicBezTo>
                      <a:cubicBezTo>
                        <a:pt x="191" y="2218"/>
                        <a:pt x="191" y="2218"/>
                        <a:pt x="191" y="2218"/>
                      </a:cubicBezTo>
                      <a:close/>
                    </a:path>
                  </a:pathLst>
                </a:custGeom>
                <a:solidFill>
                  <a:schemeClr val="accent1"/>
                </a:solidFill>
                <a:ln>
                  <a:noFill/>
                </a:ln>
              </p:spPr>
              <p:txBody>
                <a:bodyPr vert="horz" wrap="square" lIns="67223" tIns="33611" rIns="67223" bIns="33611" numCol="1" anchor="t" anchorCtr="0" compatLnSpc="1">
                  <a:prstTxWarp prst="textNoShape">
                    <a:avLst/>
                  </a:prstTxWarp>
                </a:bodyPr>
                <a:lstStyle/>
                <a:p>
                  <a:pPr defTabSz="685640"/>
                  <a:endParaRPr lang="en-US" sz="1324">
                    <a:solidFill>
                      <a:schemeClr val="accent1"/>
                    </a:solidFill>
                    <a:latin typeface="Segoe UI"/>
                    <a:ea typeface="MS PGothic" panose="020B0600070205080204" pitchFamily="34" charset="-128"/>
                  </a:endParaRPr>
                </a:p>
              </p:txBody>
            </p:sp>
          </p:grpSp>
          <p:sp>
            <p:nvSpPr>
              <p:cNvPr id="89" name="TextBox 88"/>
              <p:cNvSpPr txBox="1"/>
              <p:nvPr/>
            </p:nvSpPr>
            <p:spPr>
              <a:xfrm>
                <a:off x="10920388" y="3380620"/>
                <a:ext cx="1239881" cy="454578"/>
              </a:xfrm>
              <a:prstGeom prst="rect">
                <a:avLst/>
              </a:prstGeom>
              <a:noFill/>
            </p:spPr>
            <p:txBody>
              <a:bodyPr wrap="square" lIns="134444" tIns="107556" rIns="134444" bIns="107556" rtlCol="0">
                <a:spAutoFit/>
              </a:bodyPr>
              <a:lstStyle/>
              <a:p>
                <a:pPr algn="ctr" defTabSz="685640">
                  <a:lnSpc>
                    <a:spcPct val="90000"/>
                  </a:lnSpc>
                  <a:spcBef>
                    <a:spcPct val="0"/>
                  </a:spcBef>
                  <a:spcAft>
                    <a:spcPts val="441"/>
                  </a:spcAft>
                </a:pP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People</a:t>
                </a:r>
              </a:p>
            </p:txBody>
          </p:sp>
        </p:grpSp>
        <p:grpSp>
          <p:nvGrpSpPr>
            <p:cNvPr id="92" name="Group 91"/>
            <p:cNvGrpSpPr/>
            <p:nvPr/>
          </p:nvGrpSpPr>
          <p:grpSpPr>
            <a:xfrm>
              <a:off x="8243035" y="4332370"/>
              <a:ext cx="791906" cy="962024"/>
              <a:chOff x="11084791" y="4760710"/>
              <a:chExt cx="1077047" cy="1308418"/>
            </a:xfrm>
          </p:grpSpPr>
          <p:grpSp>
            <p:nvGrpSpPr>
              <p:cNvPr id="93" name="Group 92"/>
              <p:cNvGrpSpPr/>
              <p:nvPr/>
            </p:nvGrpSpPr>
            <p:grpSpPr>
              <a:xfrm>
                <a:off x="11311897" y="4760710"/>
                <a:ext cx="503712" cy="783392"/>
                <a:chOff x="8597110" y="4718972"/>
                <a:chExt cx="361215" cy="561776"/>
              </a:xfrm>
            </p:grpSpPr>
            <p:sp>
              <p:nvSpPr>
                <p:cNvPr id="95" name="Freeform 68"/>
                <p:cNvSpPr>
                  <a:spLocks/>
                </p:cNvSpPr>
                <p:nvPr/>
              </p:nvSpPr>
              <p:spPr bwMode="auto">
                <a:xfrm rot="16200000">
                  <a:off x="8612012" y="5015484"/>
                  <a:ext cx="273629" cy="256899"/>
                </a:xfrm>
                <a:custGeom>
                  <a:avLst/>
                  <a:gdLst>
                    <a:gd name="T0" fmla="*/ 564 w 1203"/>
                    <a:gd name="T1" fmla="*/ 1129 h 1129"/>
                    <a:gd name="T2" fmla="*/ 0 w 1203"/>
                    <a:gd name="T3" fmla="*/ 565 h 1129"/>
                    <a:gd name="T4" fmla="*/ 564 w 1203"/>
                    <a:gd name="T5" fmla="*/ 0 h 1129"/>
                    <a:gd name="T6" fmla="*/ 1115 w 1203"/>
                    <a:gd name="T7" fmla="*/ 443 h 1129"/>
                    <a:gd name="T8" fmla="*/ 1203 w 1203"/>
                    <a:gd name="T9" fmla="*/ 449 h 1129"/>
                    <a:gd name="T10" fmla="*/ 1055 w 1203"/>
                    <a:gd name="T11" fmla="*/ 599 h 1129"/>
                    <a:gd name="T12" fmla="*/ 876 w 1203"/>
                    <a:gd name="T13" fmla="*/ 426 h 1129"/>
                    <a:gd name="T14" fmla="*/ 963 w 1203"/>
                    <a:gd name="T15" fmla="*/ 432 h 1129"/>
                    <a:gd name="T16" fmla="*/ 431 w 1203"/>
                    <a:gd name="T17" fmla="*/ 166 h 1129"/>
                    <a:gd name="T18" fmla="*/ 165 w 1203"/>
                    <a:gd name="T19" fmla="*/ 698 h 1129"/>
                    <a:gd name="T20" fmla="*/ 564 w 1203"/>
                    <a:gd name="T21" fmla="*/ 985 h 1129"/>
                    <a:gd name="T22" fmla="*/ 564 w 1203"/>
                    <a:gd name="T23" fmla="*/ 1129 h 1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03" h="1129">
                      <a:moveTo>
                        <a:pt x="564" y="1129"/>
                      </a:moveTo>
                      <a:cubicBezTo>
                        <a:pt x="252" y="1129"/>
                        <a:pt x="0" y="877"/>
                        <a:pt x="0" y="565"/>
                      </a:cubicBezTo>
                      <a:cubicBezTo>
                        <a:pt x="0" y="253"/>
                        <a:pt x="252" y="0"/>
                        <a:pt x="564" y="0"/>
                      </a:cubicBezTo>
                      <a:cubicBezTo>
                        <a:pt x="829" y="0"/>
                        <a:pt x="1058" y="184"/>
                        <a:pt x="1115" y="443"/>
                      </a:cubicBezTo>
                      <a:cubicBezTo>
                        <a:pt x="1203" y="449"/>
                        <a:pt x="1203" y="449"/>
                        <a:pt x="1203" y="449"/>
                      </a:cubicBezTo>
                      <a:cubicBezTo>
                        <a:pt x="1055" y="599"/>
                        <a:pt x="1055" y="599"/>
                        <a:pt x="1055" y="599"/>
                      </a:cubicBezTo>
                      <a:cubicBezTo>
                        <a:pt x="876" y="426"/>
                        <a:pt x="876" y="426"/>
                        <a:pt x="876" y="426"/>
                      </a:cubicBezTo>
                      <a:cubicBezTo>
                        <a:pt x="963" y="432"/>
                        <a:pt x="963" y="432"/>
                        <a:pt x="963" y="432"/>
                      </a:cubicBezTo>
                      <a:cubicBezTo>
                        <a:pt x="889" y="212"/>
                        <a:pt x="651" y="93"/>
                        <a:pt x="431" y="166"/>
                      </a:cubicBezTo>
                      <a:cubicBezTo>
                        <a:pt x="211" y="239"/>
                        <a:pt x="92" y="477"/>
                        <a:pt x="165" y="698"/>
                      </a:cubicBezTo>
                      <a:cubicBezTo>
                        <a:pt x="222" y="869"/>
                        <a:pt x="383" y="985"/>
                        <a:pt x="564" y="985"/>
                      </a:cubicBezTo>
                      <a:lnTo>
                        <a:pt x="564" y="1129"/>
                      </a:lnTo>
                      <a:close/>
                    </a:path>
                  </a:pathLst>
                </a:custGeom>
                <a:solidFill>
                  <a:schemeClr val="accent1"/>
                </a:solidFill>
                <a:ln>
                  <a:noFill/>
                </a:ln>
                <a:extLst/>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sp>
              <p:nvSpPr>
                <p:cNvPr id="96" name="Freeform 69"/>
                <p:cNvSpPr>
                  <a:spLocks/>
                </p:cNvSpPr>
                <p:nvPr/>
              </p:nvSpPr>
              <p:spPr bwMode="auto">
                <a:xfrm rot="16200000">
                  <a:off x="8699407" y="4896072"/>
                  <a:ext cx="286127" cy="231709"/>
                </a:xfrm>
                <a:custGeom>
                  <a:avLst/>
                  <a:gdLst>
                    <a:gd name="T0" fmla="*/ 219 w 1258"/>
                    <a:gd name="T1" fmla="*/ 0 h 1018"/>
                    <a:gd name="T2" fmla="*/ 321 w 1258"/>
                    <a:gd name="T3" fmla="*/ 102 h 1018"/>
                    <a:gd name="T4" fmla="*/ 321 w 1258"/>
                    <a:gd name="T5" fmla="*/ 697 h 1018"/>
                    <a:gd name="T6" fmla="*/ 916 w 1258"/>
                    <a:gd name="T7" fmla="*/ 697 h 1018"/>
                    <a:gd name="T8" fmla="*/ 1017 w 1258"/>
                    <a:gd name="T9" fmla="*/ 532 h 1018"/>
                    <a:gd name="T10" fmla="*/ 930 w 1258"/>
                    <a:gd name="T11" fmla="*/ 539 h 1018"/>
                    <a:gd name="T12" fmla="*/ 1110 w 1258"/>
                    <a:gd name="T13" fmla="*/ 365 h 1018"/>
                    <a:gd name="T14" fmla="*/ 1258 w 1258"/>
                    <a:gd name="T15" fmla="*/ 515 h 1018"/>
                    <a:gd name="T16" fmla="*/ 1170 w 1258"/>
                    <a:gd name="T17" fmla="*/ 522 h 1018"/>
                    <a:gd name="T18" fmla="*/ 496 w 1258"/>
                    <a:gd name="T19" fmla="*/ 951 h 1018"/>
                    <a:gd name="T20" fmla="*/ 67 w 1258"/>
                    <a:gd name="T21" fmla="*/ 277 h 1018"/>
                    <a:gd name="T22" fmla="*/ 219 w 1258"/>
                    <a:gd name="T23" fmla="*/ 0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8" h="1018">
                      <a:moveTo>
                        <a:pt x="219" y="0"/>
                      </a:moveTo>
                      <a:cubicBezTo>
                        <a:pt x="321" y="102"/>
                        <a:pt x="321" y="102"/>
                        <a:pt x="321" y="102"/>
                      </a:cubicBezTo>
                      <a:cubicBezTo>
                        <a:pt x="157" y="266"/>
                        <a:pt x="157" y="533"/>
                        <a:pt x="321" y="697"/>
                      </a:cubicBezTo>
                      <a:cubicBezTo>
                        <a:pt x="486" y="861"/>
                        <a:pt x="752" y="861"/>
                        <a:pt x="916" y="697"/>
                      </a:cubicBezTo>
                      <a:cubicBezTo>
                        <a:pt x="962" y="651"/>
                        <a:pt x="997" y="594"/>
                        <a:pt x="1017" y="532"/>
                      </a:cubicBezTo>
                      <a:cubicBezTo>
                        <a:pt x="930" y="539"/>
                        <a:pt x="930" y="539"/>
                        <a:pt x="930" y="539"/>
                      </a:cubicBezTo>
                      <a:cubicBezTo>
                        <a:pt x="1110" y="365"/>
                        <a:pt x="1110" y="365"/>
                        <a:pt x="1110" y="365"/>
                      </a:cubicBezTo>
                      <a:cubicBezTo>
                        <a:pt x="1258" y="515"/>
                        <a:pt x="1258" y="515"/>
                        <a:pt x="1258" y="515"/>
                      </a:cubicBezTo>
                      <a:cubicBezTo>
                        <a:pt x="1170" y="522"/>
                        <a:pt x="1170" y="522"/>
                        <a:pt x="1170" y="522"/>
                      </a:cubicBezTo>
                      <a:cubicBezTo>
                        <a:pt x="1102" y="826"/>
                        <a:pt x="801" y="1018"/>
                        <a:pt x="496" y="951"/>
                      </a:cubicBezTo>
                      <a:cubicBezTo>
                        <a:pt x="192" y="883"/>
                        <a:pt x="0" y="582"/>
                        <a:pt x="67" y="277"/>
                      </a:cubicBezTo>
                      <a:cubicBezTo>
                        <a:pt x="91" y="172"/>
                        <a:pt x="143" y="76"/>
                        <a:pt x="219" y="0"/>
                      </a:cubicBezTo>
                      <a:close/>
                    </a:path>
                  </a:pathLst>
                </a:custGeom>
                <a:solidFill>
                  <a:schemeClr val="accent1"/>
                </a:solidFill>
                <a:ln>
                  <a:noFill/>
                </a:ln>
                <a:extLst/>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sp>
              <p:nvSpPr>
                <p:cNvPr id="97" name="Freeform 70"/>
                <p:cNvSpPr>
                  <a:spLocks/>
                </p:cNvSpPr>
                <p:nvPr/>
              </p:nvSpPr>
              <p:spPr bwMode="auto">
                <a:xfrm rot="16200000">
                  <a:off x="8591100" y="4724982"/>
                  <a:ext cx="281801" cy="269782"/>
                </a:xfrm>
                <a:custGeom>
                  <a:avLst/>
                  <a:gdLst>
                    <a:gd name="T0" fmla="*/ 220 w 1239"/>
                    <a:gd name="T1" fmla="*/ 1019 h 1185"/>
                    <a:gd name="T2" fmla="*/ 220 w 1239"/>
                    <a:gd name="T3" fmla="*/ 221 h 1185"/>
                    <a:gd name="T4" fmla="*/ 1019 w 1239"/>
                    <a:gd name="T5" fmla="*/ 221 h 1185"/>
                    <a:gd name="T6" fmla="*/ 1019 w 1239"/>
                    <a:gd name="T7" fmla="*/ 1019 h 1185"/>
                    <a:gd name="T8" fmla="*/ 620 w 1239"/>
                    <a:gd name="T9" fmla="*/ 1185 h 1185"/>
                    <a:gd name="T10" fmla="*/ 620 w 1239"/>
                    <a:gd name="T11" fmla="*/ 1041 h 1185"/>
                    <a:gd name="T12" fmla="*/ 1040 w 1239"/>
                    <a:gd name="T13" fmla="*/ 620 h 1185"/>
                    <a:gd name="T14" fmla="*/ 620 w 1239"/>
                    <a:gd name="T15" fmla="*/ 199 h 1185"/>
                    <a:gd name="T16" fmla="*/ 199 w 1239"/>
                    <a:gd name="T17" fmla="*/ 620 h 1185"/>
                    <a:gd name="T18" fmla="*/ 322 w 1239"/>
                    <a:gd name="T19" fmla="*/ 917 h 1185"/>
                    <a:gd name="T20" fmla="*/ 220 w 1239"/>
                    <a:gd name="T21" fmla="*/ 1019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9" h="1185">
                      <a:moveTo>
                        <a:pt x="220" y="1019"/>
                      </a:moveTo>
                      <a:cubicBezTo>
                        <a:pt x="0" y="799"/>
                        <a:pt x="0" y="441"/>
                        <a:pt x="220" y="221"/>
                      </a:cubicBezTo>
                      <a:cubicBezTo>
                        <a:pt x="441" y="0"/>
                        <a:pt x="798" y="0"/>
                        <a:pt x="1019" y="221"/>
                      </a:cubicBezTo>
                      <a:cubicBezTo>
                        <a:pt x="1239" y="441"/>
                        <a:pt x="1239" y="799"/>
                        <a:pt x="1019" y="1019"/>
                      </a:cubicBezTo>
                      <a:cubicBezTo>
                        <a:pt x="913" y="1125"/>
                        <a:pt x="769" y="1185"/>
                        <a:pt x="620" y="1185"/>
                      </a:cubicBezTo>
                      <a:cubicBezTo>
                        <a:pt x="620" y="1041"/>
                        <a:pt x="620" y="1041"/>
                        <a:pt x="620" y="1041"/>
                      </a:cubicBezTo>
                      <a:cubicBezTo>
                        <a:pt x="852" y="1041"/>
                        <a:pt x="1040" y="852"/>
                        <a:pt x="1040" y="620"/>
                      </a:cubicBezTo>
                      <a:cubicBezTo>
                        <a:pt x="1040" y="387"/>
                        <a:pt x="852" y="199"/>
                        <a:pt x="620" y="199"/>
                      </a:cubicBezTo>
                      <a:cubicBezTo>
                        <a:pt x="387" y="199"/>
                        <a:pt x="199" y="387"/>
                        <a:pt x="199" y="620"/>
                      </a:cubicBezTo>
                      <a:cubicBezTo>
                        <a:pt x="199" y="732"/>
                        <a:pt x="243" y="839"/>
                        <a:pt x="322" y="917"/>
                      </a:cubicBezTo>
                      <a:lnTo>
                        <a:pt x="220" y="1019"/>
                      </a:lnTo>
                      <a:close/>
                    </a:path>
                  </a:pathLst>
                </a:custGeom>
                <a:solidFill>
                  <a:schemeClr val="accent1"/>
                </a:solidFill>
                <a:ln>
                  <a:noFill/>
                </a:ln>
                <a:extLst/>
              </p:spPr>
              <p:txBody>
                <a:bodyPr vert="horz" wrap="square" lIns="67223" tIns="33611" rIns="67223" bIns="33611" numCol="1" anchor="t" anchorCtr="0" compatLnSpc="1">
                  <a:prstTxWarp prst="textNoShape">
                    <a:avLst/>
                  </a:prstTxWarp>
                </a:bodyPr>
                <a:lstStyle/>
                <a:p>
                  <a:pPr defTabSz="685640"/>
                  <a:endParaRPr lang="en-US" sz="1324">
                    <a:solidFill>
                      <a:prstClr val="white"/>
                    </a:solidFill>
                    <a:latin typeface="Segoe UI"/>
                    <a:ea typeface="MS PGothic" panose="020B0600070205080204" pitchFamily="34" charset="-128"/>
                  </a:endParaRPr>
                </a:p>
              </p:txBody>
            </p:sp>
          </p:grpSp>
          <p:sp>
            <p:nvSpPr>
              <p:cNvPr id="94" name="TextBox 93"/>
              <p:cNvSpPr txBox="1"/>
              <p:nvPr/>
            </p:nvSpPr>
            <p:spPr>
              <a:xfrm>
                <a:off x="11084791" y="5455396"/>
                <a:ext cx="1077047" cy="613732"/>
              </a:xfrm>
              <a:prstGeom prst="rect">
                <a:avLst/>
              </a:prstGeom>
              <a:noFill/>
            </p:spPr>
            <p:txBody>
              <a:bodyPr wrap="square" lIns="134444" tIns="107556" rIns="134444" bIns="107556" rtlCol="0">
                <a:spAutoFit/>
              </a:bodyPr>
              <a:lstStyle/>
              <a:p>
                <a:pPr defTabSz="685640">
                  <a:lnSpc>
                    <a:spcPct val="90000"/>
                  </a:lnSpc>
                  <a:spcBef>
                    <a:spcPct val="0"/>
                  </a:spcBef>
                  <a:spcAft>
                    <a:spcPts val="441"/>
                  </a:spcAft>
                </a:pP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Automated</a:t>
                </a:r>
                <a:r>
                  <a:rPr lang="en-US" sz="845"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 </a:t>
                </a:r>
                <a:br>
                  <a:rPr lang="en-US" sz="845"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br>
                <a:r>
                  <a:rPr lang="en-US" sz="845" spc="-22" dirty="0">
                    <a:solidFill>
                      <a:schemeClr val="accent1"/>
                    </a:solidFill>
                    <a:latin typeface="Segoe UI Semilight" panose="020B0402040204020203" pitchFamily="34" charset="0"/>
                    <a:ea typeface="MS PGothic" panose="020B0600070205080204" pitchFamily="34" charset="-128"/>
                    <a:cs typeface="Segoe UI Semilight" panose="020B0402040204020203" pitchFamily="34" charset="0"/>
                  </a:rPr>
                  <a:t>systems</a:t>
                </a:r>
              </a:p>
            </p:txBody>
          </p:sp>
        </p:grpSp>
        <p:sp>
          <p:nvSpPr>
            <p:cNvPr id="98" name="Right Arrow 97"/>
            <p:cNvSpPr/>
            <p:nvPr/>
          </p:nvSpPr>
          <p:spPr bwMode="auto">
            <a:xfrm>
              <a:off x="5081376" y="5362540"/>
              <a:ext cx="2813140" cy="190885"/>
            </a:xfrm>
            <a:prstGeom prst="rightArrow">
              <a:avLst/>
            </a:prstGeom>
            <a:solidFill>
              <a:schemeClr val="accent1"/>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endParaRPr lang="en-US" sz="1176" spc="-22" dirty="0" err="1">
                <a:solidFill>
                  <a:prstClr val="white"/>
                </a:solidFill>
                <a:latin typeface="Segoe UI Semilight" panose="020B0402040204020203" pitchFamily="34" charset="0"/>
                <a:cs typeface="Segoe UI Semilight" panose="020B0402040204020203" pitchFamily="34" charset="0"/>
              </a:endParaRPr>
            </a:p>
          </p:txBody>
        </p:sp>
        <p:sp>
          <p:nvSpPr>
            <p:cNvPr id="99" name="Rectangle 98"/>
            <p:cNvSpPr/>
            <p:nvPr/>
          </p:nvSpPr>
          <p:spPr bwMode="auto">
            <a:xfrm>
              <a:off x="3045194" y="2091275"/>
              <a:ext cx="1528971" cy="3176381"/>
            </a:xfrm>
            <a:prstGeom prst="rect">
              <a:avLst/>
            </a:prstGeom>
            <a:solidFill>
              <a:srgbClr val="0080EA"/>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Big data stores</a:t>
              </a:r>
            </a:p>
          </p:txBody>
        </p:sp>
        <p:pic>
          <p:nvPicPr>
            <p:cNvPr id="100" name="Picture 13"/>
            <p:cNvPicPr>
              <a:picLocks noChangeAspect="1"/>
            </p:cNvPicPr>
            <p:nvPr/>
          </p:nvPicPr>
          <p:blipFill>
            <a:blip r:embed="rId6">
              <a:lum bright="100000"/>
              <a:extLst>
                <a:ext uri="{28A0092B-C50C-407E-A947-70E740481C1C}">
                  <a14:useLocalDpi xmlns:a14="http://schemas.microsoft.com/office/drawing/2010/main" val="0"/>
                </a:ext>
              </a:extLst>
            </a:blip>
            <a:srcRect/>
            <a:stretch>
              <a:fillRect/>
            </a:stretch>
          </p:blipFill>
          <p:spPr bwMode="auto">
            <a:xfrm>
              <a:off x="3141287" y="2921358"/>
              <a:ext cx="242466" cy="316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1" name="Rectangle 100"/>
            <p:cNvSpPr/>
            <p:nvPr/>
          </p:nvSpPr>
          <p:spPr>
            <a:xfrm>
              <a:off x="3407173" y="2927538"/>
              <a:ext cx="1126142" cy="358240"/>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a:t>
              </a:r>
              <a:r>
                <a:rPr lang="en-US" sz="845"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 </a:t>
              </a:r>
            </a:p>
            <a:p>
              <a:pPr defTabSz="685772"/>
              <a:r>
                <a:rPr lang="en-US" sz="845"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SQL Data Warehouse</a:t>
              </a:r>
              <a:endParaRPr lang="en-US" sz="845" dirty="0">
                <a:solidFill>
                  <a:prstClr val="white"/>
                </a:solidFill>
                <a:latin typeface="Segoe UI"/>
                <a:ea typeface="MS PGothic" panose="020B0600070205080204" pitchFamily="34" charset="-128"/>
              </a:endParaRPr>
            </a:p>
          </p:txBody>
        </p:sp>
        <p:grpSp>
          <p:nvGrpSpPr>
            <p:cNvPr id="102" name="Group 101"/>
            <p:cNvGrpSpPr/>
            <p:nvPr/>
          </p:nvGrpSpPr>
          <p:grpSpPr>
            <a:xfrm>
              <a:off x="4552817" y="4638200"/>
              <a:ext cx="238403" cy="627670"/>
              <a:chOff x="3803288" y="5254390"/>
              <a:chExt cx="324245" cy="853675"/>
            </a:xfrm>
          </p:grpSpPr>
          <p:sp>
            <p:nvSpPr>
              <p:cNvPr id="103" name="Isosceles Triangle 102"/>
              <p:cNvSpPr/>
              <p:nvPr/>
            </p:nvSpPr>
            <p:spPr bwMode="auto">
              <a:xfrm rot="5400000">
                <a:off x="3576673" y="5557205"/>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104" name="Isosceles Triangle 103"/>
              <p:cNvSpPr/>
              <p:nvPr/>
            </p:nvSpPr>
            <p:spPr bwMode="auto">
              <a:xfrm rot="5400000">
                <a:off x="3500473" y="5557205"/>
                <a:ext cx="853675" cy="248045"/>
              </a:xfrm>
              <a:prstGeom prst="triangle">
                <a:avLst/>
              </a:prstGeom>
              <a:solidFill>
                <a:srgbClr val="0080E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nvGrpSpPr>
            <p:cNvPr id="105" name="Group 104"/>
            <p:cNvGrpSpPr/>
            <p:nvPr/>
          </p:nvGrpSpPr>
          <p:grpSpPr>
            <a:xfrm>
              <a:off x="1383441" y="2091275"/>
              <a:ext cx="1744250" cy="3176381"/>
              <a:chOff x="1755266" y="1790395"/>
              <a:chExt cx="2372301" cy="4320099"/>
            </a:xfrm>
          </p:grpSpPr>
          <p:sp>
            <p:nvSpPr>
              <p:cNvPr id="106" name="Rectangle 105"/>
              <p:cNvSpPr/>
              <p:nvPr/>
            </p:nvSpPr>
            <p:spPr bwMode="auto">
              <a:xfrm>
                <a:off x="1755266" y="1790395"/>
                <a:ext cx="2079506" cy="4320099"/>
              </a:xfrm>
              <a:prstGeom prst="rect">
                <a:avLst/>
              </a:prstGeom>
              <a:solidFill>
                <a:srgbClr val="00BCF2"/>
              </a:solidFill>
              <a:ln w="3175">
                <a:noFill/>
              </a:ln>
            </p:spPr>
            <p:style>
              <a:lnRef idx="0">
                <a:scrgbClr r="0" g="0" b="0"/>
              </a:lnRef>
              <a:fillRef idx="0">
                <a:scrgbClr r="0" g="0" b="0"/>
              </a:fillRef>
              <a:effectRef idx="0">
                <a:scrgbClr r="0" g="0" b="0"/>
              </a:effectRef>
              <a:fontRef idx="minor">
                <a:schemeClr val="lt1"/>
              </a:fontRef>
            </p:style>
            <p:txBody>
              <a:bodyPr spcFirstLastPara="0" vert="horz" wrap="square" lIns="13442" tIns="33611" rIns="13442" bIns="67203" numCol="1" spcCol="1270" anchor="t" anchorCtr="0">
                <a:noAutofit/>
              </a:bodyPr>
              <a:lstStyle/>
              <a:p>
                <a:pPr algn="ctr" defTabSz="533044">
                  <a:spcBef>
                    <a:spcPct val="0"/>
                  </a:spcBef>
                  <a:spcAft>
                    <a:spcPct val="35000"/>
                  </a:spcAft>
                </a:pPr>
                <a:r>
                  <a:rPr lang="en-US" sz="1176" spc="-22" dirty="0">
                    <a:solidFill>
                      <a:prstClr val="white"/>
                    </a:solidFill>
                    <a:latin typeface="Segoe UI Semilight" panose="020B0402040204020203" pitchFamily="34" charset="0"/>
                    <a:cs typeface="Segoe UI Semilight" panose="020B0402040204020203" pitchFamily="34" charset="0"/>
                  </a:rPr>
                  <a:t>Information management</a:t>
                </a:r>
              </a:p>
            </p:txBody>
          </p:sp>
          <p:pic>
            <p:nvPicPr>
              <p:cNvPr id="107" name="Picture 10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892648" y="2887432"/>
                <a:ext cx="375108" cy="375108"/>
              </a:xfrm>
              <a:prstGeom prst="rect">
                <a:avLst/>
              </a:prstGeom>
            </p:spPr>
          </p:pic>
          <p:pic>
            <p:nvPicPr>
              <p:cNvPr id="108" name="Picture 10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892648" y="5001504"/>
                <a:ext cx="339648" cy="352813"/>
              </a:xfrm>
              <a:prstGeom prst="rect">
                <a:avLst/>
              </a:prstGeom>
            </p:spPr>
          </p:pic>
          <p:sp>
            <p:nvSpPr>
              <p:cNvPr id="109" name="Rectangle 108"/>
              <p:cNvSpPr/>
              <p:nvPr/>
            </p:nvSpPr>
            <p:spPr>
              <a:xfrm>
                <a:off x="2295424" y="2888599"/>
                <a:ext cx="1071174" cy="495166"/>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Data Factory </a:t>
                </a:r>
                <a:endParaRPr lang="en-US" sz="883" dirty="0">
                  <a:solidFill>
                    <a:prstClr val="white"/>
                  </a:solidFill>
                  <a:latin typeface="Segoe UI"/>
                  <a:ea typeface="MS PGothic" panose="020B0600070205080204" pitchFamily="34" charset="-128"/>
                </a:endParaRPr>
              </a:p>
            </p:txBody>
          </p:sp>
          <p:sp>
            <p:nvSpPr>
              <p:cNvPr id="110" name="Rectangle 109"/>
              <p:cNvSpPr/>
              <p:nvPr/>
            </p:nvSpPr>
            <p:spPr>
              <a:xfrm>
                <a:off x="2295424" y="3922284"/>
                <a:ext cx="1061930" cy="495166"/>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Data Catalog</a:t>
                </a:r>
                <a:endParaRPr lang="en-US" sz="883" dirty="0">
                  <a:solidFill>
                    <a:prstClr val="white"/>
                  </a:solidFill>
                  <a:latin typeface="Segoe UI"/>
                  <a:ea typeface="MS PGothic" panose="020B0600070205080204" pitchFamily="34" charset="-128"/>
                </a:endParaRPr>
              </a:p>
            </p:txBody>
          </p:sp>
          <p:sp>
            <p:nvSpPr>
              <p:cNvPr id="111" name="Rectangle 110"/>
              <p:cNvSpPr/>
              <p:nvPr/>
            </p:nvSpPr>
            <p:spPr>
              <a:xfrm>
                <a:off x="2295424" y="4954772"/>
                <a:ext cx="901205" cy="495166"/>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Event Hub</a:t>
                </a:r>
                <a:endParaRPr lang="en-US" sz="883" dirty="0">
                  <a:solidFill>
                    <a:prstClr val="white"/>
                  </a:solidFill>
                  <a:latin typeface="Segoe UI"/>
                  <a:ea typeface="MS PGothic" panose="020B0600070205080204" pitchFamily="34" charset="-128"/>
                </a:endParaRPr>
              </a:p>
            </p:txBody>
          </p:sp>
          <p:grpSp>
            <p:nvGrpSpPr>
              <p:cNvPr id="112" name="Group 111"/>
              <p:cNvGrpSpPr/>
              <p:nvPr/>
            </p:nvGrpSpPr>
            <p:grpSpPr>
              <a:xfrm>
                <a:off x="3832324" y="5254390"/>
                <a:ext cx="295243" cy="853675"/>
                <a:chOff x="3832324" y="5254390"/>
                <a:chExt cx="295243" cy="853675"/>
              </a:xfrm>
            </p:grpSpPr>
            <p:sp>
              <p:nvSpPr>
                <p:cNvPr id="113" name="Isosceles Triangle 112"/>
                <p:cNvSpPr/>
                <p:nvPr/>
              </p:nvSpPr>
              <p:spPr bwMode="auto">
                <a:xfrm rot="5400000">
                  <a:off x="3576707" y="5557205"/>
                  <a:ext cx="853675" cy="248045"/>
                </a:xfrm>
                <a:prstGeom prst="triangle">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sp>
              <p:nvSpPr>
                <p:cNvPr id="114" name="Isosceles Triangle 113"/>
                <p:cNvSpPr/>
                <p:nvPr/>
              </p:nvSpPr>
              <p:spPr bwMode="auto">
                <a:xfrm rot="5400000">
                  <a:off x="3529509" y="5557205"/>
                  <a:ext cx="853675" cy="248045"/>
                </a:xfrm>
                <a:prstGeom prst="triangle">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3" fontAlgn="base">
                    <a:lnSpc>
                      <a:spcPct val="90000"/>
                    </a:lnSpc>
                    <a:spcBef>
                      <a:spcPct val="0"/>
                    </a:spcBef>
                    <a:spcAft>
                      <a:spcPct val="0"/>
                    </a:spcAft>
                  </a:pPr>
                  <a:endParaRPr lang="en-US" sz="1764" dirty="0" err="1">
                    <a:solidFill>
                      <a:prstClr val="white"/>
                    </a:solidFill>
                    <a:latin typeface="Segoe UI"/>
                    <a:ea typeface="Segoe UI" pitchFamily="34" charset="0"/>
                    <a:cs typeface="Segoe UI" pitchFamily="34" charset="0"/>
                  </a:endParaRPr>
                </a:p>
              </p:txBody>
            </p:sp>
          </p:grpSp>
        </p:grpSp>
        <p:pic>
          <p:nvPicPr>
            <p:cNvPr id="115" name="Picture 11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267647" y="3573370"/>
              <a:ext cx="655062" cy="509654"/>
            </a:xfrm>
            <a:prstGeom prst="rect">
              <a:avLst/>
            </a:prstGeom>
          </p:spPr>
        </p:pic>
        <p:sp>
          <p:nvSpPr>
            <p:cNvPr id="116" name="Rectangle 115"/>
            <p:cNvSpPr/>
            <p:nvPr/>
          </p:nvSpPr>
          <p:spPr bwMode="auto">
            <a:xfrm>
              <a:off x="3048700" y="3209047"/>
              <a:ext cx="1524239" cy="42296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3" fontAlgn="base">
                <a:spcBef>
                  <a:spcPct val="0"/>
                </a:spcBef>
                <a:spcAft>
                  <a:spcPct val="0"/>
                </a:spcAft>
              </a:pPr>
              <a:endParaRPr lang="en-US" sz="1471" dirty="0">
                <a:solidFill>
                  <a:prstClr val="white"/>
                </a:solidFill>
                <a:latin typeface="Segoe UI"/>
              </a:endParaRPr>
            </a:p>
          </p:txBody>
        </p:sp>
        <p:sp>
          <p:nvSpPr>
            <p:cNvPr id="127" name="Rounded Rectangle 126"/>
            <p:cNvSpPr/>
            <p:nvPr/>
          </p:nvSpPr>
          <p:spPr bwMode="auto">
            <a:xfrm>
              <a:off x="3055140" y="3911409"/>
              <a:ext cx="3180882" cy="889404"/>
            </a:xfrm>
            <a:prstGeom prst="roundRect">
              <a:avLst/>
            </a:prstGeom>
            <a:solidFill>
              <a:srgbClr val="FFFF00">
                <a:alpha val="50000"/>
              </a:srgbClr>
            </a:solidFill>
            <a:ln w="28575">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b="1" dirty="0">
                <a:solidFill>
                  <a:schemeClr val="bg1"/>
                </a:solidFill>
                <a:latin typeface="+mj-lt"/>
                <a:ea typeface="Segoe UI" pitchFamily="34" charset="0"/>
                <a:cs typeface="Segoe UI" pitchFamily="34" charset="0"/>
              </a:endParaRPr>
            </a:p>
          </p:txBody>
        </p:sp>
        <p:sp>
          <p:nvSpPr>
            <p:cNvPr id="117" name="Rectangle 116"/>
            <p:cNvSpPr/>
            <p:nvPr/>
          </p:nvSpPr>
          <p:spPr>
            <a:xfrm>
              <a:off x="3425701" y="4091022"/>
              <a:ext cx="902170" cy="36407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Data Lake Store</a:t>
              </a:r>
              <a:endParaRPr lang="en-US" sz="883" dirty="0">
                <a:solidFill>
                  <a:prstClr val="white"/>
                </a:solidFill>
                <a:latin typeface="Segoe UI"/>
                <a:ea typeface="MS PGothic" panose="020B0600070205080204" pitchFamily="34" charset="-128"/>
              </a:endParaRPr>
            </a:p>
          </p:txBody>
        </p:sp>
        <p:sp>
          <p:nvSpPr>
            <p:cNvPr id="118" name="Freeform 6"/>
            <p:cNvSpPr>
              <a:spLocks noEditPoints="1"/>
            </p:cNvSpPr>
            <p:nvPr/>
          </p:nvSpPr>
          <p:spPr bwMode="auto">
            <a:xfrm>
              <a:off x="4247297" y="3476859"/>
              <a:ext cx="614164" cy="614164"/>
            </a:xfrm>
            <a:custGeom>
              <a:avLst/>
              <a:gdLst>
                <a:gd name="T0" fmla="*/ 1273 w 7317"/>
                <a:gd name="T1" fmla="*/ 1047 h 7295"/>
                <a:gd name="T2" fmla="*/ 6037 w 7317"/>
                <a:gd name="T3" fmla="*/ 1047 h 7295"/>
                <a:gd name="T4" fmla="*/ 6255 w 7317"/>
                <a:gd name="T5" fmla="*/ 1265 h 7295"/>
                <a:gd name="T6" fmla="*/ 6255 w 7317"/>
                <a:gd name="T7" fmla="*/ 6030 h 7295"/>
                <a:gd name="T8" fmla="*/ 6037 w 7317"/>
                <a:gd name="T9" fmla="*/ 6248 h 7295"/>
                <a:gd name="T10" fmla="*/ 1273 w 7317"/>
                <a:gd name="T11" fmla="*/ 6248 h 7295"/>
                <a:gd name="T12" fmla="*/ 1055 w 7317"/>
                <a:gd name="T13" fmla="*/ 6030 h 7295"/>
                <a:gd name="T14" fmla="*/ 1055 w 7317"/>
                <a:gd name="T15" fmla="*/ 1265 h 7295"/>
                <a:gd name="T16" fmla="*/ 1273 w 7317"/>
                <a:gd name="T17" fmla="*/ 1047 h 7295"/>
                <a:gd name="T18" fmla="*/ 4801 w 7317"/>
                <a:gd name="T19" fmla="*/ 7230 h 7295"/>
                <a:gd name="T20" fmla="*/ 5084 w 7317"/>
                <a:gd name="T21" fmla="*/ 7295 h 7295"/>
                <a:gd name="T22" fmla="*/ 5317 w 7317"/>
                <a:gd name="T23" fmla="*/ 7252 h 7295"/>
                <a:gd name="T24" fmla="*/ 5695 w 7317"/>
                <a:gd name="T25" fmla="*/ 6903 h 7295"/>
                <a:gd name="T26" fmla="*/ 5794 w 7317"/>
                <a:gd name="T27" fmla="*/ 6699 h 7295"/>
                <a:gd name="T28" fmla="*/ 6037 w 7317"/>
                <a:gd name="T29" fmla="*/ 6699 h 7295"/>
                <a:gd name="T30" fmla="*/ 6699 w 7317"/>
                <a:gd name="T31" fmla="*/ 6037 h 7295"/>
                <a:gd name="T32" fmla="*/ 6699 w 7317"/>
                <a:gd name="T33" fmla="*/ 4152 h 7295"/>
                <a:gd name="T34" fmla="*/ 7230 w 7317"/>
                <a:gd name="T35" fmla="*/ 3018 h 7295"/>
                <a:gd name="T36" fmla="*/ 7252 w 7317"/>
                <a:gd name="T37" fmla="*/ 2495 h 7295"/>
                <a:gd name="T38" fmla="*/ 6903 w 7317"/>
                <a:gd name="T39" fmla="*/ 2117 h 7295"/>
                <a:gd name="T40" fmla="*/ 6699 w 7317"/>
                <a:gd name="T41" fmla="*/ 2018 h 7295"/>
                <a:gd name="T42" fmla="*/ 6699 w 7317"/>
                <a:gd name="T43" fmla="*/ 1273 h 7295"/>
                <a:gd name="T44" fmla="*/ 6037 w 7317"/>
                <a:gd name="T45" fmla="*/ 611 h 7295"/>
                <a:gd name="T46" fmla="*/ 4129 w 7317"/>
                <a:gd name="T47" fmla="*/ 611 h 7295"/>
                <a:gd name="T48" fmla="*/ 3011 w 7317"/>
                <a:gd name="T49" fmla="*/ 87 h 7295"/>
                <a:gd name="T50" fmla="*/ 2495 w 7317"/>
                <a:gd name="T51" fmla="*/ 65 h 7295"/>
                <a:gd name="T52" fmla="*/ 2117 w 7317"/>
                <a:gd name="T53" fmla="*/ 414 h 7295"/>
                <a:gd name="T54" fmla="*/ 2022 w 7317"/>
                <a:gd name="T55" fmla="*/ 611 h 7295"/>
                <a:gd name="T56" fmla="*/ 1273 w 7317"/>
                <a:gd name="T57" fmla="*/ 611 h 7295"/>
                <a:gd name="T58" fmla="*/ 611 w 7317"/>
                <a:gd name="T59" fmla="*/ 1273 h 7295"/>
                <a:gd name="T60" fmla="*/ 611 w 7317"/>
                <a:gd name="T61" fmla="*/ 3682 h 7295"/>
                <a:gd name="T62" fmla="*/ 87 w 7317"/>
                <a:gd name="T63" fmla="*/ 4801 h 7295"/>
                <a:gd name="T64" fmla="*/ 65 w 7317"/>
                <a:gd name="T65" fmla="*/ 5317 h 7295"/>
                <a:gd name="T66" fmla="*/ 414 w 7317"/>
                <a:gd name="T67" fmla="*/ 5695 h 7295"/>
                <a:gd name="T68" fmla="*/ 611 w 7317"/>
                <a:gd name="T69" fmla="*/ 5790 h 7295"/>
                <a:gd name="T70" fmla="*/ 611 w 7317"/>
                <a:gd name="T71" fmla="*/ 6037 h 7295"/>
                <a:gd name="T72" fmla="*/ 1273 w 7317"/>
                <a:gd name="T73" fmla="*/ 6699 h 7295"/>
                <a:gd name="T74" fmla="*/ 3667 w 7317"/>
                <a:gd name="T75" fmla="*/ 6699 h 7295"/>
                <a:gd name="T76" fmla="*/ 4801 w 7317"/>
                <a:gd name="T77" fmla="*/ 7230 h 7295"/>
                <a:gd name="T78" fmla="*/ 4706 w 7317"/>
                <a:gd name="T79" fmla="*/ 3200 h 7295"/>
                <a:gd name="T80" fmla="*/ 3782 w 7317"/>
                <a:gd name="T81" fmla="*/ 3200 h 7295"/>
                <a:gd name="T82" fmla="*/ 4168 w 7317"/>
                <a:gd name="T83" fmla="*/ 1913 h 7295"/>
                <a:gd name="T84" fmla="*/ 4131 w 7317"/>
                <a:gd name="T85" fmla="*/ 1826 h 7295"/>
                <a:gd name="T86" fmla="*/ 4102 w 7317"/>
                <a:gd name="T87" fmla="*/ 1818 h 7295"/>
                <a:gd name="T88" fmla="*/ 4044 w 7317"/>
                <a:gd name="T89" fmla="*/ 1847 h 7295"/>
                <a:gd name="T90" fmla="*/ 2553 w 7317"/>
                <a:gd name="T91" fmla="*/ 4022 h 7295"/>
                <a:gd name="T92" fmla="*/ 2546 w 7317"/>
                <a:gd name="T93" fmla="*/ 4095 h 7295"/>
                <a:gd name="T94" fmla="*/ 2611 w 7317"/>
                <a:gd name="T95" fmla="*/ 4131 h 7295"/>
                <a:gd name="T96" fmla="*/ 3506 w 7317"/>
                <a:gd name="T97" fmla="*/ 4131 h 7295"/>
                <a:gd name="T98" fmla="*/ 3106 w 7317"/>
                <a:gd name="T99" fmla="*/ 5441 h 7295"/>
                <a:gd name="T100" fmla="*/ 3142 w 7317"/>
                <a:gd name="T101" fmla="*/ 5528 h 7295"/>
                <a:gd name="T102" fmla="*/ 3171 w 7317"/>
                <a:gd name="T103" fmla="*/ 5535 h 7295"/>
                <a:gd name="T104" fmla="*/ 3229 w 7317"/>
                <a:gd name="T105" fmla="*/ 5506 h 7295"/>
                <a:gd name="T106" fmla="*/ 4764 w 7317"/>
                <a:gd name="T107" fmla="*/ 3309 h 7295"/>
                <a:gd name="T108" fmla="*/ 4779 w 7317"/>
                <a:gd name="T109" fmla="*/ 3266 h 7295"/>
                <a:gd name="T110" fmla="*/ 4706 w 7317"/>
                <a:gd name="T111" fmla="*/ 3200 h 7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317" h="7295">
                  <a:moveTo>
                    <a:pt x="1273" y="1047"/>
                  </a:moveTo>
                  <a:lnTo>
                    <a:pt x="6037" y="1047"/>
                  </a:lnTo>
                  <a:cubicBezTo>
                    <a:pt x="6153" y="1047"/>
                    <a:pt x="6255" y="1142"/>
                    <a:pt x="6255" y="1265"/>
                  </a:cubicBezTo>
                  <a:lnTo>
                    <a:pt x="6255" y="6030"/>
                  </a:lnTo>
                  <a:cubicBezTo>
                    <a:pt x="6255" y="6146"/>
                    <a:pt x="6161" y="6248"/>
                    <a:pt x="6037" y="6248"/>
                  </a:cubicBezTo>
                  <a:lnTo>
                    <a:pt x="1273" y="6248"/>
                  </a:lnTo>
                  <a:cubicBezTo>
                    <a:pt x="1156" y="6248"/>
                    <a:pt x="1055" y="6153"/>
                    <a:pt x="1055" y="6030"/>
                  </a:cubicBezTo>
                  <a:lnTo>
                    <a:pt x="1055" y="1265"/>
                  </a:lnTo>
                  <a:cubicBezTo>
                    <a:pt x="1055" y="1149"/>
                    <a:pt x="1149" y="1047"/>
                    <a:pt x="1273" y="1047"/>
                  </a:cubicBezTo>
                  <a:close/>
                  <a:moveTo>
                    <a:pt x="4801" y="7230"/>
                  </a:moveTo>
                  <a:cubicBezTo>
                    <a:pt x="4888" y="7274"/>
                    <a:pt x="4990" y="7295"/>
                    <a:pt x="5084" y="7295"/>
                  </a:cubicBezTo>
                  <a:cubicBezTo>
                    <a:pt x="5164" y="7295"/>
                    <a:pt x="5237" y="7281"/>
                    <a:pt x="5317" y="7252"/>
                  </a:cubicBezTo>
                  <a:cubicBezTo>
                    <a:pt x="5484" y="7194"/>
                    <a:pt x="5623" y="7070"/>
                    <a:pt x="5695" y="6903"/>
                  </a:cubicBezTo>
                  <a:lnTo>
                    <a:pt x="5794" y="6699"/>
                  </a:lnTo>
                  <a:lnTo>
                    <a:pt x="6037" y="6699"/>
                  </a:lnTo>
                  <a:cubicBezTo>
                    <a:pt x="6401" y="6699"/>
                    <a:pt x="6699" y="6401"/>
                    <a:pt x="6699" y="6037"/>
                  </a:cubicBezTo>
                  <a:lnTo>
                    <a:pt x="6699" y="4152"/>
                  </a:lnTo>
                  <a:lnTo>
                    <a:pt x="7230" y="3018"/>
                  </a:lnTo>
                  <a:cubicBezTo>
                    <a:pt x="7310" y="2851"/>
                    <a:pt x="7317" y="2669"/>
                    <a:pt x="7252" y="2495"/>
                  </a:cubicBezTo>
                  <a:cubicBezTo>
                    <a:pt x="7194" y="2327"/>
                    <a:pt x="7070" y="2189"/>
                    <a:pt x="6903" y="2117"/>
                  </a:cubicBezTo>
                  <a:lnTo>
                    <a:pt x="6699" y="2018"/>
                  </a:lnTo>
                  <a:lnTo>
                    <a:pt x="6699" y="1273"/>
                  </a:lnTo>
                  <a:cubicBezTo>
                    <a:pt x="6699" y="909"/>
                    <a:pt x="6401" y="611"/>
                    <a:pt x="6037" y="611"/>
                  </a:cubicBezTo>
                  <a:lnTo>
                    <a:pt x="4129" y="611"/>
                  </a:lnTo>
                  <a:lnTo>
                    <a:pt x="3011" y="87"/>
                  </a:lnTo>
                  <a:cubicBezTo>
                    <a:pt x="2851" y="14"/>
                    <a:pt x="2662" y="0"/>
                    <a:pt x="2495" y="65"/>
                  </a:cubicBezTo>
                  <a:cubicBezTo>
                    <a:pt x="2327" y="123"/>
                    <a:pt x="2189" y="247"/>
                    <a:pt x="2117" y="414"/>
                  </a:cubicBezTo>
                  <a:lnTo>
                    <a:pt x="2022" y="611"/>
                  </a:lnTo>
                  <a:lnTo>
                    <a:pt x="1273" y="611"/>
                  </a:lnTo>
                  <a:cubicBezTo>
                    <a:pt x="909" y="611"/>
                    <a:pt x="611" y="909"/>
                    <a:pt x="611" y="1273"/>
                  </a:cubicBezTo>
                  <a:lnTo>
                    <a:pt x="611" y="3682"/>
                  </a:lnTo>
                  <a:lnTo>
                    <a:pt x="87" y="4801"/>
                  </a:lnTo>
                  <a:cubicBezTo>
                    <a:pt x="14" y="4961"/>
                    <a:pt x="0" y="5150"/>
                    <a:pt x="65" y="5317"/>
                  </a:cubicBezTo>
                  <a:cubicBezTo>
                    <a:pt x="123" y="5484"/>
                    <a:pt x="247" y="5623"/>
                    <a:pt x="414" y="5695"/>
                  </a:cubicBezTo>
                  <a:lnTo>
                    <a:pt x="611" y="5790"/>
                  </a:lnTo>
                  <a:lnTo>
                    <a:pt x="611" y="6037"/>
                  </a:lnTo>
                  <a:cubicBezTo>
                    <a:pt x="611" y="6401"/>
                    <a:pt x="909" y="6699"/>
                    <a:pt x="1273" y="6699"/>
                  </a:cubicBezTo>
                  <a:lnTo>
                    <a:pt x="3667" y="6699"/>
                  </a:lnTo>
                  <a:lnTo>
                    <a:pt x="4801" y="7230"/>
                  </a:lnTo>
                  <a:close/>
                  <a:moveTo>
                    <a:pt x="4706" y="3200"/>
                  </a:moveTo>
                  <a:lnTo>
                    <a:pt x="3782" y="3200"/>
                  </a:lnTo>
                  <a:lnTo>
                    <a:pt x="4168" y="1913"/>
                  </a:lnTo>
                  <a:cubicBezTo>
                    <a:pt x="4175" y="1876"/>
                    <a:pt x="4160" y="1840"/>
                    <a:pt x="4131" y="1826"/>
                  </a:cubicBezTo>
                  <a:cubicBezTo>
                    <a:pt x="4124" y="1818"/>
                    <a:pt x="4110" y="1818"/>
                    <a:pt x="4102" y="1818"/>
                  </a:cubicBezTo>
                  <a:cubicBezTo>
                    <a:pt x="4080" y="1818"/>
                    <a:pt x="4059" y="1833"/>
                    <a:pt x="4044" y="1847"/>
                  </a:cubicBezTo>
                  <a:lnTo>
                    <a:pt x="2553" y="4022"/>
                  </a:lnTo>
                  <a:cubicBezTo>
                    <a:pt x="2538" y="4044"/>
                    <a:pt x="2538" y="4073"/>
                    <a:pt x="2546" y="4095"/>
                  </a:cubicBezTo>
                  <a:cubicBezTo>
                    <a:pt x="2560" y="4117"/>
                    <a:pt x="2582" y="4131"/>
                    <a:pt x="2611" y="4131"/>
                  </a:cubicBezTo>
                  <a:lnTo>
                    <a:pt x="3506" y="4131"/>
                  </a:lnTo>
                  <a:lnTo>
                    <a:pt x="3106" y="5441"/>
                  </a:lnTo>
                  <a:cubicBezTo>
                    <a:pt x="3098" y="5477"/>
                    <a:pt x="3113" y="5513"/>
                    <a:pt x="3142" y="5528"/>
                  </a:cubicBezTo>
                  <a:cubicBezTo>
                    <a:pt x="3149" y="5535"/>
                    <a:pt x="3164" y="5535"/>
                    <a:pt x="3171" y="5535"/>
                  </a:cubicBezTo>
                  <a:cubicBezTo>
                    <a:pt x="3193" y="5535"/>
                    <a:pt x="3215" y="5521"/>
                    <a:pt x="3229" y="5506"/>
                  </a:cubicBezTo>
                  <a:lnTo>
                    <a:pt x="4764" y="3309"/>
                  </a:lnTo>
                  <a:cubicBezTo>
                    <a:pt x="4771" y="3295"/>
                    <a:pt x="4779" y="3280"/>
                    <a:pt x="4779" y="3266"/>
                  </a:cubicBezTo>
                  <a:cubicBezTo>
                    <a:pt x="4779" y="3229"/>
                    <a:pt x="4742" y="3200"/>
                    <a:pt x="4706" y="3200"/>
                  </a:cubicBezTo>
                  <a:close/>
                </a:path>
              </a:pathLst>
            </a:custGeom>
            <a:noFill/>
            <a:ln w="3175" cap="rnd">
              <a:no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57150" tIns="28575" rIns="57150" bIns="28575" numCol="1" anchor="t" anchorCtr="0" compatLnSpc="1">
              <a:prstTxWarp prst="textNoShape">
                <a:avLst/>
              </a:prstTxWarp>
            </a:bodyPr>
            <a:lstStyle/>
            <a:p>
              <a:pPr defTabSz="685772"/>
              <a:endParaRPr lang="en-US" sz="1350">
                <a:solidFill>
                  <a:prstClr val="white"/>
                </a:solidFill>
              </a:endParaRPr>
            </a:p>
          </p:txBody>
        </p:sp>
        <p:sp>
          <p:nvSpPr>
            <p:cNvPr id="119" name="Freeform 5"/>
            <p:cNvSpPr>
              <a:spLocks noEditPoints="1"/>
            </p:cNvSpPr>
            <p:nvPr/>
          </p:nvSpPr>
          <p:spPr bwMode="auto">
            <a:xfrm>
              <a:off x="3140937" y="4165577"/>
              <a:ext cx="256301" cy="201707"/>
            </a:xfrm>
            <a:custGeom>
              <a:avLst/>
              <a:gdLst>
                <a:gd name="T0" fmla="*/ 3752 w 5983"/>
                <a:gd name="T1" fmla="*/ 2549 h 4697"/>
                <a:gd name="T2" fmla="*/ 2693 w 5983"/>
                <a:gd name="T3" fmla="*/ 4063 h 4697"/>
                <a:gd name="T4" fmla="*/ 2651 w 5983"/>
                <a:gd name="T5" fmla="*/ 4087 h 4697"/>
                <a:gd name="T6" fmla="*/ 2627 w 5983"/>
                <a:gd name="T7" fmla="*/ 4081 h 4697"/>
                <a:gd name="T8" fmla="*/ 2603 w 5983"/>
                <a:gd name="T9" fmla="*/ 4021 h 4697"/>
                <a:gd name="T10" fmla="*/ 2878 w 5983"/>
                <a:gd name="T11" fmla="*/ 3117 h 4697"/>
                <a:gd name="T12" fmla="*/ 2262 w 5983"/>
                <a:gd name="T13" fmla="*/ 3117 h 4697"/>
                <a:gd name="T14" fmla="*/ 2214 w 5983"/>
                <a:gd name="T15" fmla="*/ 3087 h 4697"/>
                <a:gd name="T16" fmla="*/ 2220 w 5983"/>
                <a:gd name="T17" fmla="*/ 3034 h 4697"/>
                <a:gd name="T18" fmla="*/ 3249 w 5983"/>
                <a:gd name="T19" fmla="*/ 1538 h 4697"/>
                <a:gd name="T20" fmla="*/ 3291 w 5983"/>
                <a:gd name="T21" fmla="*/ 1514 h 4697"/>
                <a:gd name="T22" fmla="*/ 3315 w 5983"/>
                <a:gd name="T23" fmla="*/ 1520 h 4697"/>
                <a:gd name="T24" fmla="*/ 3339 w 5983"/>
                <a:gd name="T25" fmla="*/ 1580 h 4697"/>
                <a:gd name="T26" fmla="*/ 3075 w 5983"/>
                <a:gd name="T27" fmla="*/ 2465 h 4697"/>
                <a:gd name="T28" fmla="*/ 3710 w 5983"/>
                <a:gd name="T29" fmla="*/ 2465 h 4697"/>
                <a:gd name="T30" fmla="*/ 3763 w 5983"/>
                <a:gd name="T31" fmla="*/ 2519 h 4697"/>
                <a:gd name="T32" fmla="*/ 3752 w 5983"/>
                <a:gd name="T33" fmla="*/ 2549 h 4697"/>
                <a:gd name="T34" fmla="*/ 5750 w 5983"/>
                <a:gd name="T35" fmla="*/ 754 h 4697"/>
                <a:gd name="T36" fmla="*/ 0 w 5983"/>
                <a:gd name="T37" fmla="*/ 754 h 4697"/>
                <a:gd name="T38" fmla="*/ 0 w 5983"/>
                <a:gd name="T39" fmla="*/ 4326 h 4697"/>
                <a:gd name="T40" fmla="*/ 371 w 5983"/>
                <a:gd name="T41" fmla="*/ 4697 h 4697"/>
                <a:gd name="T42" fmla="*/ 5612 w 5983"/>
                <a:gd name="T43" fmla="*/ 4697 h 4697"/>
                <a:gd name="T44" fmla="*/ 5983 w 5983"/>
                <a:gd name="T45" fmla="*/ 4326 h 4697"/>
                <a:gd name="T46" fmla="*/ 5983 w 5983"/>
                <a:gd name="T47" fmla="*/ 1095 h 4697"/>
                <a:gd name="T48" fmla="*/ 5750 w 5983"/>
                <a:gd name="T49" fmla="*/ 754 h 4697"/>
                <a:gd name="T50" fmla="*/ 3536 w 5983"/>
                <a:gd name="T51" fmla="*/ 485 h 4697"/>
                <a:gd name="T52" fmla="*/ 3363 w 5983"/>
                <a:gd name="T53" fmla="*/ 186 h 4697"/>
                <a:gd name="T54" fmla="*/ 3040 w 5983"/>
                <a:gd name="T55" fmla="*/ 0 h 4697"/>
                <a:gd name="T56" fmla="*/ 371 w 5983"/>
                <a:gd name="T57" fmla="*/ 0 h 4697"/>
                <a:gd name="T58" fmla="*/ 0 w 5983"/>
                <a:gd name="T59" fmla="*/ 371 h 4697"/>
                <a:gd name="T60" fmla="*/ 0 w 5983"/>
                <a:gd name="T61" fmla="*/ 563 h 4697"/>
                <a:gd name="T62" fmla="*/ 3602 w 5983"/>
                <a:gd name="T63" fmla="*/ 563 h 4697"/>
                <a:gd name="T64" fmla="*/ 3536 w 5983"/>
                <a:gd name="T65" fmla="*/ 485 h 4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3" h="4697">
                  <a:moveTo>
                    <a:pt x="3752" y="2549"/>
                  </a:moveTo>
                  <a:lnTo>
                    <a:pt x="2693" y="4063"/>
                  </a:lnTo>
                  <a:cubicBezTo>
                    <a:pt x="2681" y="4075"/>
                    <a:pt x="2669" y="4087"/>
                    <a:pt x="2651" y="4087"/>
                  </a:cubicBezTo>
                  <a:cubicBezTo>
                    <a:pt x="2645" y="4087"/>
                    <a:pt x="2633" y="4087"/>
                    <a:pt x="2627" y="4081"/>
                  </a:cubicBezTo>
                  <a:cubicBezTo>
                    <a:pt x="2603" y="4069"/>
                    <a:pt x="2591" y="4045"/>
                    <a:pt x="2603" y="4021"/>
                  </a:cubicBezTo>
                  <a:lnTo>
                    <a:pt x="2878" y="3117"/>
                  </a:lnTo>
                  <a:lnTo>
                    <a:pt x="2262" y="3117"/>
                  </a:lnTo>
                  <a:cubicBezTo>
                    <a:pt x="2244" y="3117"/>
                    <a:pt x="2226" y="3105"/>
                    <a:pt x="2214" y="3087"/>
                  </a:cubicBezTo>
                  <a:cubicBezTo>
                    <a:pt x="2208" y="3070"/>
                    <a:pt x="2208" y="3052"/>
                    <a:pt x="2220" y="3034"/>
                  </a:cubicBezTo>
                  <a:lnTo>
                    <a:pt x="3249" y="1538"/>
                  </a:lnTo>
                  <a:cubicBezTo>
                    <a:pt x="3261" y="1526"/>
                    <a:pt x="3273" y="1514"/>
                    <a:pt x="3291" y="1514"/>
                  </a:cubicBezTo>
                  <a:cubicBezTo>
                    <a:pt x="3297" y="1514"/>
                    <a:pt x="3303" y="1514"/>
                    <a:pt x="3315" y="1520"/>
                  </a:cubicBezTo>
                  <a:cubicBezTo>
                    <a:pt x="3339" y="1532"/>
                    <a:pt x="3351" y="1556"/>
                    <a:pt x="3339" y="1580"/>
                  </a:cubicBezTo>
                  <a:lnTo>
                    <a:pt x="3075" y="2465"/>
                  </a:lnTo>
                  <a:lnTo>
                    <a:pt x="3710" y="2465"/>
                  </a:lnTo>
                  <a:cubicBezTo>
                    <a:pt x="3740" y="2465"/>
                    <a:pt x="3763" y="2489"/>
                    <a:pt x="3763" y="2519"/>
                  </a:cubicBezTo>
                  <a:cubicBezTo>
                    <a:pt x="3763" y="2531"/>
                    <a:pt x="3758" y="2537"/>
                    <a:pt x="3752" y="2549"/>
                  </a:cubicBezTo>
                  <a:close/>
                  <a:moveTo>
                    <a:pt x="5750" y="754"/>
                  </a:moveTo>
                  <a:lnTo>
                    <a:pt x="0" y="754"/>
                  </a:lnTo>
                  <a:lnTo>
                    <a:pt x="0" y="4326"/>
                  </a:lnTo>
                  <a:cubicBezTo>
                    <a:pt x="0" y="4529"/>
                    <a:pt x="168" y="4697"/>
                    <a:pt x="371" y="4697"/>
                  </a:cubicBezTo>
                  <a:lnTo>
                    <a:pt x="5612" y="4697"/>
                  </a:lnTo>
                  <a:cubicBezTo>
                    <a:pt x="5816" y="4697"/>
                    <a:pt x="5983" y="4529"/>
                    <a:pt x="5983" y="4326"/>
                  </a:cubicBezTo>
                  <a:lnTo>
                    <a:pt x="5983" y="1095"/>
                  </a:lnTo>
                  <a:cubicBezTo>
                    <a:pt x="5983" y="946"/>
                    <a:pt x="5887" y="814"/>
                    <a:pt x="5750" y="754"/>
                  </a:cubicBezTo>
                  <a:close/>
                  <a:moveTo>
                    <a:pt x="3536" y="485"/>
                  </a:moveTo>
                  <a:lnTo>
                    <a:pt x="3363" y="186"/>
                  </a:lnTo>
                  <a:cubicBezTo>
                    <a:pt x="3297" y="72"/>
                    <a:pt x="3171" y="0"/>
                    <a:pt x="3040" y="0"/>
                  </a:cubicBezTo>
                  <a:lnTo>
                    <a:pt x="371" y="0"/>
                  </a:lnTo>
                  <a:cubicBezTo>
                    <a:pt x="168" y="0"/>
                    <a:pt x="0" y="168"/>
                    <a:pt x="0" y="371"/>
                  </a:cubicBezTo>
                  <a:lnTo>
                    <a:pt x="0" y="563"/>
                  </a:lnTo>
                  <a:lnTo>
                    <a:pt x="3602" y="563"/>
                  </a:lnTo>
                  <a:cubicBezTo>
                    <a:pt x="3572" y="545"/>
                    <a:pt x="3554" y="515"/>
                    <a:pt x="3536" y="485"/>
                  </a:cubicBezTo>
                  <a:close/>
                </a:path>
              </a:pathLst>
            </a:custGeom>
            <a:solidFill>
              <a:srgbClr val="FFFFFF"/>
            </a:solidFill>
            <a:ln w="0">
              <a:noFill/>
              <a:prstDash val="solid"/>
              <a:round/>
              <a:headEnd/>
              <a:tailEnd/>
            </a:ln>
          </p:spPr>
          <p:txBody>
            <a:bodyPr vert="horz" wrap="square" lIns="57150" tIns="28575" rIns="57150" bIns="28575" numCol="1" anchor="t" anchorCtr="0" compatLnSpc="1">
              <a:prstTxWarp prst="textNoShape">
                <a:avLst/>
              </a:prstTxWarp>
            </a:bodyPr>
            <a:lstStyle/>
            <a:p>
              <a:pPr defTabSz="685772"/>
              <a:endParaRPr lang="en-US" sz="1350">
                <a:solidFill>
                  <a:prstClr val="white"/>
                </a:solidFill>
              </a:endParaRPr>
            </a:p>
          </p:txBody>
        </p:sp>
        <p:sp>
          <p:nvSpPr>
            <p:cNvPr id="120" name="Rectangle 119"/>
            <p:cNvSpPr/>
            <p:nvPr/>
          </p:nvSpPr>
          <p:spPr bwMode="auto">
            <a:xfrm>
              <a:off x="4713008" y="3344724"/>
              <a:ext cx="1524239" cy="42296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3" fontAlgn="base">
                <a:spcBef>
                  <a:spcPct val="0"/>
                </a:spcBef>
                <a:spcAft>
                  <a:spcPct val="0"/>
                </a:spcAft>
              </a:pPr>
              <a:endParaRPr lang="en-US" sz="1471" dirty="0">
                <a:solidFill>
                  <a:prstClr val="white"/>
                </a:solidFill>
                <a:latin typeface="Segoe UI"/>
              </a:endParaRPr>
            </a:p>
          </p:txBody>
        </p:sp>
        <p:pic>
          <p:nvPicPr>
            <p:cNvPr id="121" name="Picture 120"/>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784166" y="3978630"/>
              <a:ext cx="314888" cy="228022"/>
            </a:xfrm>
            <a:prstGeom prst="rect">
              <a:avLst/>
            </a:prstGeom>
          </p:spPr>
        </p:pic>
        <p:sp>
          <p:nvSpPr>
            <p:cNvPr id="122" name="Rectangle 121"/>
            <p:cNvSpPr/>
            <p:nvPr/>
          </p:nvSpPr>
          <p:spPr>
            <a:xfrm>
              <a:off x="5099055" y="3911409"/>
              <a:ext cx="1108509" cy="36407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HDInsight (Hadoop)</a:t>
              </a:r>
            </a:p>
          </p:txBody>
        </p:sp>
        <p:sp>
          <p:nvSpPr>
            <p:cNvPr id="123" name="Rectangle 122"/>
            <p:cNvSpPr/>
            <p:nvPr/>
          </p:nvSpPr>
          <p:spPr bwMode="auto">
            <a:xfrm>
              <a:off x="4710266" y="3830639"/>
              <a:ext cx="1524239" cy="422963"/>
            </a:xfrm>
            <a:prstGeom prst="rect">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3" fontAlgn="base">
                <a:spcBef>
                  <a:spcPct val="0"/>
                </a:spcBef>
                <a:spcAft>
                  <a:spcPct val="0"/>
                </a:spcAft>
              </a:pPr>
              <a:endParaRPr lang="en-US" sz="1471" dirty="0">
                <a:solidFill>
                  <a:prstClr val="white"/>
                </a:solidFill>
                <a:latin typeface="Segoe UI"/>
              </a:endParaRPr>
            </a:p>
          </p:txBody>
        </p:sp>
        <p:sp>
          <p:nvSpPr>
            <p:cNvPr id="124" name="Rectangle 123"/>
            <p:cNvSpPr/>
            <p:nvPr/>
          </p:nvSpPr>
          <p:spPr>
            <a:xfrm>
              <a:off x="5097289" y="4391590"/>
              <a:ext cx="1065613" cy="364074"/>
            </a:xfrm>
            <a:prstGeom prst="rect">
              <a:avLst/>
            </a:prstGeom>
          </p:spPr>
          <p:txBody>
            <a:bodyPr wrap="none">
              <a:spAutoFit/>
            </a:bodyPr>
            <a:lstStyle/>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Azure </a:t>
              </a:r>
            </a:p>
            <a:p>
              <a:pPr defTabSz="685772"/>
              <a:r>
                <a:rPr lang="en-US" sz="883" spc="-22" dirty="0">
                  <a:solidFill>
                    <a:prstClr val="white"/>
                  </a:solidFill>
                  <a:latin typeface="Segoe UI Semilight" panose="020B0402040204020203" pitchFamily="34" charset="0"/>
                  <a:ea typeface="MS PGothic" panose="020B0600070205080204" pitchFamily="34" charset="-128"/>
                  <a:cs typeface="Segoe UI Semilight" panose="020B0402040204020203" pitchFamily="34" charset="0"/>
                </a:rPr>
                <a:t>Data Lake Analytics</a:t>
              </a:r>
            </a:p>
          </p:txBody>
        </p:sp>
        <p:sp>
          <p:nvSpPr>
            <p:cNvPr id="125" name="Freeform 5"/>
            <p:cNvSpPr>
              <a:spLocks noEditPoints="1"/>
            </p:cNvSpPr>
            <p:nvPr/>
          </p:nvSpPr>
          <p:spPr bwMode="auto">
            <a:xfrm>
              <a:off x="4790745" y="4429909"/>
              <a:ext cx="280518" cy="280518"/>
            </a:xfrm>
            <a:custGeom>
              <a:avLst/>
              <a:gdLst>
                <a:gd name="T0" fmla="*/ 1273 w 7317"/>
                <a:gd name="T1" fmla="*/ 1047 h 7295"/>
                <a:gd name="T2" fmla="*/ 6037 w 7317"/>
                <a:gd name="T3" fmla="*/ 1047 h 7295"/>
                <a:gd name="T4" fmla="*/ 6255 w 7317"/>
                <a:gd name="T5" fmla="*/ 1265 h 7295"/>
                <a:gd name="T6" fmla="*/ 6255 w 7317"/>
                <a:gd name="T7" fmla="*/ 6030 h 7295"/>
                <a:gd name="T8" fmla="*/ 6037 w 7317"/>
                <a:gd name="T9" fmla="*/ 6248 h 7295"/>
                <a:gd name="T10" fmla="*/ 1273 w 7317"/>
                <a:gd name="T11" fmla="*/ 6248 h 7295"/>
                <a:gd name="T12" fmla="*/ 1055 w 7317"/>
                <a:gd name="T13" fmla="*/ 6030 h 7295"/>
                <a:gd name="T14" fmla="*/ 1055 w 7317"/>
                <a:gd name="T15" fmla="*/ 1265 h 7295"/>
                <a:gd name="T16" fmla="*/ 1273 w 7317"/>
                <a:gd name="T17" fmla="*/ 1047 h 7295"/>
                <a:gd name="T18" fmla="*/ 4801 w 7317"/>
                <a:gd name="T19" fmla="*/ 7230 h 7295"/>
                <a:gd name="T20" fmla="*/ 5084 w 7317"/>
                <a:gd name="T21" fmla="*/ 7295 h 7295"/>
                <a:gd name="T22" fmla="*/ 5317 w 7317"/>
                <a:gd name="T23" fmla="*/ 7252 h 7295"/>
                <a:gd name="T24" fmla="*/ 5695 w 7317"/>
                <a:gd name="T25" fmla="*/ 6903 h 7295"/>
                <a:gd name="T26" fmla="*/ 5794 w 7317"/>
                <a:gd name="T27" fmla="*/ 6699 h 7295"/>
                <a:gd name="T28" fmla="*/ 6037 w 7317"/>
                <a:gd name="T29" fmla="*/ 6699 h 7295"/>
                <a:gd name="T30" fmla="*/ 6699 w 7317"/>
                <a:gd name="T31" fmla="*/ 6037 h 7295"/>
                <a:gd name="T32" fmla="*/ 6699 w 7317"/>
                <a:gd name="T33" fmla="*/ 4152 h 7295"/>
                <a:gd name="T34" fmla="*/ 7230 w 7317"/>
                <a:gd name="T35" fmla="*/ 3018 h 7295"/>
                <a:gd name="T36" fmla="*/ 7252 w 7317"/>
                <a:gd name="T37" fmla="*/ 2495 h 7295"/>
                <a:gd name="T38" fmla="*/ 6903 w 7317"/>
                <a:gd name="T39" fmla="*/ 2117 h 7295"/>
                <a:gd name="T40" fmla="*/ 6699 w 7317"/>
                <a:gd name="T41" fmla="*/ 2018 h 7295"/>
                <a:gd name="T42" fmla="*/ 6699 w 7317"/>
                <a:gd name="T43" fmla="*/ 1273 h 7295"/>
                <a:gd name="T44" fmla="*/ 6037 w 7317"/>
                <a:gd name="T45" fmla="*/ 611 h 7295"/>
                <a:gd name="T46" fmla="*/ 4129 w 7317"/>
                <a:gd name="T47" fmla="*/ 611 h 7295"/>
                <a:gd name="T48" fmla="*/ 3011 w 7317"/>
                <a:gd name="T49" fmla="*/ 87 h 7295"/>
                <a:gd name="T50" fmla="*/ 2495 w 7317"/>
                <a:gd name="T51" fmla="*/ 65 h 7295"/>
                <a:gd name="T52" fmla="*/ 2117 w 7317"/>
                <a:gd name="T53" fmla="*/ 414 h 7295"/>
                <a:gd name="T54" fmla="*/ 2022 w 7317"/>
                <a:gd name="T55" fmla="*/ 611 h 7295"/>
                <a:gd name="T56" fmla="*/ 1273 w 7317"/>
                <a:gd name="T57" fmla="*/ 611 h 7295"/>
                <a:gd name="T58" fmla="*/ 611 w 7317"/>
                <a:gd name="T59" fmla="*/ 1273 h 7295"/>
                <a:gd name="T60" fmla="*/ 611 w 7317"/>
                <a:gd name="T61" fmla="*/ 3682 h 7295"/>
                <a:gd name="T62" fmla="*/ 87 w 7317"/>
                <a:gd name="T63" fmla="*/ 4801 h 7295"/>
                <a:gd name="T64" fmla="*/ 65 w 7317"/>
                <a:gd name="T65" fmla="*/ 5317 h 7295"/>
                <a:gd name="T66" fmla="*/ 414 w 7317"/>
                <a:gd name="T67" fmla="*/ 5695 h 7295"/>
                <a:gd name="T68" fmla="*/ 611 w 7317"/>
                <a:gd name="T69" fmla="*/ 5790 h 7295"/>
                <a:gd name="T70" fmla="*/ 611 w 7317"/>
                <a:gd name="T71" fmla="*/ 6037 h 7295"/>
                <a:gd name="T72" fmla="*/ 1273 w 7317"/>
                <a:gd name="T73" fmla="*/ 6699 h 7295"/>
                <a:gd name="T74" fmla="*/ 3667 w 7317"/>
                <a:gd name="T75" fmla="*/ 6699 h 7295"/>
                <a:gd name="T76" fmla="*/ 4801 w 7317"/>
                <a:gd name="T77" fmla="*/ 7230 h 7295"/>
                <a:gd name="T78" fmla="*/ 4706 w 7317"/>
                <a:gd name="T79" fmla="*/ 3200 h 7295"/>
                <a:gd name="T80" fmla="*/ 3782 w 7317"/>
                <a:gd name="T81" fmla="*/ 3200 h 7295"/>
                <a:gd name="T82" fmla="*/ 4168 w 7317"/>
                <a:gd name="T83" fmla="*/ 1913 h 7295"/>
                <a:gd name="T84" fmla="*/ 4131 w 7317"/>
                <a:gd name="T85" fmla="*/ 1826 h 7295"/>
                <a:gd name="T86" fmla="*/ 4102 w 7317"/>
                <a:gd name="T87" fmla="*/ 1818 h 7295"/>
                <a:gd name="T88" fmla="*/ 4044 w 7317"/>
                <a:gd name="T89" fmla="*/ 1847 h 7295"/>
                <a:gd name="T90" fmla="*/ 2553 w 7317"/>
                <a:gd name="T91" fmla="*/ 4022 h 7295"/>
                <a:gd name="T92" fmla="*/ 2546 w 7317"/>
                <a:gd name="T93" fmla="*/ 4095 h 7295"/>
                <a:gd name="T94" fmla="*/ 2611 w 7317"/>
                <a:gd name="T95" fmla="*/ 4131 h 7295"/>
                <a:gd name="T96" fmla="*/ 3506 w 7317"/>
                <a:gd name="T97" fmla="*/ 4131 h 7295"/>
                <a:gd name="T98" fmla="*/ 3106 w 7317"/>
                <a:gd name="T99" fmla="*/ 5441 h 7295"/>
                <a:gd name="T100" fmla="*/ 3142 w 7317"/>
                <a:gd name="T101" fmla="*/ 5528 h 7295"/>
                <a:gd name="T102" fmla="*/ 3171 w 7317"/>
                <a:gd name="T103" fmla="*/ 5535 h 7295"/>
                <a:gd name="T104" fmla="*/ 3229 w 7317"/>
                <a:gd name="T105" fmla="*/ 5506 h 7295"/>
                <a:gd name="T106" fmla="*/ 4764 w 7317"/>
                <a:gd name="T107" fmla="*/ 3309 h 7295"/>
                <a:gd name="T108" fmla="*/ 4779 w 7317"/>
                <a:gd name="T109" fmla="*/ 3266 h 7295"/>
                <a:gd name="T110" fmla="*/ 4706 w 7317"/>
                <a:gd name="T111" fmla="*/ 3200 h 7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317" h="7295">
                  <a:moveTo>
                    <a:pt x="1273" y="1047"/>
                  </a:moveTo>
                  <a:lnTo>
                    <a:pt x="6037" y="1047"/>
                  </a:lnTo>
                  <a:cubicBezTo>
                    <a:pt x="6153" y="1047"/>
                    <a:pt x="6255" y="1142"/>
                    <a:pt x="6255" y="1265"/>
                  </a:cubicBezTo>
                  <a:lnTo>
                    <a:pt x="6255" y="6030"/>
                  </a:lnTo>
                  <a:cubicBezTo>
                    <a:pt x="6255" y="6146"/>
                    <a:pt x="6161" y="6248"/>
                    <a:pt x="6037" y="6248"/>
                  </a:cubicBezTo>
                  <a:lnTo>
                    <a:pt x="1273" y="6248"/>
                  </a:lnTo>
                  <a:cubicBezTo>
                    <a:pt x="1156" y="6248"/>
                    <a:pt x="1055" y="6153"/>
                    <a:pt x="1055" y="6030"/>
                  </a:cubicBezTo>
                  <a:lnTo>
                    <a:pt x="1055" y="1265"/>
                  </a:lnTo>
                  <a:cubicBezTo>
                    <a:pt x="1055" y="1149"/>
                    <a:pt x="1149" y="1047"/>
                    <a:pt x="1273" y="1047"/>
                  </a:cubicBezTo>
                  <a:close/>
                  <a:moveTo>
                    <a:pt x="4801" y="7230"/>
                  </a:moveTo>
                  <a:cubicBezTo>
                    <a:pt x="4888" y="7274"/>
                    <a:pt x="4990" y="7295"/>
                    <a:pt x="5084" y="7295"/>
                  </a:cubicBezTo>
                  <a:cubicBezTo>
                    <a:pt x="5164" y="7295"/>
                    <a:pt x="5237" y="7281"/>
                    <a:pt x="5317" y="7252"/>
                  </a:cubicBezTo>
                  <a:cubicBezTo>
                    <a:pt x="5484" y="7194"/>
                    <a:pt x="5623" y="7070"/>
                    <a:pt x="5695" y="6903"/>
                  </a:cubicBezTo>
                  <a:lnTo>
                    <a:pt x="5794" y="6699"/>
                  </a:lnTo>
                  <a:lnTo>
                    <a:pt x="6037" y="6699"/>
                  </a:lnTo>
                  <a:cubicBezTo>
                    <a:pt x="6401" y="6699"/>
                    <a:pt x="6699" y="6401"/>
                    <a:pt x="6699" y="6037"/>
                  </a:cubicBezTo>
                  <a:lnTo>
                    <a:pt x="6699" y="4152"/>
                  </a:lnTo>
                  <a:lnTo>
                    <a:pt x="7230" y="3018"/>
                  </a:lnTo>
                  <a:cubicBezTo>
                    <a:pt x="7310" y="2851"/>
                    <a:pt x="7317" y="2669"/>
                    <a:pt x="7252" y="2495"/>
                  </a:cubicBezTo>
                  <a:cubicBezTo>
                    <a:pt x="7194" y="2327"/>
                    <a:pt x="7070" y="2189"/>
                    <a:pt x="6903" y="2117"/>
                  </a:cubicBezTo>
                  <a:lnTo>
                    <a:pt x="6699" y="2018"/>
                  </a:lnTo>
                  <a:lnTo>
                    <a:pt x="6699" y="1273"/>
                  </a:lnTo>
                  <a:cubicBezTo>
                    <a:pt x="6699" y="909"/>
                    <a:pt x="6401" y="611"/>
                    <a:pt x="6037" y="611"/>
                  </a:cubicBezTo>
                  <a:lnTo>
                    <a:pt x="4129" y="611"/>
                  </a:lnTo>
                  <a:lnTo>
                    <a:pt x="3011" y="87"/>
                  </a:lnTo>
                  <a:cubicBezTo>
                    <a:pt x="2851" y="14"/>
                    <a:pt x="2662" y="0"/>
                    <a:pt x="2495" y="65"/>
                  </a:cubicBezTo>
                  <a:cubicBezTo>
                    <a:pt x="2327" y="123"/>
                    <a:pt x="2189" y="247"/>
                    <a:pt x="2117" y="414"/>
                  </a:cubicBezTo>
                  <a:lnTo>
                    <a:pt x="2022" y="611"/>
                  </a:lnTo>
                  <a:lnTo>
                    <a:pt x="1273" y="611"/>
                  </a:lnTo>
                  <a:cubicBezTo>
                    <a:pt x="909" y="611"/>
                    <a:pt x="611" y="909"/>
                    <a:pt x="611" y="1273"/>
                  </a:cubicBezTo>
                  <a:lnTo>
                    <a:pt x="611" y="3682"/>
                  </a:lnTo>
                  <a:lnTo>
                    <a:pt x="87" y="4801"/>
                  </a:lnTo>
                  <a:cubicBezTo>
                    <a:pt x="14" y="4961"/>
                    <a:pt x="0" y="5150"/>
                    <a:pt x="65" y="5317"/>
                  </a:cubicBezTo>
                  <a:cubicBezTo>
                    <a:pt x="123" y="5484"/>
                    <a:pt x="247" y="5623"/>
                    <a:pt x="414" y="5695"/>
                  </a:cubicBezTo>
                  <a:lnTo>
                    <a:pt x="611" y="5790"/>
                  </a:lnTo>
                  <a:lnTo>
                    <a:pt x="611" y="6037"/>
                  </a:lnTo>
                  <a:cubicBezTo>
                    <a:pt x="611" y="6401"/>
                    <a:pt x="909" y="6699"/>
                    <a:pt x="1273" y="6699"/>
                  </a:cubicBezTo>
                  <a:lnTo>
                    <a:pt x="3667" y="6699"/>
                  </a:lnTo>
                  <a:lnTo>
                    <a:pt x="4801" y="7230"/>
                  </a:lnTo>
                  <a:close/>
                  <a:moveTo>
                    <a:pt x="4706" y="3200"/>
                  </a:moveTo>
                  <a:lnTo>
                    <a:pt x="3782" y="3200"/>
                  </a:lnTo>
                  <a:lnTo>
                    <a:pt x="4168" y="1913"/>
                  </a:lnTo>
                  <a:cubicBezTo>
                    <a:pt x="4175" y="1876"/>
                    <a:pt x="4160" y="1840"/>
                    <a:pt x="4131" y="1826"/>
                  </a:cubicBezTo>
                  <a:cubicBezTo>
                    <a:pt x="4124" y="1818"/>
                    <a:pt x="4110" y="1818"/>
                    <a:pt x="4102" y="1818"/>
                  </a:cubicBezTo>
                  <a:cubicBezTo>
                    <a:pt x="4080" y="1818"/>
                    <a:pt x="4059" y="1833"/>
                    <a:pt x="4044" y="1847"/>
                  </a:cubicBezTo>
                  <a:lnTo>
                    <a:pt x="2553" y="4022"/>
                  </a:lnTo>
                  <a:cubicBezTo>
                    <a:pt x="2538" y="4044"/>
                    <a:pt x="2538" y="4073"/>
                    <a:pt x="2546" y="4095"/>
                  </a:cubicBezTo>
                  <a:cubicBezTo>
                    <a:pt x="2560" y="4117"/>
                    <a:pt x="2582" y="4131"/>
                    <a:pt x="2611" y="4131"/>
                  </a:cubicBezTo>
                  <a:lnTo>
                    <a:pt x="3506" y="4131"/>
                  </a:lnTo>
                  <a:lnTo>
                    <a:pt x="3106" y="5441"/>
                  </a:lnTo>
                  <a:cubicBezTo>
                    <a:pt x="3098" y="5477"/>
                    <a:pt x="3113" y="5513"/>
                    <a:pt x="3142" y="5528"/>
                  </a:cubicBezTo>
                  <a:cubicBezTo>
                    <a:pt x="3149" y="5535"/>
                    <a:pt x="3164" y="5535"/>
                    <a:pt x="3171" y="5535"/>
                  </a:cubicBezTo>
                  <a:cubicBezTo>
                    <a:pt x="3193" y="5535"/>
                    <a:pt x="3215" y="5521"/>
                    <a:pt x="3229" y="5506"/>
                  </a:cubicBezTo>
                  <a:lnTo>
                    <a:pt x="4764" y="3309"/>
                  </a:lnTo>
                  <a:cubicBezTo>
                    <a:pt x="4771" y="3295"/>
                    <a:pt x="4779" y="3280"/>
                    <a:pt x="4779" y="3266"/>
                  </a:cubicBezTo>
                  <a:cubicBezTo>
                    <a:pt x="4779" y="3229"/>
                    <a:pt x="4742" y="3200"/>
                    <a:pt x="4706" y="3200"/>
                  </a:cubicBezTo>
                  <a:close/>
                </a:path>
              </a:pathLst>
            </a:custGeom>
            <a:solidFill>
              <a:srgbClr val="FFFFFF"/>
            </a:solidFill>
            <a:ln w="0">
              <a:noFill/>
              <a:prstDash val="solid"/>
              <a:round/>
              <a:headEnd/>
              <a:tailEnd/>
            </a:ln>
          </p:spPr>
          <p:txBody>
            <a:bodyPr vert="horz" wrap="square" lIns="57150" tIns="28575" rIns="57150" bIns="28575" numCol="1" anchor="t" anchorCtr="0" compatLnSpc="1">
              <a:prstTxWarp prst="textNoShape">
                <a:avLst/>
              </a:prstTxWarp>
            </a:bodyPr>
            <a:lstStyle/>
            <a:p>
              <a:pPr defTabSz="685772"/>
              <a:endParaRPr lang="en-US" sz="1350">
                <a:solidFill>
                  <a:prstClr val="white"/>
                </a:solidFill>
              </a:endParaRPr>
            </a:p>
          </p:txBody>
        </p:sp>
      </p:grpSp>
    </p:spTree>
    <p:extLst>
      <p:ext uri="{BB962C8B-B14F-4D97-AF65-F5344CB8AC3E}">
        <p14:creationId xmlns:p14="http://schemas.microsoft.com/office/powerpoint/2010/main" val="1995724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Rectangle 177"/>
          <p:cNvSpPr/>
          <p:nvPr/>
        </p:nvSpPr>
        <p:spPr bwMode="auto">
          <a:xfrm>
            <a:off x="337185" y="1658323"/>
            <a:ext cx="4234815" cy="3723722"/>
          </a:xfrm>
          <a:prstGeom prst="rect">
            <a:avLst/>
          </a:prstGeom>
          <a:solidFill>
            <a:srgbClr val="DC3C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0" tIns="109728" rIns="137160" bIns="109728" numCol="1" spcCol="0" rtlCol="0" fromWordArt="0" anchor="t" anchorCtr="0" forceAA="0" compatLnSpc="1">
            <a:prstTxWarp prst="textNoShape">
              <a:avLst/>
            </a:prstTxWarp>
            <a:noAutofit/>
          </a:bodyPr>
          <a:lstStyle/>
          <a:p>
            <a:pPr>
              <a:lnSpc>
                <a:spcPct val="90000"/>
              </a:lnSpc>
              <a:spcAft>
                <a:spcPts val="450"/>
              </a:spcAft>
            </a:pPr>
            <a:r>
              <a:rPr lang="en-US" dirty="0">
                <a:gradFill>
                  <a:gsLst>
                    <a:gs pos="2917">
                      <a:schemeClr val="tx1"/>
                    </a:gs>
                    <a:gs pos="30000">
                      <a:schemeClr val="tx1"/>
                    </a:gs>
                  </a:gsLst>
                  <a:lin ang="5400000" scaled="0"/>
                </a:gradFill>
                <a:latin typeface="+mj-lt"/>
              </a:rPr>
              <a:t>On-premises</a:t>
            </a:r>
          </a:p>
        </p:txBody>
      </p:sp>
      <p:sp>
        <p:nvSpPr>
          <p:cNvPr id="177" name="Rectangle 176"/>
          <p:cNvSpPr/>
          <p:nvPr/>
        </p:nvSpPr>
        <p:spPr bwMode="auto">
          <a:xfrm>
            <a:off x="4573783" y="1657350"/>
            <a:ext cx="4239572" cy="3724622"/>
          </a:xfrm>
          <a:prstGeom prst="rect">
            <a:avLst/>
          </a:prstGeom>
          <a:solidFill>
            <a:srgbClr val="0080EA">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0" tIns="109728" rIns="137160" bIns="109728" numCol="1" spcCol="0" rtlCol="0" fromWordArt="0" anchor="t" anchorCtr="0" forceAA="0" compatLnSpc="1">
            <a:prstTxWarp prst="textNoShape">
              <a:avLst/>
            </a:prstTxWarp>
            <a:noAutofit/>
          </a:bodyPr>
          <a:lstStyle/>
          <a:p>
            <a:pPr>
              <a:lnSpc>
                <a:spcPct val="90000"/>
              </a:lnSpc>
              <a:spcAft>
                <a:spcPts val="450"/>
              </a:spcAft>
            </a:pPr>
            <a:r>
              <a:rPr lang="en-US" dirty="0">
                <a:gradFill>
                  <a:gsLst>
                    <a:gs pos="2917">
                      <a:schemeClr val="tx1"/>
                    </a:gs>
                    <a:gs pos="30000">
                      <a:schemeClr val="tx1"/>
                    </a:gs>
                  </a:gsLst>
                  <a:lin ang="5400000" scaled="0"/>
                </a:gradFill>
                <a:latin typeface="+mj-lt"/>
              </a:rPr>
              <a:t>Azure Cloud</a:t>
            </a:r>
          </a:p>
        </p:txBody>
      </p:sp>
      <p:sp>
        <p:nvSpPr>
          <p:cNvPr id="4" name="Title 3"/>
          <p:cNvSpPr>
            <a:spLocks noGrp="1"/>
          </p:cNvSpPr>
          <p:nvPr>
            <p:ph type="title"/>
          </p:nvPr>
        </p:nvSpPr>
        <p:spPr>
          <a:xfrm>
            <a:off x="993169" y="200486"/>
            <a:ext cx="6871610" cy="582966"/>
          </a:xfrm>
        </p:spPr>
        <p:txBody>
          <a:bodyPr>
            <a:normAutofit fontScale="90000"/>
          </a:bodyPr>
          <a:lstStyle/>
          <a:p>
            <a:r>
              <a:rPr lang="en-US" dirty="0"/>
              <a:t>Hybrid Data Lake Model in Azure</a:t>
            </a:r>
          </a:p>
        </p:txBody>
      </p:sp>
      <p:grpSp>
        <p:nvGrpSpPr>
          <p:cNvPr id="288" name="Group 287"/>
          <p:cNvGrpSpPr/>
          <p:nvPr/>
        </p:nvGrpSpPr>
        <p:grpSpPr>
          <a:xfrm>
            <a:off x="685800" y="2067943"/>
            <a:ext cx="4058542" cy="2256035"/>
            <a:chOff x="914400" y="2093963"/>
            <a:chExt cx="5411389" cy="3008047"/>
          </a:xfrm>
        </p:grpSpPr>
        <p:grpSp>
          <p:nvGrpSpPr>
            <p:cNvPr id="286" name="Group 285"/>
            <p:cNvGrpSpPr/>
            <p:nvPr/>
          </p:nvGrpSpPr>
          <p:grpSpPr>
            <a:xfrm>
              <a:off x="914400" y="2093963"/>
              <a:ext cx="4720535" cy="3008047"/>
              <a:chOff x="914400" y="2376708"/>
              <a:chExt cx="4720535" cy="3008047"/>
            </a:xfrm>
          </p:grpSpPr>
          <p:sp>
            <p:nvSpPr>
              <p:cNvPr id="12" name="Rectangle 11"/>
              <p:cNvSpPr/>
              <p:nvPr/>
            </p:nvSpPr>
            <p:spPr bwMode="auto">
              <a:xfrm>
                <a:off x="914400" y="2376708"/>
                <a:ext cx="4720535" cy="3008047"/>
              </a:xfrm>
              <a:prstGeom prst="rect">
                <a:avLst/>
              </a:prstGeom>
              <a:solidFill>
                <a:srgbClr val="63210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16586" rIns="68580" bIns="68580" numCol="1" spcCol="0" rtlCol="0" fromWordArt="0" anchor="t" anchorCtr="0" forceAA="0" compatLnSpc="1">
                <a:prstTxWarp prst="textNoShape">
                  <a:avLst/>
                </a:prstTxWarp>
                <a:noAutofit/>
              </a:bodyPr>
              <a:lstStyle/>
              <a:p>
                <a:pPr>
                  <a:lnSpc>
                    <a:spcPct val="90000"/>
                  </a:lnSpc>
                  <a:spcAft>
                    <a:spcPts val="450"/>
                  </a:spcAft>
                </a:pPr>
                <a:r>
                  <a:rPr lang="en-US" sz="1200" dirty="0">
                    <a:solidFill>
                      <a:schemeClr val="bg1"/>
                    </a:solidFill>
                    <a:latin typeface="+mj-lt"/>
                  </a:rPr>
                  <a:t>Hadoop cluster </a:t>
                </a:r>
              </a:p>
            </p:txBody>
          </p:sp>
          <p:sp>
            <p:nvSpPr>
              <p:cNvPr id="8" name="Rectangle 7"/>
              <p:cNvSpPr/>
              <p:nvPr/>
            </p:nvSpPr>
            <p:spPr bwMode="auto">
              <a:xfrm>
                <a:off x="1103354" y="4425936"/>
                <a:ext cx="4352083" cy="18611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137160" bIns="6858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a:solidFill>
                      <a:schemeClr val="bg1"/>
                    </a:solidFill>
                    <a:ea typeface="Segoe UI" pitchFamily="34" charset="0"/>
                    <a:cs typeface="Segoe UI" pitchFamily="34" charset="0"/>
                  </a:rPr>
                  <a:t>HDFS/</a:t>
                </a:r>
                <a:r>
                  <a:rPr lang="en-US" sz="900" dirty="0" err="1">
                    <a:solidFill>
                      <a:schemeClr val="bg1"/>
                    </a:solidFill>
                    <a:ea typeface="Segoe UI" pitchFamily="34" charset="0"/>
                    <a:cs typeface="Segoe UI" pitchFamily="34" charset="0"/>
                  </a:rPr>
                  <a:t>WebHDFS</a:t>
                </a:r>
                <a:r>
                  <a:rPr lang="en-US" sz="900" dirty="0">
                    <a:solidFill>
                      <a:schemeClr val="bg1"/>
                    </a:solidFill>
                    <a:ea typeface="Segoe UI" pitchFamily="34" charset="0"/>
                    <a:cs typeface="Segoe UI" pitchFamily="34" charset="0"/>
                  </a:rPr>
                  <a:t> API</a:t>
                </a:r>
              </a:p>
            </p:txBody>
          </p:sp>
          <p:grpSp>
            <p:nvGrpSpPr>
              <p:cNvPr id="215" name="Group 214"/>
              <p:cNvGrpSpPr/>
              <p:nvPr/>
            </p:nvGrpSpPr>
            <p:grpSpPr>
              <a:xfrm>
                <a:off x="1094338" y="2891931"/>
                <a:ext cx="4354460" cy="1352219"/>
                <a:chOff x="6734045" y="2123688"/>
                <a:chExt cx="4354460" cy="1352219"/>
              </a:xfrm>
            </p:grpSpPr>
            <p:sp>
              <p:nvSpPr>
                <p:cNvPr id="216" name="Rectangle 215"/>
                <p:cNvSpPr/>
                <p:nvPr/>
              </p:nvSpPr>
              <p:spPr bwMode="auto">
                <a:xfrm>
                  <a:off x="6734045" y="2890691"/>
                  <a:ext cx="4354460" cy="585216"/>
                </a:xfrm>
                <a:prstGeom prst="rect">
                  <a:avLst/>
                </a:prstGeom>
                <a:solidFill>
                  <a:srgbClr val="D9460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a:gradFill>
                        <a:gsLst>
                          <a:gs pos="0">
                            <a:srgbClr val="FFFFFF"/>
                          </a:gs>
                          <a:gs pos="100000">
                            <a:srgbClr val="FFFFFF"/>
                          </a:gs>
                        </a:gsLst>
                        <a:lin ang="5400000" scaled="0"/>
                      </a:gradFill>
                      <a:ea typeface="Segoe UI" pitchFamily="34" charset="0"/>
                      <a:cs typeface="Segoe UI" pitchFamily="34" charset="0"/>
                    </a:rPr>
                    <a:t>YARN-based Compute</a:t>
                  </a:r>
                </a:p>
              </p:txBody>
            </p:sp>
            <p:grpSp>
              <p:nvGrpSpPr>
                <p:cNvPr id="217" name="Group 216"/>
                <p:cNvGrpSpPr/>
                <p:nvPr/>
              </p:nvGrpSpPr>
              <p:grpSpPr>
                <a:xfrm>
                  <a:off x="6734045" y="2123688"/>
                  <a:ext cx="4354460" cy="585216"/>
                  <a:chOff x="6734045" y="2123688"/>
                  <a:chExt cx="4354460" cy="585216"/>
                </a:xfrm>
              </p:grpSpPr>
              <p:sp>
                <p:nvSpPr>
                  <p:cNvPr id="218" name="Rectangle 217"/>
                  <p:cNvSpPr/>
                  <p:nvPr/>
                </p:nvSpPr>
                <p:spPr bwMode="auto">
                  <a:xfrm>
                    <a:off x="6734045" y="2123688"/>
                    <a:ext cx="950976" cy="585216"/>
                  </a:xfrm>
                  <a:prstGeom prst="rect">
                    <a:avLst/>
                  </a:prstGeom>
                  <a:solidFill>
                    <a:srgbClr val="D9460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a:gradFill>
                          <a:gsLst>
                            <a:gs pos="0">
                              <a:srgbClr val="FFFFFF"/>
                            </a:gs>
                            <a:gs pos="100000">
                              <a:srgbClr val="FFFFFF"/>
                            </a:gs>
                          </a:gsLst>
                          <a:lin ang="5400000" scaled="0"/>
                        </a:gradFill>
                        <a:ea typeface="Segoe UI" pitchFamily="34" charset="0"/>
                        <a:cs typeface="Segoe UI" pitchFamily="34" charset="0"/>
                      </a:rPr>
                      <a:t>MAP Reduce</a:t>
                    </a:r>
                  </a:p>
                </p:txBody>
              </p:sp>
              <p:grpSp>
                <p:nvGrpSpPr>
                  <p:cNvPr id="219" name="Group 218"/>
                  <p:cNvGrpSpPr/>
                  <p:nvPr/>
                </p:nvGrpSpPr>
                <p:grpSpPr>
                  <a:xfrm>
                    <a:off x="10137529" y="2123688"/>
                    <a:ext cx="950976" cy="585216"/>
                    <a:chOff x="10137529" y="2123688"/>
                    <a:chExt cx="950976" cy="585216"/>
                  </a:xfrm>
                </p:grpSpPr>
                <p:sp>
                  <p:nvSpPr>
                    <p:cNvPr id="278" name="Rectangle 277"/>
                    <p:cNvSpPr/>
                    <p:nvPr/>
                  </p:nvSpPr>
                  <p:spPr bwMode="auto">
                    <a:xfrm>
                      <a:off x="10137529" y="2123688"/>
                      <a:ext cx="950976" cy="585216"/>
                    </a:xfrm>
                    <a:prstGeom prst="rect">
                      <a:avLst/>
                    </a:prstGeom>
                    <a:solidFill>
                      <a:srgbClr val="D9460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a:gradFill>
                            <a:gsLst>
                              <a:gs pos="0">
                                <a:srgbClr val="FFFFFF"/>
                              </a:gs>
                              <a:gs pos="100000">
                                <a:srgbClr val="FFFFFF"/>
                              </a:gs>
                            </a:gsLst>
                            <a:lin ang="5400000" scaled="0"/>
                          </a:gradFill>
                          <a:ea typeface="Segoe UI" pitchFamily="34" charset="0"/>
                          <a:cs typeface="Segoe UI" pitchFamily="34" charset="0"/>
                        </a:rPr>
                        <a:t>Storm</a:t>
                      </a:r>
                    </a:p>
                  </p:txBody>
                </p:sp>
                <p:pic>
                  <p:nvPicPr>
                    <p:cNvPr id="279" name="Picture 278"/>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305578" y="2413202"/>
                      <a:ext cx="540737" cy="186713"/>
                    </a:xfrm>
                    <a:prstGeom prst="rect">
                      <a:avLst/>
                    </a:prstGeom>
                  </p:spPr>
                </p:pic>
              </p:grpSp>
              <p:grpSp>
                <p:nvGrpSpPr>
                  <p:cNvPr id="220" name="Group 219"/>
                  <p:cNvGrpSpPr/>
                  <p:nvPr/>
                </p:nvGrpSpPr>
                <p:grpSpPr>
                  <a:xfrm>
                    <a:off x="7869344" y="2123688"/>
                    <a:ext cx="950976" cy="585216"/>
                    <a:chOff x="7869344" y="2123688"/>
                    <a:chExt cx="950976" cy="585216"/>
                  </a:xfrm>
                </p:grpSpPr>
                <p:sp>
                  <p:nvSpPr>
                    <p:cNvPr id="236" name="Rectangle 235"/>
                    <p:cNvSpPr/>
                    <p:nvPr/>
                  </p:nvSpPr>
                  <p:spPr bwMode="auto">
                    <a:xfrm>
                      <a:off x="7869344" y="2123688"/>
                      <a:ext cx="950976" cy="585216"/>
                    </a:xfrm>
                    <a:prstGeom prst="rect">
                      <a:avLst/>
                    </a:prstGeom>
                    <a:solidFill>
                      <a:srgbClr val="D9460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a:gradFill>
                            <a:gsLst>
                              <a:gs pos="0">
                                <a:srgbClr val="FFFFFF"/>
                              </a:gs>
                              <a:gs pos="100000">
                                <a:srgbClr val="FFFFFF"/>
                              </a:gs>
                            </a:gsLst>
                            <a:lin ang="5400000" scaled="0"/>
                          </a:gradFill>
                          <a:ea typeface="Segoe UI" pitchFamily="34" charset="0"/>
                          <a:cs typeface="Segoe UI" pitchFamily="34" charset="0"/>
                        </a:rPr>
                        <a:t>Hive, Pig</a:t>
                      </a:r>
                    </a:p>
                  </p:txBody>
                </p:sp>
                <p:grpSp>
                  <p:nvGrpSpPr>
                    <p:cNvPr id="237" name="Group 236"/>
                    <p:cNvGrpSpPr/>
                    <p:nvPr/>
                  </p:nvGrpSpPr>
                  <p:grpSpPr>
                    <a:xfrm>
                      <a:off x="8216269" y="2381012"/>
                      <a:ext cx="257126" cy="256360"/>
                      <a:chOff x="7351907" y="1610797"/>
                      <a:chExt cx="325817" cy="324849"/>
                    </a:xfrm>
                  </p:grpSpPr>
                  <p:sp>
                    <p:nvSpPr>
                      <p:cNvPr id="238" name="Oval 5"/>
                      <p:cNvSpPr>
                        <a:spLocks noChangeArrowheads="1"/>
                      </p:cNvSpPr>
                      <p:nvPr/>
                    </p:nvSpPr>
                    <p:spPr bwMode="auto">
                      <a:xfrm>
                        <a:off x="7573446" y="1778433"/>
                        <a:ext cx="869" cy="869"/>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39" name="Freeform 6"/>
                      <p:cNvSpPr>
                        <a:spLocks noEditPoints="1"/>
                      </p:cNvSpPr>
                      <p:nvPr/>
                    </p:nvSpPr>
                    <p:spPr bwMode="auto">
                      <a:xfrm>
                        <a:off x="7450106" y="1827074"/>
                        <a:ext cx="19109" cy="50378"/>
                      </a:xfrm>
                      <a:custGeom>
                        <a:avLst/>
                        <a:gdLst>
                          <a:gd name="T0" fmla="*/ 0 w 9"/>
                          <a:gd name="T1" fmla="*/ 0 h 24"/>
                          <a:gd name="T2" fmla="*/ 0 w 9"/>
                          <a:gd name="T3" fmla="*/ 0 h 24"/>
                          <a:gd name="T4" fmla="*/ 0 w 9"/>
                          <a:gd name="T5" fmla="*/ 0 h 24"/>
                          <a:gd name="T6" fmla="*/ 0 w 9"/>
                          <a:gd name="T7" fmla="*/ 0 h 24"/>
                          <a:gd name="T8" fmla="*/ 9 w 9"/>
                          <a:gd name="T9" fmla="*/ 24 h 24"/>
                          <a:gd name="T10" fmla="*/ 9 w 9"/>
                          <a:gd name="T11" fmla="*/ 24 h 24"/>
                          <a:gd name="T12" fmla="*/ 9 w 9"/>
                          <a:gd name="T13" fmla="*/ 24 h 24"/>
                          <a:gd name="T14" fmla="*/ 9 w 9"/>
                          <a:gd name="T15" fmla="*/ 24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4">
                            <a:moveTo>
                              <a:pt x="0" y="0"/>
                            </a:moveTo>
                            <a:cubicBezTo>
                              <a:pt x="0" y="0"/>
                              <a:pt x="0" y="0"/>
                              <a:pt x="0" y="0"/>
                            </a:cubicBezTo>
                            <a:cubicBezTo>
                              <a:pt x="0" y="0"/>
                              <a:pt x="0" y="0"/>
                              <a:pt x="0" y="0"/>
                            </a:cubicBezTo>
                            <a:cubicBezTo>
                              <a:pt x="0" y="0"/>
                              <a:pt x="0" y="0"/>
                              <a:pt x="0" y="0"/>
                            </a:cubicBezTo>
                            <a:close/>
                            <a:moveTo>
                              <a:pt x="9" y="24"/>
                            </a:moveTo>
                            <a:cubicBezTo>
                              <a:pt x="9" y="24"/>
                              <a:pt x="9" y="24"/>
                              <a:pt x="9" y="24"/>
                            </a:cubicBezTo>
                            <a:cubicBezTo>
                              <a:pt x="9" y="24"/>
                              <a:pt x="9" y="24"/>
                              <a:pt x="9" y="24"/>
                            </a:cubicBezTo>
                            <a:cubicBezTo>
                              <a:pt x="9" y="24"/>
                              <a:pt x="9" y="24"/>
                              <a:pt x="9" y="2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40" name="Freeform 7"/>
                      <p:cNvSpPr>
                        <a:spLocks/>
                      </p:cNvSpPr>
                      <p:nvPr/>
                    </p:nvSpPr>
                    <p:spPr bwMode="auto">
                      <a:xfrm>
                        <a:off x="7523068" y="17471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41" name="Freeform 8"/>
                      <p:cNvSpPr>
                        <a:spLocks noEditPoints="1"/>
                      </p:cNvSpPr>
                      <p:nvPr/>
                    </p:nvSpPr>
                    <p:spPr bwMode="auto">
                      <a:xfrm>
                        <a:off x="7523068" y="1747164"/>
                        <a:ext cx="33875" cy="99019"/>
                      </a:xfrm>
                      <a:custGeom>
                        <a:avLst/>
                        <a:gdLst>
                          <a:gd name="T0" fmla="*/ 0 w 16"/>
                          <a:gd name="T1" fmla="*/ 0 h 47"/>
                          <a:gd name="T2" fmla="*/ 0 w 16"/>
                          <a:gd name="T3" fmla="*/ 0 h 47"/>
                          <a:gd name="T4" fmla="*/ 0 w 16"/>
                          <a:gd name="T5" fmla="*/ 0 h 47"/>
                          <a:gd name="T6" fmla="*/ 0 w 16"/>
                          <a:gd name="T7" fmla="*/ 0 h 47"/>
                          <a:gd name="T8" fmla="*/ 16 w 16"/>
                          <a:gd name="T9" fmla="*/ 46 h 47"/>
                          <a:gd name="T10" fmla="*/ 16 w 16"/>
                          <a:gd name="T11" fmla="*/ 46 h 47"/>
                          <a:gd name="T12" fmla="*/ 16 w 16"/>
                          <a:gd name="T13" fmla="*/ 47 h 47"/>
                          <a:gd name="T14" fmla="*/ 16 w 16"/>
                          <a:gd name="T15" fmla="*/ 47 h 47"/>
                          <a:gd name="T16" fmla="*/ 16 w 16"/>
                          <a:gd name="T17" fmla="*/ 4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7">
                            <a:moveTo>
                              <a:pt x="0" y="0"/>
                            </a:moveTo>
                            <a:cubicBezTo>
                              <a:pt x="0" y="0"/>
                              <a:pt x="0" y="0"/>
                              <a:pt x="0" y="0"/>
                            </a:cubicBezTo>
                            <a:cubicBezTo>
                              <a:pt x="0" y="0"/>
                              <a:pt x="0" y="0"/>
                              <a:pt x="0" y="0"/>
                            </a:cubicBezTo>
                            <a:cubicBezTo>
                              <a:pt x="0" y="0"/>
                              <a:pt x="0" y="0"/>
                              <a:pt x="0" y="0"/>
                            </a:cubicBezTo>
                            <a:close/>
                            <a:moveTo>
                              <a:pt x="16" y="46"/>
                            </a:moveTo>
                            <a:cubicBezTo>
                              <a:pt x="16" y="46"/>
                              <a:pt x="16" y="46"/>
                              <a:pt x="16" y="46"/>
                            </a:cubicBezTo>
                            <a:cubicBezTo>
                              <a:pt x="16" y="47"/>
                              <a:pt x="16" y="47"/>
                              <a:pt x="16" y="47"/>
                            </a:cubicBezTo>
                            <a:cubicBezTo>
                              <a:pt x="16" y="47"/>
                              <a:pt x="16" y="47"/>
                              <a:pt x="16" y="47"/>
                            </a:cubicBezTo>
                            <a:cubicBezTo>
                              <a:pt x="16" y="47"/>
                              <a:pt x="16" y="46"/>
                              <a:pt x="16" y="4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42" name="Freeform 9"/>
                      <p:cNvSpPr>
                        <a:spLocks/>
                      </p:cNvSpPr>
                      <p:nvPr/>
                    </p:nvSpPr>
                    <p:spPr bwMode="auto">
                      <a:xfrm>
                        <a:off x="7469215" y="187745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43" name="Freeform 10"/>
                      <p:cNvSpPr>
                        <a:spLocks/>
                      </p:cNvSpPr>
                      <p:nvPr/>
                    </p:nvSpPr>
                    <p:spPr bwMode="auto">
                      <a:xfrm>
                        <a:off x="7450106" y="182707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44" name="Oval 11"/>
                      <p:cNvSpPr>
                        <a:spLocks noChangeArrowheads="1"/>
                      </p:cNvSpPr>
                      <p:nvPr/>
                    </p:nvSpPr>
                    <p:spPr bwMode="auto">
                      <a:xfrm>
                        <a:off x="7579526" y="1738478"/>
                        <a:ext cx="869" cy="869"/>
                      </a:xfrm>
                      <a:prstGeom prst="ellipse">
                        <a:avLst/>
                      </a:prstGeom>
                      <a:solidFill>
                        <a:srgbClr val="FCEE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45" name="Freeform 12"/>
                      <p:cNvSpPr>
                        <a:spLocks noEditPoints="1"/>
                      </p:cNvSpPr>
                      <p:nvPr/>
                    </p:nvSpPr>
                    <p:spPr bwMode="auto">
                      <a:xfrm>
                        <a:off x="7523068" y="1721975"/>
                        <a:ext cx="92070" cy="59064"/>
                      </a:xfrm>
                      <a:custGeom>
                        <a:avLst/>
                        <a:gdLst>
                          <a:gd name="T0" fmla="*/ 0 w 44"/>
                          <a:gd name="T1" fmla="*/ 12 h 28"/>
                          <a:gd name="T2" fmla="*/ 0 w 44"/>
                          <a:gd name="T3" fmla="*/ 12 h 28"/>
                          <a:gd name="T4" fmla="*/ 0 w 44"/>
                          <a:gd name="T5" fmla="*/ 12 h 28"/>
                          <a:gd name="T6" fmla="*/ 0 w 44"/>
                          <a:gd name="T7" fmla="*/ 12 h 28"/>
                          <a:gd name="T8" fmla="*/ 15 w 44"/>
                          <a:gd name="T9" fmla="*/ 3 h 28"/>
                          <a:gd name="T10" fmla="*/ 14 w 44"/>
                          <a:gd name="T11" fmla="*/ 1 h 28"/>
                          <a:gd name="T12" fmla="*/ 13 w 44"/>
                          <a:gd name="T13" fmla="*/ 1 h 28"/>
                          <a:gd name="T14" fmla="*/ 14 w 44"/>
                          <a:gd name="T15" fmla="*/ 3 h 28"/>
                          <a:gd name="T16" fmla="*/ 15 w 44"/>
                          <a:gd name="T17" fmla="*/ 5 h 28"/>
                          <a:gd name="T18" fmla="*/ 16 w 44"/>
                          <a:gd name="T19" fmla="*/ 5 h 28"/>
                          <a:gd name="T20" fmla="*/ 15 w 44"/>
                          <a:gd name="T21" fmla="*/ 3 h 28"/>
                          <a:gd name="T22" fmla="*/ 44 w 44"/>
                          <a:gd name="T23" fmla="*/ 28 h 28"/>
                          <a:gd name="T24" fmla="*/ 44 w 44"/>
                          <a:gd name="T25" fmla="*/ 28 h 28"/>
                          <a:gd name="T26" fmla="*/ 44 w 44"/>
                          <a:gd name="T27" fmla="*/ 28 h 28"/>
                          <a:gd name="T28" fmla="*/ 44 w 44"/>
                          <a:gd name="T29" fmla="*/ 28 h 28"/>
                          <a:gd name="T30" fmla="*/ 25 w 44"/>
                          <a:gd name="T31" fmla="*/ 3 h 28"/>
                          <a:gd name="T32" fmla="*/ 25 w 44"/>
                          <a:gd name="T33" fmla="*/ 3 h 28"/>
                          <a:gd name="T34" fmla="*/ 25 w 44"/>
                          <a:gd name="T35" fmla="*/ 3 h 28"/>
                          <a:gd name="T36" fmla="*/ 25 w 44"/>
                          <a:gd name="T37" fmla="*/ 3 h 28"/>
                          <a:gd name="T38" fmla="*/ 25 w 44"/>
                          <a:gd name="T39" fmla="*/ 3 h 28"/>
                          <a:gd name="T40" fmla="*/ 25 w 44"/>
                          <a:gd name="T41" fmla="*/ 3 h 28"/>
                          <a:gd name="T42" fmla="*/ 25 w 44"/>
                          <a:gd name="T43" fmla="*/ 3 h 28"/>
                          <a:gd name="T44" fmla="*/ 25 w 44"/>
                          <a:gd name="T45" fmla="*/ 3 h 28"/>
                          <a:gd name="T46" fmla="*/ 25 w 44"/>
                          <a:gd name="T47" fmla="*/ 0 h 28"/>
                          <a:gd name="T48" fmla="*/ 24 w 44"/>
                          <a:gd name="T49" fmla="*/ 0 h 28"/>
                          <a:gd name="T50" fmla="*/ 25 w 44"/>
                          <a:gd name="T51" fmla="*/ 2 h 28"/>
                          <a:gd name="T52" fmla="*/ 25 w 44"/>
                          <a:gd name="T53" fmla="*/ 0 h 28"/>
                          <a:gd name="T54" fmla="*/ 25 w 44"/>
                          <a:gd name="T55" fmla="*/ 3 h 28"/>
                          <a:gd name="T56" fmla="*/ 25 w 44"/>
                          <a:gd name="T57" fmla="*/ 3 h 28"/>
                          <a:gd name="T58" fmla="*/ 25 w 44"/>
                          <a:gd name="T59" fmla="*/ 3 h 28"/>
                          <a:gd name="T60" fmla="*/ 25 w 44"/>
                          <a:gd name="T61"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 h="28">
                            <a:moveTo>
                              <a:pt x="0" y="12"/>
                            </a:moveTo>
                            <a:cubicBezTo>
                              <a:pt x="0" y="12"/>
                              <a:pt x="0" y="12"/>
                              <a:pt x="0" y="12"/>
                            </a:cubicBezTo>
                            <a:cubicBezTo>
                              <a:pt x="0" y="12"/>
                              <a:pt x="0" y="12"/>
                              <a:pt x="0" y="12"/>
                            </a:cubicBezTo>
                            <a:cubicBezTo>
                              <a:pt x="0" y="12"/>
                              <a:pt x="0" y="12"/>
                              <a:pt x="0" y="12"/>
                            </a:cubicBezTo>
                            <a:close/>
                            <a:moveTo>
                              <a:pt x="15" y="3"/>
                            </a:moveTo>
                            <a:cubicBezTo>
                              <a:pt x="15" y="2"/>
                              <a:pt x="14" y="2"/>
                              <a:pt x="14" y="1"/>
                            </a:cubicBezTo>
                            <a:cubicBezTo>
                              <a:pt x="14" y="1"/>
                              <a:pt x="13" y="1"/>
                              <a:pt x="13" y="1"/>
                            </a:cubicBezTo>
                            <a:cubicBezTo>
                              <a:pt x="14" y="3"/>
                              <a:pt x="14" y="3"/>
                              <a:pt x="14" y="3"/>
                            </a:cubicBezTo>
                            <a:cubicBezTo>
                              <a:pt x="15" y="5"/>
                              <a:pt x="15" y="5"/>
                              <a:pt x="15" y="5"/>
                            </a:cubicBezTo>
                            <a:cubicBezTo>
                              <a:pt x="16" y="5"/>
                              <a:pt x="16" y="5"/>
                              <a:pt x="16" y="5"/>
                            </a:cubicBezTo>
                            <a:cubicBezTo>
                              <a:pt x="15" y="4"/>
                              <a:pt x="15" y="4"/>
                              <a:pt x="15" y="3"/>
                            </a:cubicBezTo>
                            <a:close/>
                            <a:moveTo>
                              <a:pt x="44" y="28"/>
                            </a:moveTo>
                            <a:cubicBezTo>
                              <a:pt x="44" y="28"/>
                              <a:pt x="44" y="28"/>
                              <a:pt x="44" y="28"/>
                            </a:cubicBezTo>
                            <a:cubicBezTo>
                              <a:pt x="44" y="28"/>
                              <a:pt x="44" y="28"/>
                              <a:pt x="44" y="28"/>
                            </a:cubicBezTo>
                            <a:cubicBezTo>
                              <a:pt x="44" y="28"/>
                              <a:pt x="44" y="28"/>
                              <a:pt x="44" y="28"/>
                            </a:cubicBezTo>
                            <a:close/>
                            <a:moveTo>
                              <a:pt x="25" y="3"/>
                            </a:moveTo>
                            <a:cubicBezTo>
                              <a:pt x="25" y="3"/>
                              <a:pt x="25" y="3"/>
                              <a:pt x="25" y="3"/>
                            </a:cubicBezTo>
                            <a:cubicBezTo>
                              <a:pt x="25" y="3"/>
                              <a:pt x="25" y="3"/>
                              <a:pt x="25" y="3"/>
                            </a:cubicBezTo>
                            <a:cubicBezTo>
                              <a:pt x="25" y="3"/>
                              <a:pt x="25" y="3"/>
                              <a:pt x="25" y="3"/>
                            </a:cubicBezTo>
                            <a:close/>
                            <a:moveTo>
                              <a:pt x="25" y="3"/>
                            </a:moveTo>
                            <a:cubicBezTo>
                              <a:pt x="25" y="3"/>
                              <a:pt x="25" y="3"/>
                              <a:pt x="25" y="3"/>
                            </a:cubicBezTo>
                            <a:cubicBezTo>
                              <a:pt x="25" y="3"/>
                              <a:pt x="25" y="3"/>
                              <a:pt x="25" y="3"/>
                            </a:cubicBezTo>
                            <a:cubicBezTo>
                              <a:pt x="25" y="3"/>
                              <a:pt x="25" y="3"/>
                              <a:pt x="25" y="3"/>
                            </a:cubicBezTo>
                            <a:close/>
                            <a:moveTo>
                              <a:pt x="25" y="0"/>
                            </a:moveTo>
                            <a:cubicBezTo>
                              <a:pt x="24" y="0"/>
                              <a:pt x="24" y="0"/>
                              <a:pt x="24" y="0"/>
                            </a:cubicBezTo>
                            <a:cubicBezTo>
                              <a:pt x="25" y="2"/>
                              <a:pt x="25" y="2"/>
                              <a:pt x="25" y="2"/>
                            </a:cubicBezTo>
                            <a:cubicBezTo>
                              <a:pt x="25" y="1"/>
                              <a:pt x="25" y="1"/>
                              <a:pt x="25" y="0"/>
                            </a:cubicBezTo>
                            <a:close/>
                            <a:moveTo>
                              <a:pt x="25" y="3"/>
                            </a:moveTo>
                            <a:cubicBezTo>
                              <a:pt x="25" y="3"/>
                              <a:pt x="25" y="3"/>
                              <a:pt x="25" y="3"/>
                            </a:cubicBezTo>
                            <a:cubicBezTo>
                              <a:pt x="25" y="3"/>
                              <a:pt x="25" y="3"/>
                              <a:pt x="25" y="3"/>
                            </a:cubicBezTo>
                            <a:cubicBezTo>
                              <a:pt x="25" y="3"/>
                              <a:pt x="25" y="3"/>
                              <a:pt x="25" y="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46" name="Freeform 13"/>
                      <p:cNvSpPr>
                        <a:spLocks/>
                      </p:cNvSpPr>
                      <p:nvPr/>
                    </p:nvSpPr>
                    <p:spPr bwMode="auto">
                      <a:xfrm>
                        <a:off x="7556942" y="1654225"/>
                        <a:ext cx="1737"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0" y="0"/>
                              <a:pt x="1" y="0"/>
                              <a:pt x="1" y="0"/>
                            </a:cubicBezTo>
                            <a:cubicBezTo>
                              <a:pt x="1" y="0"/>
                              <a:pt x="1" y="0"/>
                              <a:pt x="1" y="0"/>
                            </a:cubicBezTo>
                            <a:close/>
                          </a:path>
                        </a:pathLst>
                      </a:custGeom>
                      <a:solidFill>
                        <a:srgbClr val="FCEE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47" name="Freeform 14"/>
                      <p:cNvSpPr>
                        <a:spLocks/>
                      </p:cNvSpPr>
                      <p:nvPr/>
                    </p:nvSpPr>
                    <p:spPr bwMode="auto">
                      <a:xfrm>
                        <a:off x="7573446" y="1721975"/>
                        <a:ext cx="2606" cy="4343"/>
                      </a:xfrm>
                      <a:custGeom>
                        <a:avLst/>
                        <a:gdLst>
                          <a:gd name="T0" fmla="*/ 1 w 1"/>
                          <a:gd name="T1" fmla="*/ 2 h 2"/>
                          <a:gd name="T2" fmla="*/ 0 w 1"/>
                          <a:gd name="T3" fmla="*/ 0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0" y="0"/>
                              <a:pt x="0" y="0"/>
                              <a:pt x="0" y="0"/>
                            </a:cubicBezTo>
                            <a:cubicBezTo>
                              <a:pt x="1" y="0"/>
                              <a:pt x="1" y="0"/>
                              <a:pt x="1" y="0"/>
                            </a:cubicBezTo>
                            <a:cubicBezTo>
                              <a:pt x="1" y="1"/>
                              <a:pt x="1" y="1"/>
                              <a:pt x="1" y="2"/>
                            </a:cubicBezTo>
                            <a:close/>
                          </a:path>
                        </a:pathLst>
                      </a:custGeom>
                      <a:solidFill>
                        <a:srgbClr val="FCEE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48" name="Freeform 15"/>
                      <p:cNvSpPr>
                        <a:spLocks/>
                      </p:cNvSpPr>
                      <p:nvPr/>
                    </p:nvSpPr>
                    <p:spPr bwMode="auto">
                      <a:xfrm>
                        <a:off x="7573446" y="1721975"/>
                        <a:ext cx="2606" cy="4343"/>
                      </a:xfrm>
                      <a:custGeom>
                        <a:avLst/>
                        <a:gdLst>
                          <a:gd name="T0" fmla="*/ 1 w 1"/>
                          <a:gd name="T1" fmla="*/ 2 h 2"/>
                          <a:gd name="T2" fmla="*/ 0 w 1"/>
                          <a:gd name="T3" fmla="*/ 0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0" y="0"/>
                              <a:pt x="0" y="0"/>
                              <a:pt x="0" y="0"/>
                            </a:cubicBezTo>
                            <a:cubicBezTo>
                              <a:pt x="1" y="0"/>
                              <a:pt x="1" y="0"/>
                              <a:pt x="1" y="0"/>
                            </a:cubicBezTo>
                            <a:cubicBezTo>
                              <a:pt x="1" y="1"/>
                              <a:pt x="1" y="1"/>
                              <a:pt x="1" y="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49" name="Freeform 16"/>
                      <p:cNvSpPr>
                        <a:spLocks/>
                      </p:cNvSpPr>
                      <p:nvPr/>
                    </p:nvSpPr>
                    <p:spPr bwMode="auto">
                      <a:xfrm>
                        <a:off x="7536096" y="1668991"/>
                        <a:ext cx="1737" cy="2606"/>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0" y="0"/>
                            </a:cubicBezTo>
                            <a:cubicBezTo>
                              <a:pt x="0" y="0"/>
                              <a:pt x="0" y="0"/>
                              <a:pt x="0" y="0"/>
                            </a:cubicBezTo>
                            <a:lnTo>
                              <a:pt x="1" y="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50" name="Freeform 17"/>
                      <p:cNvSpPr>
                        <a:spLocks/>
                      </p:cNvSpPr>
                      <p:nvPr/>
                    </p:nvSpPr>
                    <p:spPr bwMode="auto">
                      <a:xfrm>
                        <a:off x="7556942" y="1654225"/>
                        <a:ext cx="1737"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0" y="0"/>
                              <a:pt x="1" y="0"/>
                              <a:pt x="1"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51" name="Freeform 18"/>
                      <p:cNvSpPr>
                        <a:spLocks/>
                      </p:cNvSpPr>
                      <p:nvPr/>
                    </p:nvSpPr>
                    <p:spPr bwMode="auto">
                      <a:xfrm>
                        <a:off x="7550862" y="1723712"/>
                        <a:ext cx="6080" cy="8686"/>
                      </a:xfrm>
                      <a:custGeom>
                        <a:avLst/>
                        <a:gdLst>
                          <a:gd name="T0" fmla="*/ 3 w 3"/>
                          <a:gd name="T1" fmla="*/ 4 h 4"/>
                          <a:gd name="T2" fmla="*/ 2 w 3"/>
                          <a:gd name="T3" fmla="*/ 4 h 4"/>
                          <a:gd name="T4" fmla="*/ 1 w 3"/>
                          <a:gd name="T5" fmla="*/ 2 h 4"/>
                          <a:gd name="T6" fmla="*/ 0 w 3"/>
                          <a:gd name="T7" fmla="*/ 0 h 4"/>
                          <a:gd name="T8" fmla="*/ 1 w 3"/>
                          <a:gd name="T9" fmla="*/ 0 h 4"/>
                          <a:gd name="T10" fmla="*/ 2 w 3"/>
                          <a:gd name="T11" fmla="*/ 2 h 4"/>
                          <a:gd name="T12" fmla="*/ 3 w 3"/>
                          <a:gd name="T13" fmla="*/ 4 h 4"/>
                          <a:gd name="T14" fmla="*/ 3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3" y="4"/>
                            </a:moveTo>
                            <a:cubicBezTo>
                              <a:pt x="2" y="4"/>
                              <a:pt x="2" y="4"/>
                              <a:pt x="2" y="4"/>
                            </a:cubicBezTo>
                            <a:cubicBezTo>
                              <a:pt x="1" y="2"/>
                              <a:pt x="1" y="2"/>
                              <a:pt x="1" y="2"/>
                            </a:cubicBezTo>
                            <a:cubicBezTo>
                              <a:pt x="0" y="0"/>
                              <a:pt x="0" y="0"/>
                              <a:pt x="0" y="0"/>
                            </a:cubicBezTo>
                            <a:cubicBezTo>
                              <a:pt x="0" y="0"/>
                              <a:pt x="1" y="0"/>
                              <a:pt x="1" y="0"/>
                            </a:cubicBezTo>
                            <a:cubicBezTo>
                              <a:pt x="1" y="1"/>
                              <a:pt x="2" y="1"/>
                              <a:pt x="2" y="2"/>
                            </a:cubicBezTo>
                            <a:cubicBezTo>
                              <a:pt x="2" y="3"/>
                              <a:pt x="2" y="3"/>
                              <a:pt x="3" y="4"/>
                            </a:cubicBezTo>
                            <a:cubicBezTo>
                              <a:pt x="3" y="4"/>
                              <a:pt x="3" y="4"/>
                              <a:pt x="3" y="4"/>
                            </a:cubicBezTo>
                            <a:close/>
                          </a:path>
                        </a:pathLst>
                      </a:custGeom>
                      <a:solidFill>
                        <a:srgbClr val="FCF6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52" name="Freeform 19"/>
                      <p:cNvSpPr>
                        <a:spLocks/>
                      </p:cNvSpPr>
                      <p:nvPr/>
                    </p:nvSpPr>
                    <p:spPr bwMode="auto">
                      <a:xfrm>
                        <a:off x="7536096" y="1668991"/>
                        <a:ext cx="1737" cy="2606"/>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0" y="0"/>
                            </a:cubicBezTo>
                            <a:cubicBezTo>
                              <a:pt x="0" y="0"/>
                              <a:pt x="0" y="0"/>
                              <a:pt x="0" y="0"/>
                            </a:cubicBezTo>
                            <a:lnTo>
                              <a:pt x="1" y="1"/>
                            </a:lnTo>
                            <a:close/>
                          </a:path>
                        </a:pathLst>
                      </a:custGeom>
                      <a:solidFill>
                        <a:srgbClr val="FCF6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53" name="Freeform 20"/>
                      <p:cNvSpPr>
                        <a:spLocks/>
                      </p:cNvSpPr>
                      <p:nvPr/>
                    </p:nvSpPr>
                    <p:spPr bwMode="auto">
                      <a:xfrm>
                        <a:off x="7573446" y="1721975"/>
                        <a:ext cx="2606" cy="4343"/>
                      </a:xfrm>
                      <a:custGeom>
                        <a:avLst/>
                        <a:gdLst>
                          <a:gd name="T0" fmla="*/ 1 w 1"/>
                          <a:gd name="T1" fmla="*/ 2 h 2"/>
                          <a:gd name="T2" fmla="*/ 0 w 1"/>
                          <a:gd name="T3" fmla="*/ 0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0" y="0"/>
                              <a:pt x="0" y="0"/>
                              <a:pt x="0" y="0"/>
                            </a:cubicBezTo>
                            <a:cubicBezTo>
                              <a:pt x="1" y="0"/>
                              <a:pt x="1" y="0"/>
                              <a:pt x="1" y="0"/>
                            </a:cubicBezTo>
                            <a:cubicBezTo>
                              <a:pt x="1" y="1"/>
                              <a:pt x="1" y="1"/>
                              <a:pt x="1" y="2"/>
                            </a:cubicBezTo>
                            <a:close/>
                          </a:path>
                        </a:pathLst>
                      </a:custGeom>
                      <a:solidFill>
                        <a:srgbClr val="FCF6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54" name="Freeform 21"/>
                      <p:cNvSpPr>
                        <a:spLocks/>
                      </p:cNvSpPr>
                      <p:nvPr/>
                    </p:nvSpPr>
                    <p:spPr bwMode="auto">
                      <a:xfrm>
                        <a:off x="7576051" y="172805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FCF6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55" name="Freeform 22"/>
                      <p:cNvSpPr>
                        <a:spLocks/>
                      </p:cNvSpPr>
                      <p:nvPr/>
                    </p:nvSpPr>
                    <p:spPr bwMode="auto">
                      <a:xfrm>
                        <a:off x="7577789" y="173674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FCF6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56" name="Freeform 23"/>
                      <p:cNvSpPr>
                        <a:spLocks/>
                      </p:cNvSpPr>
                      <p:nvPr/>
                    </p:nvSpPr>
                    <p:spPr bwMode="auto">
                      <a:xfrm>
                        <a:off x="7523068" y="17471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57" name="Freeform 24"/>
                      <p:cNvSpPr>
                        <a:spLocks noEditPoints="1"/>
                      </p:cNvSpPr>
                      <p:nvPr/>
                    </p:nvSpPr>
                    <p:spPr bwMode="auto">
                      <a:xfrm>
                        <a:off x="7351907" y="1610797"/>
                        <a:ext cx="325817" cy="324849"/>
                      </a:xfrm>
                      <a:custGeom>
                        <a:avLst/>
                        <a:gdLst>
                          <a:gd name="T0" fmla="*/ 127 w 140"/>
                          <a:gd name="T1" fmla="*/ 73 h 139"/>
                          <a:gd name="T2" fmla="*/ 122 w 140"/>
                          <a:gd name="T3" fmla="*/ 34 h 139"/>
                          <a:gd name="T4" fmla="*/ 35 w 140"/>
                          <a:gd name="T5" fmla="*/ 1 h 139"/>
                          <a:gd name="T6" fmla="*/ 17 w 140"/>
                          <a:gd name="T7" fmla="*/ 59 h 139"/>
                          <a:gd name="T8" fmla="*/ 81 w 140"/>
                          <a:gd name="T9" fmla="*/ 139 h 139"/>
                          <a:gd name="T10" fmla="*/ 85 w 140"/>
                          <a:gd name="T11" fmla="*/ 126 h 139"/>
                          <a:gd name="T12" fmla="*/ 81 w 140"/>
                          <a:gd name="T13" fmla="*/ 116 h 139"/>
                          <a:gd name="T14" fmla="*/ 79 w 140"/>
                          <a:gd name="T15" fmla="*/ 104 h 139"/>
                          <a:gd name="T16" fmla="*/ 102 w 140"/>
                          <a:gd name="T17" fmla="*/ 107 h 139"/>
                          <a:gd name="T18" fmla="*/ 39 w 140"/>
                          <a:gd name="T19" fmla="*/ 95 h 139"/>
                          <a:gd name="T20" fmla="*/ 45 w 140"/>
                          <a:gd name="T21" fmla="*/ 89 h 139"/>
                          <a:gd name="T22" fmla="*/ 73 w 140"/>
                          <a:gd name="T23" fmla="*/ 112 h 139"/>
                          <a:gd name="T24" fmla="*/ 40 w 140"/>
                          <a:gd name="T25" fmla="*/ 95 h 139"/>
                          <a:gd name="T26" fmla="*/ 71 w 140"/>
                          <a:gd name="T27" fmla="*/ 97 h 139"/>
                          <a:gd name="T28" fmla="*/ 48 w 140"/>
                          <a:gd name="T29" fmla="*/ 74 h 139"/>
                          <a:gd name="T30" fmla="*/ 81 w 140"/>
                          <a:gd name="T31" fmla="*/ 129 h 139"/>
                          <a:gd name="T32" fmla="*/ 74 w 140"/>
                          <a:gd name="T33" fmla="*/ 135 h 139"/>
                          <a:gd name="T34" fmla="*/ 68 w 140"/>
                          <a:gd name="T35" fmla="*/ 131 h 139"/>
                          <a:gd name="T36" fmla="*/ 78 w 140"/>
                          <a:gd name="T37" fmla="*/ 124 h 139"/>
                          <a:gd name="T38" fmla="*/ 63 w 140"/>
                          <a:gd name="T39" fmla="*/ 125 h 139"/>
                          <a:gd name="T40" fmla="*/ 47 w 140"/>
                          <a:gd name="T41" fmla="*/ 117 h 139"/>
                          <a:gd name="T42" fmla="*/ 58 w 140"/>
                          <a:gd name="T43" fmla="*/ 116 h 139"/>
                          <a:gd name="T44" fmla="*/ 137 w 140"/>
                          <a:gd name="T45" fmla="*/ 84 h 139"/>
                          <a:gd name="T46" fmla="*/ 98 w 140"/>
                          <a:gd name="T47" fmla="*/ 97 h 139"/>
                          <a:gd name="T48" fmla="*/ 94 w 140"/>
                          <a:gd name="T49" fmla="*/ 99 h 139"/>
                          <a:gd name="T50" fmla="*/ 97 w 140"/>
                          <a:gd name="T51" fmla="*/ 107 h 139"/>
                          <a:gd name="T52" fmla="*/ 102 w 140"/>
                          <a:gd name="T53" fmla="*/ 102 h 139"/>
                          <a:gd name="T54" fmla="*/ 90 w 140"/>
                          <a:gd name="T55" fmla="*/ 104 h 139"/>
                          <a:gd name="T56" fmla="*/ 89 w 140"/>
                          <a:gd name="T57" fmla="*/ 101 h 139"/>
                          <a:gd name="T58" fmla="*/ 82 w 140"/>
                          <a:gd name="T59" fmla="*/ 92 h 139"/>
                          <a:gd name="T60" fmla="*/ 85 w 140"/>
                          <a:gd name="T61" fmla="*/ 81 h 139"/>
                          <a:gd name="T62" fmla="*/ 81 w 140"/>
                          <a:gd name="T63" fmla="*/ 78 h 139"/>
                          <a:gd name="T64" fmla="*/ 75 w 140"/>
                          <a:gd name="T65" fmla="*/ 59 h 139"/>
                          <a:gd name="T66" fmla="*/ 74 w 140"/>
                          <a:gd name="T67" fmla="*/ 57 h 139"/>
                          <a:gd name="T68" fmla="*/ 63 w 140"/>
                          <a:gd name="T69" fmla="*/ 59 h 139"/>
                          <a:gd name="T70" fmla="*/ 22 w 140"/>
                          <a:gd name="T71" fmla="*/ 67 h 139"/>
                          <a:gd name="T72" fmla="*/ 39 w 140"/>
                          <a:gd name="T73" fmla="*/ 27 h 139"/>
                          <a:gd name="T74" fmla="*/ 31 w 140"/>
                          <a:gd name="T75" fmla="*/ 6 h 139"/>
                          <a:gd name="T76" fmla="*/ 49 w 140"/>
                          <a:gd name="T77" fmla="*/ 6 h 139"/>
                          <a:gd name="T78" fmla="*/ 83 w 140"/>
                          <a:gd name="T79" fmla="*/ 22 h 139"/>
                          <a:gd name="T80" fmla="*/ 94 w 140"/>
                          <a:gd name="T81" fmla="*/ 33 h 139"/>
                          <a:gd name="T82" fmla="*/ 99 w 140"/>
                          <a:gd name="T83" fmla="*/ 47 h 139"/>
                          <a:gd name="T84" fmla="*/ 99 w 140"/>
                          <a:gd name="T85" fmla="*/ 48 h 139"/>
                          <a:gd name="T86" fmla="*/ 101 w 140"/>
                          <a:gd name="T87" fmla="*/ 49 h 139"/>
                          <a:gd name="T88" fmla="*/ 104 w 140"/>
                          <a:gd name="T89" fmla="*/ 49 h 139"/>
                          <a:gd name="T90" fmla="*/ 95 w 140"/>
                          <a:gd name="T91" fmla="*/ 29 h 139"/>
                          <a:gd name="T92" fmla="*/ 89 w 140"/>
                          <a:gd name="T93" fmla="*/ 14 h 139"/>
                          <a:gd name="T94" fmla="*/ 101 w 140"/>
                          <a:gd name="T95" fmla="*/ 12 h 139"/>
                          <a:gd name="T96" fmla="*/ 117 w 140"/>
                          <a:gd name="T97" fmla="*/ 27 h 139"/>
                          <a:gd name="T98" fmla="*/ 115 w 140"/>
                          <a:gd name="T99" fmla="*/ 53 h 139"/>
                          <a:gd name="T100" fmla="*/ 117 w 140"/>
                          <a:gd name="T101" fmla="*/ 57 h 139"/>
                          <a:gd name="T102" fmla="*/ 118 w 140"/>
                          <a:gd name="T103" fmla="*/ 60 h 139"/>
                          <a:gd name="T104" fmla="*/ 120 w 140"/>
                          <a:gd name="T105" fmla="*/ 65 h 139"/>
                          <a:gd name="T106" fmla="*/ 124 w 140"/>
                          <a:gd name="T107" fmla="*/ 76 h 139"/>
                          <a:gd name="T108" fmla="*/ 120 w 140"/>
                          <a:gd name="T109" fmla="*/ 74 h 139"/>
                          <a:gd name="T110" fmla="*/ 117 w 140"/>
                          <a:gd name="T111" fmla="*/ 77 h 139"/>
                          <a:gd name="T112" fmla="*/ 122 w 140"/>
                          <a:gd name="T113" fmla="*/ 80 h 139"/>
                          <a:gd name="T114" fmla="*/ 120 w 140"/>
                          <a:gd name="T115" fmla="*/ 88 h 139"/>
                          <a:gd name="T116" fmla="*/ 135 w 140"/>
                          <a:gd name="T117" fmla="*/ 75 h 139"/>
                          <a:gd name="T118" fmla="*/ 120 w 140"/>
                          <a:gd name="T119" fmla="*/ 77 h 139"/>
                          <a:gd name="T120" fmla="*/ 120 w 140"/>
                          <a:gd name="T121" fmla="*/ 7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0" h="139">
                            <a:moveTo>
                              <a:pt x="140" y="77"/>
                            </a:moveTo>
                            <a:cubicBezTo>
                              <a:pt x="139" y="76"/>
                              <a:pt x="139" y="75"/>
                              <a:pt x="138" y="74"/>
                            </a:cubicBezTo>
                            <a:cubicBezTo>
                              <a:pt x="137" y="73"/>
                              <a:pt x="136" y="73"/>
                              <a:pt x="135" y="73"/>
                            </a:cubicBezTo>
                            <a:cubicBezTo>
                              <a:pt x="135" y="73"/>
                              <a:pt x="133" y="74"/>
                              <a:pt x="133" y="74"/>
                            </a:cubicBezTo>
                            <a:cubicBezTo>
                              <a:pt x="132" y="74"/>
                              <a:pt x="130" y="75"/>
                              <a:pt x="130" y="76"/>
                            </a:cubicBezTo>
                            <a:cubicBezTo>
                              <a:pt x="129" y="76"/>
                              <a:pt x="128" y="76"/>
                              <a:pt x="127" y="76"/>
                            </a:cubicBezTo>
                            <a:cubicBezTo>
                              <a:pt x="127" y="76"/>
                              <a:pt x="127" y="74"/>
                              <a:pt x="127" y="73"/>
                            </a:cubicBezTo>
                            <a:cubicBezTo>
                              <a:pt x="127" y="71"/>
                              <a:pt x="124" y="65"/>
                              <a:pt x="124" y="64"/>
                            </a:cubicBezTo>
                            <a:cubicBezTo>
                              <a:pt x="123" y="64"/>
                              <a:pt x="123" y="64"/>
                              <a:pt x="123" y="63"/>
                            </a:cubicBezTo>
                            <a:cubicBezTo>
                              <a:pt x="123" y="63"/>
                              <a:pt x="123" y="63"/>
                              <a:pt x="123" y="63"/>
                            </a:cubicBezTo>
                            <a:cubicBezTo>
                              <a:pt x="123" y="62"/>
                              <a:pt x="123" y="62"/>
                              <a:pt x="123" y="62"/>
                            </a:cubicBezTo>
                            <a:cubicBezTo>
                              <a:pt x="122" y="58"/>
                              <a:pt x="120" y="55"/>
                              <a:pt x="117" y="52"/>
                            </a:cubicBezTo>
                            <a:cubicBezTo>
                              <a:pt x="117" y="50"/>
                              <a:pt x="117" y="47"/>
                              <a:pt x="117" y="46"/>
                            </a:cubicBezTo>
                            <a:cubicBezTo>
                              <a:pt x="118" y="43"/>
                              <a:pt x="122" y="34"/>
                              <a:pt x="122" y="34"/>
                            </a:cubicBezTo>
                            <a:cubicBezTo>
                              <a:pt x="122" y="34"/>
                              <a:pt x="113" y="13"/>
                              <a:pt x="103" y="11"/>
                            </a:cubicBezTo>
                            <a:cubicBezTo>
                              <a:pt x="92" y="9"/>
                              <a:pt x="88" y="12"/>
                              <a:pt x="85" y="15"/>
                            </a:cubicBezTo>
                            <a:cubicBezTo>
                              <a:pt x="83" y="17"/>
                              <a:pt x="82" y="18"/>
                              <a:pt x="81" y="18"/>
                            </a:cubicBezTo>
                            <a:cubicBezTo>
                              <a:pt x="77" y="17"/>
                              <a:pt x="73" y="15"/>
                              <a:pt x="73" y="14"/>
                            </a:cubicBezTo>
                            <a:cubicBezTo>
                              <a:pt x="71" y="12"/>
                              <a:pt x="62" y="9"/>
                              <a:pt x="60" y="7"/>
                            </a:cubicBezTo>
                            <a:cubicBezTo>
                              <a:pt x="59" y="6"/>
                              <a:pt x="48" y="3"/>
                              <a:pt x="46" y="2"/>
                            </a:cubicBezTo>
                            <a:cubicBezTo>
                              <a:pt x="43" y="2"/>
                              <a:pt x="36" y="0"/>
                              <a:pt x="35" y="1"/>
                            </a:cubicBezTo>
                            <a:cubicBezTo>
                              <a:pt x="33" y="1"/>
                              <a:pt x="31" y="4"/>
                              <a:pt x="29" y="5"/>
                            </a:cubicBezTo>
                            <a:cubicBezTo>
                              <a:pt x="28" y="6"/>
                              <a:pt x="21" y="15"/>
                              <a:pt x="19" y="15"/>
                            </a:cubicBezTo>
                            <a:cubicBezTo>
                              <a:pt x="17" y="16"/>
                              <a:pt x="12" y="17"/>
                              <a:pt x="11" y="16"/>
                            </a:cubicBezTo>
                            <a:cubicBezTo>
                              <a:pt x="10" y="16"/>
                              <a:pt x="7" y="16"/>
                              <a:pt x="5" y="19"/>
                            </a:cubicBezTo>
                            <a:cubicBezTo>
                              <a:pt x="3" y="23"/>
                              <a:pt x="0" y="30"/>
                              <a:pt x="0" y="34"/>
                            </a:cubicBezTo>
                            <a:cubicBezTo>
                              <a:pt x="1" y="38"/>
                              <a:pt x="4" y="43"/>
                              <a:pt x="8" y="48"/>
                            </a:cubicBezTo>
                            <a:cubicBezTo>
                              <a:pt x="12" y="52"/>
                              <a:pt x="14" y="53"/>
                              <a:pt x="17" y="59"/>
                            </a:cubicBezTo>
                            <a:cubicBezTo>
                              <a:pt x="20" y="65"/>
                              <a:pt x="21" y="69"/>
                              <a:pt x="21" y="69"/>
                            </a:cubicBezTo>
                            <a:cubicBezTo>
                              <a:pt x="21" y="69"/>
                              <a:pt x="30" y="70"/>
                              <a:pt x="36" y="69"/>
                            </a:cubicBezTo>
                            <a:cubicBezTo>
                              <a:pt x="38" y="69"/>
                              <a:pt x="41" y="68"/>
                              <a:pt x="44" y="67"/>
                            </a:cubicBezTo>
                            <a:cubicBezTo>
                              <a:pt x="44" y="68"/>
                              <a:pt x="43" y="68"/>
                              <a:pt x="43" y="68"/>
                            </a:cubicBezTo>
                            <a:cubicBezTo>
                              <a:pt x="36" y="78"/>
                              <a:pt x="35" y="91"/>
                              <a:pt x="40" y="107"/>
                            </a:cubicBezTo>
                            <a:cubicBezTo>
                              <a:pt x="44" y="123"/>
                              <a:pt x="58" y="131"/>
                              <a:pt x="65" y="134"/>
                            </a:cubicBezTo>
                            <a:cubicBezTo>
                              <a:pt x="71" y="137"/>
                              <a:pt x="77" y="139"/>
                              <a:pt x="81" y="139"/>
                            </a:cubicBezTo>
                            <a:cubicBezTo>
                              <a:pt x="82" y="139"/>
                              <a:pt x="84" y="138"/>
                              <a:pt x="84" y="138"/>
                            </a:cubicBezTo>
                            <a:cubicBezTo>
                              <a:pt x="86" y="137"/>
                              <a:pt x="86" y="137"/>
                              <a:pt x="87" y="136"/>
                            </a:cubicBezTo>
                            <a:cubicBezTo>
                              <a:pt x="112" y="128"/>
                              <a:pt x="112" y="128"/>
                              <a:pt x="112" y="128"/>
                            </a:cubicBezTo>
                            <a:cubicBezTo>
                              <a:pt x="112" y="128"/>
                              <a:pt x="87" y="131"/>
                              <a:pt x="85" y="126"/>
                            </a:cubicBezTo>
                            <a:cubicBezTo>
                              <a:pt x="85" y="126"/>
                              <a:pt x="85" y="126"/>
                              <a:pt x="85" y="126"/>
                            </a:cubicBezTo>
                            <a:cubicBezTo>
                              <a:pt x="85" y="126"/>
                              <a:pt x="85" y="126"/>
                              <a:pt x="85" y="126"/>
                            </a:cubicBezTo>
                            <a:cubicBezTo>
                              <a:pt x="85" y="126"/>
                              <a:pt x="85" y="126"/>
                              <a:pt x="85" y="126"/>
                            </a:cubicBezTo>
                            <a:cubicBezTo>
                              <a:pt x="86" y="126"/>
                              <a:pt x="89" y="125"/>
                              <a:pt x="89" y="125"/>
                            </a:cubicBezTo>
                            <a:cubicBezTo>
                              <a:pt x="87" y="125"/>
                              <a:pt x="85" y="125"/>
                              <a:pt x="84" y="124"/>
                            </a:cubicBezTo>
                            <a:cubicBezTo>
                              <a:pt x="83" y="123"/>
                              <a:pt x="82" y="121"/>
                              <a:pt x="81" y="118"/>
                            </a:cubicBezTo>
                            <a:cubicBezTo>
                              <a:pt x="81" y="119"/>
                              <a:pt x="82" y="119"/>
                              <a:pt x="82" y="119"/>
                            </a:cubicBezTo>
                            <a:cubicBezTo>
                              <a:pt x="84" y="119"/>
                              <a:pt x="86" y="119"/>
                              <a:pt x="87" y="119"/>
                            </a:cubicBezTo>
                            <a:cubicBezTo>
                              <a:pt x="89" y="118"/>
                              <a:pt x="90" y="117"/>
                              <a:pt x="90" y="117"/>
                            </a:cubicBezTo>
                            <a:cubicBezTo>
                              <a:pt x="89" y="118"/>
                              <a:pt x="85" y="118"/>
                              <a:pt x="81" y="116"/>
                            </a:cubicBezTo>
                            <a:cubicBezTo>
                              <a:pt x="81" y="116"/>
                              <a:pt x="80" y="116"/>
                              <a:pt x="80" y="116"/>
                            </a:cubicBezTo>
                            <a:cubicBezTo>
                              <a:pt x="78" y="112"/>
                              <a:pt x="77" y="109"/>
                              <a:pt x="78" y="107"/>
                            </a:cubicBezTo>
                            <a:cubicBezTo>
                              <a:pt x="79" y="108"/>
                              <a:pt x="79" y="109"/>
                              <a:pt x="80" y="110"/>
                            </a:cubicBezTo>
                            <a:cubicBezTo>
                              <a:pt x="81" y="112"/>
                              <a:pt x="86" y="113"/>
                              <a:pt x="88" y="113"/>
                            </a:cubicBezTo>
                            <a:cubicBezTo>
                              <a:pt x="89" y="113"/>
                              <a:pt x="91" y="112"/>
                              <a:pt x="91" y="112"/>
                            </a:cubicBezTo>
                            <a:cubicBezTo>
                              <a:pt x="88" y="113"/>
                              <a:pt x="85" y="111"/>
                              <a:pt x="83" y="109"/>
                            </a:cubicBezTo>
                            <a:cubicBezTo>
                              <a:pt x="82" y="108"/>
                              <a:pt x="81" y="106"/>
                              <a:pt x="79" y="104"/>
                            </a:cubicBezTo>
                            <a:cubicBezTo>
                              <a:pt x="79" y="103"/>
                              <a:pt x="80" y="103"/>
                              <a:pt x="80" y="103"/>
                            </a:cubicBezTo>
                            <a:cubicBezTo>
                              <a:pt x="80" y="103"/>
                              <a:pt x="80" y="103"/>
                              <a:pt x="80" y="103"/>
                            </a:cubicBezTo>
                            <a:cubicBezTo>
                              <a:pt x="82" y="104"/>
                              <a:pt x="84" y="104"/>
                              <a:pt x="86" y="104"/>
                            </a:cubicBezTo>
                            <a:cubicBezTo>
                              <a:pt x="87" y="104"/>
                              <a:pt x="87" y="104"/>
                              <a:pt x="88" y="104"/>
                            </a:cubicBezTo>
                            <a:cubicBezTo>
                              <a:pt x="88" y="105"/>
                              <a:pt x="89" y="106"/>
                              <a:pt x="89" y="107"/>
                            </a:cubicBezTo>
                            <a:cubicBezTo>
                              <a:pt x="91" y="110"/>
                              <a:pt x="94" y="110"/>
                              <a:pt x="96" y="110"/>
                            </a:cubicBezTo>
                            <a:cubicBezTo>
                              <a:pt x="98" y="110"/>
                              <a:pt x="101" y="109"/>
                              <a:pt x="102" y="107"/>
                            </a:cubicBezTo>
                            <a:cubicBezTo>
                              <a:pt x="103" y="106"/>
                              <a:pt x="104" y="105"/>
                              <a:pt x="104" y="105"/>
                            </a:cubicBezTo>
                            <a:cubicBezTo>
                              <a:pt x="104" y="105"/>
                              <a:pt x="105" y="105"/>
                              <a:pt x="105" y="106"/>
                            </a:cubicBezTo>
                            <a:cubicBezTo>
                              <a:pt x="107" y="106"/>
                              <a:pt x="110" y="109"/>
                              <a:pt x="116" y="109"/>
                            </a:cubicBezTo>
                            <a:cubicBezTo>
                              <a:pt x="122" y="110"/>
                              <a:pt x="124" y="109"/>
                              <a:pt x="131" y="103"/>
                            </a:cubicBezTo>
                            <a:cubicBezTo>
                              <a:pt x="138" y="96"/>
                              <a:pt x="140" y="78"/>
                              <a:pt x="140" y="77"/>
                            </a:cubicBezTo>
                            <a:close/>
                            <a:moveTo>
                              <a:pt x="39" y="95"/>
                            </a:moveTo>
                            <a:cubicBezTo>
                              <a:pt x="39" y="95"/>
                              <a:pt x="39" y="95"/>
                              <a:pt x="39" y="95"/>
                            </a:cubicBezTo>
                            <a:cubicBezTo>
                              <a:pt x="39" y="95"/>
                              <a:pt x="39" y="95"/>
                              <a:pt x="39" y="95"/>
                            </a:cubicBezTo>
                            <a:cubicBezTo>
                              <a:pt x="39" y="95"/>
                              <a:pt x="39" y="95"/>
                              <a:pt x="39" y="95"/>
                            </a:cubicBezTo>
                            <a:close/>
                            <a:moveTo>
                              <a:pt x="40" y="95"/>
                            </a:moveTo>
                            <a:cubicBezTo>
                              <a:pt x="39" y="93"/>
                              <a:pt x="39" y="91"/>
                              <a:pt x="39" y="88"/>
                            </a:cubicBezTo>
                            <a:cubicBezTo>
                              <a:pt x="39" y="86"/>
                              <a:pt x="40" y="83"/>
                              <a:pt x="40" y="81"/>
                            </a:cubicBezTo>
                            <a:cubicBezTo>
                              <a:pt x="40" y="82"/>
                              <a:pt x="41" y="82"/>
                              <a:pt x="41" y="83"/>
                            </a:cubicBezTo>
                            <a:cubicBezTo>
                              <a:pt x="42" y="85"/>
                              <a:pt x="43" y="87"/>
                              <a:pt x="45" y="89"/>
                            </a:cubicBezTo>
                            <a:cubicBezTo>
                              <a:pt x="47" y="92"/>
                              <a:pt x="50" y="95"/>
                              <a:pt x="55" y="98"/>
                            </a:cubicBezTo>
                            <a:cubicBezTo>
                              <a:pt x="58" y="100"/>
                              <a:pt x="61" y="101"/>
                              <a:pt x="64" y="102"/>
                            </a:cubicBezTo>
                            <a:cubicBezTo>
                              <a:pt x="65" y="103"/>
                              <a:pt x="67" y="104"/>
                              <a:pt x="68" y="104"/>
                            </a:cubicBezTo>
                            <a:cubicBezTo>
                              <a:pt x="70" y="105"/>
                              <a:pt x="71" y="105"/>
                              <a:pt x="72" y="105"/>
                            </a:cubicBezTo>
                            <a:cubicBezTo>
                              <a:pt x="73" y="105"/>
                              <a:pt x="73" y="106"/>
                              <a:pt x="74" y="106"/>
                            </a:cubicBezTo>
                            <a:cubicBezTo>
                              <a:pt x="73" y="108"/>
                              <a:pt x="73" y="110"/>
                              <a:pt x="73" y="112"/>
                            </a:cubicBezTo>
                            <a:cubicBezTo>
                              <a:pt x="73" y="112"/>
                              <a:pt x="73" y="112"/>
                              <a:pt x="73" y="112"/>
                            </a:cubicBezTo>
                            <a:cubicBezTo>
                              <a:pt x="71" y="112"/>
                              <a:pt x="68" y="111"/>
                              <a:pt x="65" y="111"/>
                            </a:cubicBezTo>
                            <a:cubicBezTo>
                              <a:pt x="65" y="110"/>
                              <a:pt x="64" y="110"/>
                              <a:pt x="63" y="110"/>
                            </a:cubicBezTo>
                            <a:cubicBezTo>
                              <a:pt x="61" y="109"/>
                              <a:pt x="60" y="109"/>
                              <a:pt x="58" y="108"/>
                            </a:cubicBezTo>
                            <a:cubicBezTo>
                              <a:pt x="54" y="107"/>
                              <a:pt x="50" y="104"/>
                              <a:pt x="46" y="101"/>
                            </a:cubicBezTo>
                            <a:cubicBezTo>
                              <a:pt x="46" y="101"/>
                              <a:pt x="46" y="101"/>
                              <a:pt x="46" y="101"/>
                            </a:cubicBezTo>
                            <a:cubicBezTo>
                              <a:pt x="44" y="99"/>
                              <a:pt x="43" y="98"/>
                              <a:pt x="41" y="97"/>
                            </a:cubicBezTo>
                            <a:cubicBezTo>
                              <a:pt x="41" y="96"/>
                              <a:pt x="40" y="96"/>
                              <a:pt x="40" y="95"/>
                            </a:cubicBezTo>
                            <a:close/>
                            <a:moveTo>
                              <a:pt x="47" y="70"/>
                            </a:moveTo>
                            <a:cubicBezTo>
                              <a:pt x="47" y="70"/>
                              <a:pt x="47" y="70"/>
                              <a:pt x="47" y="70"/>
                            </a:cubicBezTo>
                            <a:cubicBezTo>
                              <a:pt x="48" y="69"/>
                              <a:pt x="48" y="69"/>
                              <a:pt x="48" y="69"/>
                            </a:cubicBezTo>
                            <a:cubicBezTo>
                              <a:pt x="48" y="69"/>
                              <a:pt x="48" y="69"/>
                              <a:pt x="48" y="69"/>
                            </a:cubicBezTo>
                            <a:cubicBezTo>
                              <a:pt x="50" y="68"/>
                              <a:pt x="52" y="66"/>
                              <a:pt x="55" y="65"/>
                            </a:cubicBezTo>
                            <a:cubicBezTo>
                              <a:pt x="57" y="70"/>
                              <a:pt x="62" y="81"/>
                              <a:pt x="66" y="90"/>
                            </a:cubicBezTo>
                            <a:cubicBezTo>
                              <a:pt x="68" y="93"/>
                              <a:pt x="69" y="95"/>
                              <a:pt x="71" y="97"/>
                            </a:cubicBezTo>
                            <a:cubicBezTo>
                              <a:pt x="72" y="98"/>
                              <a:pt x="73" y="99"/>
                              <a:pt x="74" y="100"/>
                            </a:cubicBezTo>
                            <a:cubicBezTo>
                              <a:pt x="74" y="101"/>
                              <a:pt x="75" y="101"/>
                              <a:pt x="75" y="101"/>
                            </a:cubicBezTo>
                            <a:cubicBezTo>
                              <a:pt x="75" y="102"/>
                              <a:pt x="75" y="102"/>
                              <a:pt x="75" y="102"/>
                            </a:cubicBezTo>
                            <a:cubicBezTo>
                              <a:pt x="74" y="102"/>
                              <a:pt x="72" y="101"/>
                              <a:pt x="70" y="99"/>
                            </a:cubicBezTo>
                            <a:cubicBezTo>
                              <a:pt x="68" y="98"/>
                              <a:pt x="67" y="97"/>
                              <a:pt x="65" y="96"/>
                            </a:cubicBezTo>
                            <a:cubicBezTo>
                              <a:pt x="63" y="95"/>
                              <a:pt x="62" y="94"/>
                              <a:pt x="60" y="93"/>
                            </a:cubicBezTo>
                            <a:cubicBezTo>
                              <a:pt x="52" y="87"/>
                              <a:pt x="49" y="79"/>
                              <a:pt x="48" y="74"/>
                            </a:cubicBezTo>
                            <a:cubicBezTo>
                              <a:pt x="47" y="72"/>
                              <a:pt x="47" y="71"/>
                              <a:pt x="47" y="70"/>
                            </a:cubicBezTo>
                            <a:cubicBezTo>
                              <a:pt x="47" y="70"/>
                              <a:pt x="47" y="70"/>
                              <a:pt x="47" y="70"/>
                            </a:cubicBezTo>
                            <a:close/>
                            <a:moveTo>
                              <a:pt x="48" y="119"/>
                            </a:moveTo>
                            <a:cubicBezTo>
                              <a:pt x="48" y="119"/>
                              <a:pt x="48" y="119"/>
                              <a:pt x="48" y="119"/>
                            </a:cubicBezTo>
                            <a:cubicBezTo>
                              <a:pt x="48" y="119"/>
                              <a:pt x="48" y="119"/>
                              <a:pt x="48" y="119"/>
                            </a:cubicBezTo>
                            <a:cubicBezTo>
                              <a:pt x="48" y="119"/>
                              <a:pt x="48" y="119"/>
                              <a:pt x="48" y="119"/>
                            </a:cubicBezTo>
                            <a:close/>
                            <a:moveTo>
                              <a:pt x="81" y="129"/>
                            </a:moveTo>
                            <a:cubicBezTo>
                              <a:pt x="82" y="130"/>
                              <a:pt x="82" y="130"/>
                              <a:pt x="82" y="130"/>
                            </a:cubicBezTo>
                            <a:cubicBezTo>
                              <a:pt x="82" y="131"/>
                              <a:pt x="82" y="131"/>
                              <a:pt x="83" y="132"/>
                            </a:cubicBezTo>
                            <a:cubicBezTo>
                              <a:pt x="83" y="132"/>
                              <a:pt x="84" y="133"/>
                              <a:pt x="84" y="133"/>
                            </a:cubicBezTo>
                            <a:cubicBezTo>
                              <a:pt x="84" y="133"/>
                              <a:pt x="84" y="133"/>
                              <a:pt x="84" y="134"/>
                            </a:cubicBezTo>
                            <a:cubicBezTo>
                              <a:pt x="84" y="134"/>
                              <a:pt x="84" y="134"/>
                              <a:pt x="84" y="134"/>
                            </a:cubicBezTo>
                            <a:cubicBezTo>
                              <a:pt x="84" y="134"/>
                              <a:pt x="84" y="136"/>
                              <a:pt x="81" y="136"/>
                            </a:cubicBezTo>
                            <a:cubicBezTo>
                              <a:pt x="79" y="136"/>
                              <a:pt x="77" y="136"/>
                              <a:pt x="74" y="135"/>
                            </a:cubicBezTo>
                            <a:cubicBezTo>
                              <a:pt x="74" y="135"/>
                              <a:pt x="74" y="135"/>
                              <a:pt x="74" y="135"/>
                            </a:cubicBezTo>
                            <a:cubicBezTo>
                              <a:pt x="74" y="135"/>
                              <a:pt x="74" y="135"/>
                              <a:pt x="74" y="135"/>
                            </a:cubicBezTo>
                            <a:cubicBezTo>
                              <a:pt x="70" y="134"/>
                              <a:pt x="66" y="133"/>
                              <a:pt x="62" y="130"/>
                            </a:cubicBezTo>
                            <a:cubicBezTo>
                              <a:pt x="64" y="131"/>
                              <a:pt x="66" y="131"/>
                              <a:pt x="67" y="131"/>
                            </a:cubicBezTo>
                            <a:cubicBezTo>
                              <a:pt x="67" y="131"/>
                              <a:pt x="67" y="131"/>
                              <a:pt x="68" y="131"/>
                            </a:cubicBezTo>
                            <a:cubicBezTo>
                              <a:pt x="68" y="131"/>
                              <a:pt x="68" y="131"/>
                              <a:pt x="68" y="131"/>
                            </a:cubicBezTo>
                            <a:cubicBezTo>
                              <a:pt x="68" y="131"/>
                              <a:pt x="68" y="131"/>
                              <a:pt x="68" y="131"/>
                            </a:cubicBezTo>
                            <a:cubicBezTo>
                              <a:pt x="68" y="131"/>
                              <a:pt x="68" y="131"/>
                              <a:pt x="68" y="131"/>
                            </a:cubicBezTo>
                            <a:cubicBezTo>
                              <a:pt x="68" y="131"/>
                              <a:pt x="68" y="131"/>
                              <a:pt x="68" y="131"/>
                            </a:cubicBezTo>
                            <a:cubicBezTo>
                              <a:pt x="68" y="131"/>
                              <a:pt x="68" y="131"/>
                              <a:pt x="69" y="131"/>
                            </a:cubicBezTo>
                            <a:cubicBezTo>
                              <a:pt x="70" y="131"/>
                              <a:pt x="71" y="131"/>
                              <a:pt x="72" y="131"/>
                            </a:cubicBezTo>
                            <a:cubicBezTo>
                              <a:pt x="73" y="131"/>
                              <a:pt x="73" y="131"/>
                              <a:pt x="74" y="131"/>
                            </a:cubicBezTo>
                            <a:cubicBezTo>
                              <a:pt x="77" y="131"/>
                              <a:pt x="80" y="130"/>
                              <a:pt x="81" y="129"/>
                            </a:cubicBezTo>
                            <a:close/>
                            <a:moveTo>
                              <a:pt x="78" y="124"/>
                            </a:moveTo>
                            <a:cubicBezTo>
                              <a:pt x="78" y="125"/>
                              <a:pt x="78" y="125"/>
                              <a:pt x="78" y="125"/>
                            </a:cubicBezTo>
                            <a:cubicBezTo>
                              <a:pt x="78" y="125"/>
                              <a:pt x="78" y="125"/>
                              <a:pt x="77" y="125"/>
                            </a:cubicBezTo>
                            <a:cubicBezTo>
                              <a:pt x="77" y="125"/>
                              <a:pt x="77" y="125"/>
                              <a:pt x="77" y="125"/>
                            </a:cubicBezTo>
                            <a:cubicBezTo>
                              <a:pt x="76" y="125"/>
                              <a:pt x="76" y="125"/>
                              <a:pt x="75" y="125"/>
                            </a:cubicBezTo>
                            <a:cubicBezTo>
                              <a:pt x="72" y="125"/>
                              <a:pt x="70" y="125"/>
                              <a:pt x="67" y="125"/>
                            </a:cubicBezTo>
                            <a:cubicBezTo>
                              <a:pt x="67" y="125"/>
                              <a:pt x="67" y="125"/>
                              <a:pt x="67" y="125"/>
                            </a:cubicBezTo>
                            <a:cubicBezTo>
                              <a:pt x="65" y="125"/>
                              <a:pt x="64" y="125"/>
                              <a:pt x="63" y="125"/>
                            </a:cubicBezTo>
                            <a:cubicBezTo>
                              <a:pt x="60" y="124"/>
                              <a:pt x="58" y="123"/>
                              <a:pt x="56" y="122"/>
                            </a:cubicBezTo>
                            <a:cubicBezTo>
                              <a:pt x="55" y="122"/>
                              <a:pt x="54" y="122"/>
                              <a:pt x="53" y="121"/>
                            </a:cubicBezTo>
                            <a:cubicBezTo>
                              <a:pt x="53" y="121"/>
                              <a:pt x="53" y="121"/>
                              <a:pt x="53" y="121"/>
                            </a:cubicBezTo>
                            <a:cubicBezTo>
                              <a:pt x="51" y="120"/>
                              <a:pt x="49" y="120"/>
                              <a:pt x="49" y="119"/>
                            </a:cubicBezTo>
                            <a:cubicBezTo>
                              <a:pt x="49" y="119"/>
                              <a:pt x="49" y="119"/>
                              <a:pt x="49" y="119"/>
                            </a:cubicBezTo>
                            <a:cubicBezTo>
                              <a:pt x="48" y="119"/>
                              <a:pt x="48" y="118"/>
                              <a:pt x="47" y="118"/>
                            </a:cubicBezTo>
                            <a:cubicBezTo>
                              <a:pt x="47" y="117"/>
                              <a:pt x="47" y="117"/>
                              <a:pt x="47" y="117"/>
                            </a:cubicBezTo>
                            <a:cubicBezTo>
                              <a:pt x="46" y="116"/>
                              <a:pt x="46" y="116"/>
                              <a:pt x="46" y="116"/>
                            </a:cubicBezTo>
                            <a:cubicBezTo>
                              <a:pt x="46" y="116"/>
                              <a:pt x="46" y="116"/>
                              <a:pt x="46" y="116"/>
                            </a:cubicBezTo>
                            <a:cubicBezTo>
                              <a:pt x="46" y="115"/>
                              <a:pt x="45" y="115"/>
                              <a:pt x="45" y="115"/>
                            </a:cubicBezTo>
                            <a:cubicBezTo>
                              <a:pt x="44" y="113"/>
                              <a:pt x="44" y="111"/>
                              <a:pt x="43" y="108"/>
                            </a:cubicBezTo>
                            <a:cubicBezTo>
                              <a:pt x="43" y="109"/>
                              <a:pt x="44" y="109"/>
                              <a:pt x="45" y="110"/>
                            </a:cubicBezTo>
                            <a:cubicBezTo>
                              <a:pt x="46" y="110"/>
                              <a:pt x="47" y="111"/>
                              <a:pt x="49" y="112"/>
                            </a:cubicBezTo>
                            <a:cubicBezTo>
                              <a:pt x="51" y="113"/>
                              <a:pt x="54" y="114"/>
                              <a:pt x="58" y="116"/>
                            </a:cubicBezTo>
                            <a:cubicBezTo>
                              <a:pt x="60" y="116"/>
                              <a:pt x="61" y="117"/>
                              <a:pt x="63" y="117"/>
                            </a:cubicBezTo>
                            <a:cubicBezTo>
                              <a:pt x="65" y="118"/>
                              <a:pt x="67" y="118"/>
                              <a:pt x="69" y="118"/>
                            </a:cubicBezTo>
                            <a:cubicBezTo>
                              <a:pt x="71" y="119"/>
                              <a:pt x="73" y="119"/>
                              <a:pt x="74" y="119"/>
                            </a:cubicBezTo>
                            <a:cubicBezTo>
                              <a:pt x="75" y="120"/>
                              <a:pt x="77" y="122"/>
                              <a:pt x="78" y="124"/>
                            </a:cubicBezTo>
                            <a:close/>
                            <a:moveTo>
                              <a:pt x="137" y="83"/>
                            </a:moveTo>
                            <a:cubicBezTo>
                              <a:pt x="137" y="83"/>
                              <a:pt x="137" y="83"/>
                              <a:pt x="137" y="84"/>
                            </a:cubicBezTo>
                            <a:cubicBezTo>
                              <a:pt x="137" y="84"/>
                              <a:pt x="137" y="84"/>
                              <a:pt x="137" y="84"/>
                            </a:cubicBezTo>
                            <a:cubicBezTo>
                              <a:pt x="136" y="85"/>
                              <a:pt x="136" y="87"/>
                              <a:pt x="135" y="89"/>
                            </a:cubicBezTo>
                            <a:cubicBezTo>
                              <a:pt x="135" y="89"/>
                              <a:pt x="135" y="89"/>
                              <a:pt x="135" y="89"/>
                            </a:cubicBezTo>
                            <a:cubicBezTo>
                              <a:pt x="134" y="93"/>
                              <a:pt x="132" y="98"/>
                              <a:pt x="127" y="102"/>
                            </a:cubicBezTo>
                            <a:cubicBezTo>
                              <a:pt x="119" y="111"/>
                              <a:pt x="108" y="104"/>
                              <a:pt x="106" y="104"/>
                            </a:cubicBezTo>
                            <a:cubicBezTo>
                              <a:pt x="105" y="103"/>
                              <a:pt x="101" y="99"/>
                              <a:pt x="100" y="98"/>
                            </a:cubicBezTo>
                            <a:cubicBezTo>
                              <a:pt x="99" y="98"/>
                              <a:pt x="99" y="97"/>
                              <a:pt x="99" y="97"/>
                            </a:cubicBezTo>
                            <a:cubicBezTo>
                              <a:pt x="99" y="97"/>
                              <a:pt x="99" y="97"/>
                              <a:pt x="98" y="97"/>
                            </a:cubicBezTo>
                            <a:cubicBezTo>
                              <a:pt x="98" y="96"/>
                              <a:pt x="97" y="95"/>
                              <a:pt x="97" y="95"/>
                            </a:cubicBezTo>
                            <a:cubicBezTo>
                              <a:pt x="97" y="95"/>
                              <a:pt x="97" y="94"/>
                              <a:pt x="97" y="95"/>
                            </a:cubicBezTo>
                            <a:cubicBezTo>
                              <a:pt x="97" y="95"/>
                              <a:pt x="96" y="97"/>
                              <a:pt x="96" y="98"/>
                            </a:cubicBezTo>
                            <a:cubicBezTo>
                              <a:pt x="96" y="98"/>
                              <a:pt x="96" y="98"/>
                              <a:pt x="96" y="98"/>
                            </a:cubicBezTo>
                            <a:cubicBezTo>
                              <a:pt x="95" y="98"/>
                              <a:pt x="95" y="99"/>
                              <a:pt x="95" y="99"/>
                            </a:cubicBezTo>
                            <a:cubicBezTo>
                              <a:pt x="95" y="99"/>
                              <a:pt x="94" y="99"/>
                              <a:pt x="94" y="99"/>
                            </a:cubicBezTo>
                            <a:cubicBezTo>
                              <a:pt x="94" y="99"/>
                              <a:pt x="94" y="99"/>
                              <a:pt x="94" y="99"/>
                            </a:cubicBezTo>
                            <a:cubicBezTo>
                              <a:pt x="94" y="99"/>
                              <a:pt x="94" y="100"/>
                              <a:pt x="94" y="100"/>
                            </a:cubicBezTo>
                            <a:cubicBezTo>
                              <a:pt x="94" y="100"/>
                              <a:pt x="93" y="101"/>
                              <a:pt x="92" y="102"/>
                            </a:cubicBezTo>
                            <a:cubicBezTo>
                              <a:pt x="92" y="102"/>
                              <a:pt x="92" y="103"/>
                              <a:pt x="92" y="103"/>
                            </a:cubicBezTo>
                            <a:cubicBezTo>
                              <a:pt x="92" y="103"/>
                              <a:pt x="92" y="103"/>
                              <a:pt x="92" y="103"/>
                            </a:cubicBezTo>
                            <a:cubicBezTo>
                              <a:pt x="92" y="104"/>
                              <a:pt x="93" y="105"/>
                              <a:pt x="93" y="105"/>
                            </a:cubicBezTo>
                            <a:cubicBezTo>
                              <a:pt x="93" y="106"/>
                              <a:pt x="94" y="106"/>
                              <a:pt x="95" y="106"/>
                            </a:cubicBezTo>
                            <a:cubicBezTo>
                              <a:pt x="96" y="107"/>
                              <a:pt x="96" y="107"/>
                              <a:pt x="97" y="107"/>
                            </a:cubicBezTo>
                            <a:cubicBezTo>
                              <a:pt x="96" y="106"/>
                              <a:pt x="96" y="106"/>
                              <a:pt x="95" y="106"/>
                            </a:cubicBezTo>
                            <a:cubicBezTo>
                              <a:pt x="94" y="105"/>
                              <a:pt x="93" y="104"/>
                              <a:pt x="93" y="104"/>
                            </a:cubicBezTo>
                            <a:cubicBezTo>
                              <a:pt x="93" y="104"/>
                              <a:pt x="93" y="104"/>
                              <a:pt x="94" y="104"/>
                            </a:cubicBezTo>
                            <a:cubicBezTo>
                              <a:pt x="94" y="105"/>
                              <a:pt x="95" y="105"/>
                              <a:pt x="96" y="105"/>
                            </a:cubicBezTo>
                            <a:cubicBezTo>
                              <a:pt x="96" y="106"/>
                              <a:pt x="97" y="106"/>
                              <a:pt x="97" y="106"/>
                            </a:cubicBezTo>
                            <a:cubicBezTo>
                              <a:pt x="99" y="106"/>
                              <a:pt x="100" y="104"/>
                              <a:pt x="100" y="104"/>
                            </a:cubicBezTo>
                            <a:cubicBezTo>
                              <a:pt x="102" y="102"/>
                              <a:pt x="102" y="102"/>
                              <a:pt x="102" y="102"/>
                            </a:cubicBezTo>
                            <a:cubicBezTo>
                              <a:pt x="103" y="104"/>
                              <a:pt x="103" y="104"/>
                              <a:pt x="103" y="104"/>
                            </a:cubicBezTo>
                            <a:cubicBezTo>
                              <a:pt x="103" y="104"/>
                              <a:pt x="101" y="106"/>
                              <a:pt x="100" y="107"/>
                            </a:cubicBezTo>
                            <a:cubicBezTo>
                              <a:pt x="99" y="107"/>
                              <a:pt x="97" y="108"/>
                              <a:pt x="94" y="107"/>
                            </a:cubicBezTo>
                            <a:cubicBezTo>
                              <a:pt x="94" y="107"/>
                              <a:pt x="94" y="107"/>
                              <a:pt x="94" y="107"/>
                            </a:cubicBezTo>
                            <a:cubicBezTo>
                              <a:pt x="93" y="107"/>
                              <a:pt x="93" y="107"/>
                              <a:pt x="93" y="107"/>
                            </a:cubicBezTo>
                            <a:cubicBezTo>
                              <a:pt x="92" y="106"/>
                              <a:pt x="92" y="106"/>
                              <a:pt x="91" y="106"/>
                            </a:cubicBezTo>
                            <a:cubicBezTo>
                              <a:pt x="91" y="105"/>
                              <a:pt x="91" y="105"/>
                              <a:pt x="90" y="104"/>
                            </a:cubicBezTo>
                            <a:cubicBezTo>
                              <a:pt x="90" y="104"/>
                              <a:pt x="90" y="104"/>
                              <a:pt x="90" y="104"/>
                            </a:cubicBezTo>
                            <a:cubicBezTo>
                              <a:pt x="90" y="104"/>
                              <a:pt x="90" y="104"/>
                              <a:pt x="90" y="104"/>
                            </a:cubicBezTo>
                            <a:cubicBezTo>
                              <a:pt x="90" y="103"/>
                              <a:pt x="90" y="103"/>
                              <a:pt x="90" y="103"/>
                            </a:cubicBezTo>
                            <a:cubicBezTo>
                              <a:pt x="90" y="103"/>
                              <a:pt x="90" y="103"/>
                              <a:pt x="90" y="103"/>
                            </a:cubicBezTo>
                            <a:cubicBezTo>
                              <a:pt x="90" y="103"/>
                              <a:pt x="90" y="103"/>
                              <a:pt x="90" y="103"/>
                            </a:cubicBezTo>
                            <a:cubicBezTo>
                              <a:pt x="89" y="102"/>
                              <a:pt x="89" y="102"/>
                              <a:pt x="89" y="102"/>
                            </a:cubicBezTo>
                            <a:cubicBezTo>
                              <a:pt x="89" y="101"/>
                              <a:pt x="89" y="101"/>
                              <a:pt x="89" y="101"/>
                            </a:cubicBezTo>
                            <a:cubicBezTo>
                              <a:pt x="88" y="100"/>
                              <a:pt x="88" y="100"/>
                              <a:pt x="88" y="100"/>
                            </a:cubicBezTo>
                            <a:cubicBezTo>
                              <a:pt x="88" y="100"/>
                              <a:pt x="88" y="100"/>
                              <a:pt x="88" y="100"/>
                            </a:cubicBezTo>
                            <a:cubicBezTo>
                              <a:pt x="88" y="98"/>
                              <a:pt x="88" y="98"/>
                              <a:pt x="88" y="98"/>
                            </a:cubicBezTo>
                            <a:cubicBezTo>
                              <a:pt x="88" y="98"/>
                              <a:pt x="88" y="98"/>
                              <a:pt x="88" y="98"/>
                            </a:cubicBezTo>
                            <a:cubicBezTo>
                              <a:pt x="88" y="98"/>
                              <a:pt x="85" y="96"/>
                              <a:pt x="84" y="95"/>
                            </a:cubicBezTo>
                            <a:cubicBezTo>
                              <a:pt x="84" y="94"/>
                              <a:pt x="84" y="94"/>
                              <a:pt x="84" y="94"/>
                            </a:cubicBezTo>
                            <a:cubicBezTo>
                              <a:pt x="83" y="93"/>
                              <a:pt x="83" y="92"/>
                              <a:pt x="82" y="92"/>
                            </a:cubicBezTo>
                            <a:cubicBezTo>
                              <a:pt x="82" y="92"/>
                              <a:pt x="81" y="88"/>
                              <a:pt x="83" y="85"/>
                            </a:cubicBezTo>
                            <a:cubicBezTo>
                              <a:pt x="83" y="85"/>
                              <a:pt x="83" y="84"/>
                              <a:pt x="83" y="83"/>
                            </a:cubicBezTo>
                            <a:cubicBezTo>
                              <a:pt x="83" y="83"/>
                              <a:pt x="83" y="83"/>
                              <a:pt x="84" y="83"/>
                            </a:cubicBezTo>
                            <a:cubicBezTo>
                              <a:pt x="84" y="82"/>
                              <a:pt x="84" y="82"/>
                              <a:pt x="84" y="82"/>
                            </a:cubicBezTo>
                            <a:cubicBezTo>
                              <a:pt x="84" y="82"/>
                              <a:pt x="84" y="82"/>
                              <a:pt x="84" y="82"/>
                            </a:cubicBezTo>
                            <a:cubicBezTo>
                              <a:pt x="84" y="82"/>
                              <a:pt x="84" y="82"/>
                              <a:pt x="84" y="81"/>
                            </a:cubicBezTo>
                            <a:cubicBezTo>
                              <a:pt x="85" y="81"/>
                              <a:pt x="85" y="81"/>
                              <a:pt x="85" y="81"/>
                            </a:cubicBezTo>
                            <a:cubicBezTo>
                              <a:pt x="86" y="80"/>
                              <a:pt x="86" y="80"/>
                              <a:pt x="87" y="79"/>
                            </a:cubicBezTo>
                            <a:cubicBezTo>
                              <a:pt x="86" y="79"/>
                              <a:pt x="86" y="79"/>
                              <a:pt x="86" y="79"/>
                            </a:cubicBezTo>
                            <a:cubicBezTo>
                              <a:pt x="85" y="79"/>
                              <a:pt x="85" y="79"/>
                              <a:pt x="84" y="80"/>
                            </a:cubicBezTo>
                            <a:cubicBezTo>
                              <a:pt x="84" y="80"/>
                              <a:pt x="84" y="80"/>
                              <a:pt x="84" y="80"/>
                            </a:cubicBezTo>
                            <a:cubicBezTo>
                              <a:pt x="83" y="79"/>
                              <a:pt x="83" y="79"/>
                              <a:pt x="82" y="79"/>
                            </a:cubicBezTo>
                            <a:cubicBezTo>
                              <a:pt x="82" y="79"/>
                              <a:pt x="82" y="79"/>
                              <a:pt x="82" y="79"/>
                            </a:cubicBezTo>
                            <a:cubicBezTo>
                              <a:pt x="82" y="79"/>
                              <a:pt x="81" y="79"/>
                              <a:pt x="81" y="78"/>
                            </a:cubicBezTo>
                            <a:cubicBezTo>
                              <a:pt x="80" y="78"/>
                              <a:pt x="80" y="78"/>
                              <a:pt x="80" y="78"/>
                            </a:cubicBezTo>
                            <a:cubicBezTo>
                              <a:pt x="77" y="77"/>
                              <a:pt x="75" y="76"/>
                              <a:pt x="75" y="74"/>
                            </a:cubicBezTo>
                            <a:cubicBezTo>
                              <a:pt x="75" y="72"/>
                              <a:pt x="75" y="69"/>
                              <a:pt x="75" y="65"/>
                            </a:cubicBezTo>
                            <a:cubicBezTo>
                              <a:pt x="75" y="65"/>
                              <a:pt x="75" y="65"/>
                              <a:pt x="75" y="64"/>
                            </a:cubicBezTo>
                            <a:cubicBezTo>
                              <a:pt x="75" y="64"/>
                              <a:pt x="75" y="63"/>
                              <a:pt x="75" y="63"/>
                            </a:cubicBezTo>
                            <a:cubicBezTo>
                              <a:pt x="75" y="62"/>
                              <a:pt x="75" y="61"/>
                              <a:pt x="75" y="60"/>
                            </a:cubicBezTo>
                            <a:cubicBezTo>
                              <a:pt x="75" y="60"/>
                              <a:pt x="75" y="60"/>
                              <a:pt x="75" y="59"/>
                            </a:cubicBezTo>
                            <a:cubicBezTo>
                              <a:pt x="75" y="59"/>
                              <a:pt x="75" y="59"/>
                              <a:pt x="75" y="59"/>
                            </a:cubicBezTo>
                            <a:cubicBezTo>
                              <a:pt x="75" y="58"/>
                              <a:pt x="76" y="57"/>
                              <a:pt x="76" y="56"/>
                            </a:cubicBezTo>
                            <a:cubicBezTo>
                              <a:pt x="76" y="56"/>
                              <a:pt x="76" y="56"/>
                              <a:pt x="76" y="56"/>
                            </a:cubicBezTo>
                            <a:cubicBezTo>
                              <a:pt x="75" y="57"/>
                              <a:pt x="75" y="57"/>
                              <a:pt x="75" y="57"/>
                            </a:cubicBezTo>
                            <a:cubicBezTo>
                              <a:pt x="74" y="57"/>
                              <a:pt x="74" y="57"/>
                              <a:pt x="74" y="57"/>
                            </a:cubicBezTo>
                            <a:cubicBezTo>
                              <a:pt x="74" y="57"/>
                              <a:pt x="74" y="57"/>
                              <a:pt x="74" y="57"/>
                            </a:cubicBezTo>
                            <a:cubicBezTo>
                              <a:pt x="74" y="57"/>
                              <a:pt x="74" y="57"/>
                              <a:pt x="74" y="57"/>
                            </a:cubicBezTo>
                            <a:cubicBezTo>
                              <a:pt x="74" y="57"/>
                              <a:pt x="74" y="57"/>
                              <a:pt x="74" y="57"/>
                            </a:cubicBezTo>
                            <a:cubicBezTo>
                              <a:pt x="74" y="57"/>
                              <a:pt x="74" y="57"/>
                              <a:pt x="74" y="57"/>
                            </a:cubicBezTo>
                            <a:cubicBezTo>
                              <a:pt x="74" y="57"/>
                              <a:pt x="73" y="57"/>
                              <a:pt x="73" y="57"/>
                            </a:cubicBezTo>
                            <a:cubicBezTo>
                              <a:pt x="73" y="57"/>
                              <a:pt x="72" y="57"/>
                              <a:pt x="72" y="57"/>
                            </a:cubicBezTo>
                            <a:cubicBezTo>
                              <a:pt x="70" y="58"/>
                              <a:pt x="67" y="58"/>
                              <a:pt x="64" y="59"/>
                            </a:cubicBezTo>
                            <a:cubicBezTo>
                              <a:pt x="64" y="59"/>
                              <a:pt x="64" y="59"/>
                              <a:pt x="63" y="59"/>
                            </a:cubicBezTo>
                            <a:cubicBezTo>
                              <a:pt x="63" y="59"/>
                              <a:pt x="63" y="59"/>
                              <a:pt x="63" y="59"/>
                            </a:cubicBezTo>
                            <a:cubicBezTo>
                              <a:pt x="62" y="60"/>
                              <a:pt x="61" y="60"/>
                              <a:pt x="60" y="60"/>
                            </a:cubicBezTo>
                            <a:cubicBezTo>
                              <a:pt x="58" y="61"/>
                              <a:pt x="57" y="61"/>
                              <a:pt x="56" y="61"/>
                            </a:cubicBezTo>
                            <a:cubicBezTo>
                              <a:pt x="56" y="61"/>
                              <a:pt x="56" y="61"/>
                              <a:pt x="55" y="61"/>
                            </a:cubicBezTo>
                            <a:cubicBezTo>
                              <a:pt x="54" y="62"/>
                              <a:pt x="51" y="63"/>
                              <a:pt x="48" y="64"/>
                            </a:cubicBezTo>
                            <a:cubicBezTo>
                              <a:pt x="48" y="64"/>
                              <a:pt x="48" y="64"/>
                              <a:pt x="48" y="64"/>
                            </a:cubicBezTo>
                            <a:cubicBezTo>
                              <a:pt x="43" y="66"/>
                              <a:pt x="38" y="68"/>
                              <a:pt x="35" y="68"/>
                            </a:cubicBezTo>
                            <a:cubicBezTo>
                              <a:pt x="29" y="68"/>
                              <a:pt x="22" y="67"/>
                              <a:pt x="22" y="67"/>
                            </a:cubicBezTo>
                            <a:cubicBezTo>
                              <a:pt x="22" y="67"/>
                              <a:pt x="20" y="58"/>
                              <a:pt x="17" y="55"/>
                            </a:cubicBezTo>
                            <a:cubicBezTo>
                              <a:pt x="14" y="52"/>
                              <a:pt x="6" y="45"/>
                              <a:pt x="4" y="40"/>
                            </a:cubicBezTo>
                            <a:cubicBezTo>
                              <a:pt x="3" y="35"/>
                              <a:pt x="2" y="31"/>
                              <a:pt x="4" y="26"/>
                            </a:cubicBezTo>
                            <a:cubicBezTo>
                              <a:pt x="6" y="22"/>
                              <a:pt x="9" y="19"/>
                              <a:pt x="9" y="19"/>
                            </a:cubicBezTo>
                            <a:cubicBezTo>
                              <a:pt x="9" y="19"/>
                              <a:pt x="13" y="19"/>
                              <a:pt x="16" y="19"/>
                            </a:cubicBezTo>
                            <a:cubicBezTo>
                              <a:pt x="19" y="20"/>
                              <a:pt x="23" y="20"/>
                              <a:pt x="26" y="21"/>
                            </a:cubicBezTo>
                            <a:cubicBezTo>
                              <a:pt x="29" y="22"/>
                              <a:pt x="37" y="26"/>
                              <a:pt x="39" y="27"/>
                            </a:cubicBezTo>
                            <a:cubicBezTo>
                              <a:pt x="28" y="21"/>
                              <a:pt x="28" y="21"/>
                              <a:pt x="28" y="21"/>
                            </a:cubicBezTo>
                            <a:cubicBezTo>
                              <a:pt x="20" y="18"/>
                              <a:pt x="20" y="18"/>
                              <a:pt x="20" y="18"/>
                            </a:cubicBezTo>
                            <a:cubicBezTo>
                              <a:pt x="20" y="18"/>
                              <a:pt x="24" y="16"/>
                              <a:pt x="27" y="12"/>
                            </a:cubicBezTo>
                            <a:cubicBezTo>
                              <a:pt x="28" y="10"/>
                              <a:pt x="29" y="9"/>
                              <a:pt x="30" y="8"/>
                            </a:cubicBezTo>
                            <a:cubicBezTo>
                              <a:pt x="30" y="8"/>
                              <a:pt x="30" y="8"/>
                              <a:pt x="30" y="8"/>
                            </a:cubicBezTo>
                            <a:cubicBezTo>
                              <a:pt x="30" y="8"/>
                              <a:pt x="30" y="8"/>
                              <a:pt x="30" y="8"/>
                            </a:cubicBezTo>
                            <a:cubicBezTo>
                              <a:pt x="30" y="8"/>
                              <a:pt x="31" y="7"/>
                              <a:pt x="31" y="6"/>
                            </a:cubicBezTo>
                            <a:cubicBezTo>
                              <a:pt x="31" y="6"/>
                              <a:pt x="31" y="6"/>
                              <a:pt x="31" y="6"/>
                            </a:cubicBezTo>
                            <a:cubicBezTo>
                              <a:pt x="32" y="6"/>
                              <a:pt x="32" y="6"/>
                              <a:pt x="32" y="5"/>
                            </a:cubicBezTo>
                            <a:cubicBezTo>
                              <a:pt x="32" y="5"/>
                              <a:pt x="32" y="5"/>
                              <a:pt x="32" y="5"/>
                            </a:cubicBezTo>
                            <a:cubicBezTo>
                              <a:pt x="32" y="5"/>
                              <a:pt x="32" y="5"/>
                              <a:pt x="33" y="5"/>
                            </a:cubicBezTo>
                            <a:cubicBezTo>
                              <a:pt x="33" y="5"/>
                              <a:pt x="33" y="5"/>
                              <a:pt x="33" y="5"/>
                            </a:cubicBezTo>
                            <a:cubicBezTo>
                              <a:pt x="35" y="3"/>
                              <a:pt x="36" y="3"/>
                              <a:pt x="39" y="3"/>
                            </a:cubicBezTo>
                            <a:cubicBezTo>
                              <a:pt x="41" y="3"/>
                              <a:pt x="46" y="5"/>
                              <a:pt x="49" y="6"/>
                            </a:cubicBezTo>
                            <a:cubicBezTo>
                              <a:pt x="52" y="7"/>
                              <a:pt x="60" y="9"/>
                              <a:pt x="63" y="11"/>
                            </a:cubicBezTo>
                            <a:cubicBezTo>
                              <a:pt x="66" y="13"/>
                              <a:pt x="69" y="14"/>
                              <a:pt x="72" y="16"/>
                            </a:cubicBezTo>
                            <a:cubicBezTo>
                              <a:pt x="74" y="17"/>
                              <a:pt x="77" y="19"/>
                              <a:pt x="80" y="20"/>
                            </a:cubicBezTo>
                            <a:cubicBezTo>
                              <a:pt x="80" y="20"/>
                              <a:pt x="80" y="20"/>
                              <a:pt x="80" y="20"/>
                            </a:cubicBezTo>
                            <a:cubicBezTo>
                              <a:pt x="81" y="21"/>
                              <a:pt x="81" y="21"/>
                              <a:pt x="81" y="21"/>
                            </a:cubicBezTo>
                            <a:cubicBezTo>
                              <a:pt x="81" y="21"/>
                              <a:pt x="81" y="21"/>
                              <a:pt x="82" y="21"/>
                            </a:cubicBezTo>
                            <a:cubicBezTo>
                              <a:pt x="83" y="22"/>
                              <a:pt x="83" y="22"/>
                              <a:pt x="83" y="22"/>
                            </a:cubicBezTo>
                            <a:cubicBezTo>
                              <a:pt x="86" y="24"/>
                              <a:pt x="86" y="24"/>
                              <a:pt x="86" y="24"/>
                            </a:cubicBezTo>
                            <a:cubicBezTo>
                              <a:pt x="86" y="24"/>
                              <a:pt x="86" y="24"/>
                              <a:pt x="86" y="24"/>
                            </a:cubicBezTo>
                            <a:cubicBezTo>
                              <a:pt x="89" y="26"/>
                              <a:pt x="91" y="28"/>
                              <a:pt x="93" y="31"/>
                            </a:cubicBezTo>
                            <a:cubicBezTo>
                              <a:pt x="93" y="31"/>
                              <a:pt x="93" y="31"/>
                              <a:pt x="94" y="31"/>
                            </a:cubicBezTo>
                            <a:cubicBezTo>
                              <a:pt x="94" y="32"/>
                              <a:pt x="94" y="32"/>
                              <a:pt x="94" y="32"/>
                            </a:cubicBezTo>
                            <a:cubicBezTo>
                              <a:pt x="94" y="32"/>
                              <a:pt x="94" y="32"/>
                              <a:pt x="94" y="32"/>
                            </a:cubicBezTo>
                            <a:cubicBezTo>
                              <a:pt x="94" y="32"/>
                              <a:pt x="94" y="33"/>
                              <a:pt x="94" y="33"/>
                            </a:cubicBezTo>
                            <a:cubicBezTo>
                              <a:pt x="95" y="35"/>
                              <a:pt x="96" y="39"/>
                              <a:pt x="97" y="42"/>
                            </a:cubicBezTo>
                            <a:cubicBezTo>
                              <a:pt x="98" y="42"/>
                              <a:pt x="98" y="43"/>
                              <a:pt x="98" y="43"/>
                            </a:cubicBezTo>
                            <a:cubicBezTo>
                              <a:pt x="98" y="44"/>
                              <a:pt x="98" y="45"/>
                              <a:pt x="98" y="45"/>
                            </a:cubicBezTo>
                            <a:cubicBezTo>
                              <a:pt x="99" y="45"/>
                              <a:pt x="99" y="45"/>
                              <a:pt x="99" y="45"/>
                            </a:cubicBezTo>
                            <a:cubicBezTo>
                              <a:pt x="99" y="46"/>
                              <a:pt x="99" y="46"/>
                              <a:pt x="99" y="47"/>
                            </a:cubicBezTo>
                            <a:cubicBezTo>
                              <a:pt x="99" y="47"/>
                              <a:pt x="99" y="47"/>
                              <a:pt x="99" y="47"/>
                            </a:cubicBezTo>
                            <a:cubicBezTo>
                              <a:pt x="99" y="47"/>
                              <a:pt x="99" y="47"/>
                              <a:pt x="99" y="47"/>
                            </a:cubicBezTo>
                            <a:cubicBezTo>
                              <a:pt x="99" y="47"/>
                              <a:pt x="99" y="47"/>
                              <a:pt x="99" y="47"/>
                            </a:cubicBezTo>
                            <a:cubicBezTo>
                              <a:pt x="99" y="47"/>
                              <a:pt x="99" y="48"/>
                              <a:pt x="99" y="48"/>
                            </a:cubicBezTo>
                            <a:cubicBezTo>
                              <a:pt x="99" y="48"/>
                              <a:pt x="99" y="48"/>
                              <a:pt x="99" y="48"/>
                            </a:cubicBezTo>
                            <a:cubicBezTo>
                              <a:pt x="99" y="48"/>
                              <a:pt x="99" y="48"/>
                              <a:pt x="99" y="48"/>
                            </a:cubicBezTo>
                            <a:cubicBezTo>
                              <a:pt x="99" y="48"/>
                              <a:pt x="99" y="48"/>
                              <a:pt x="99" y="48"/>
                            </a:cubicBezTo>
                            <a:cubicBezTo>
                              <a:pt x="99" y="48"/>
                              <a:pt x="99" y="48"/>
                              <a:pt x="99" y="48"/>
                            </a:cubicBezTo>
                            <a:cubicBezTo>
                              <a:pt x="99" y="48"/>
                              <a:pt x="99" y="48"/>
                              <a:pt x="99" y="48"/>
                            </a:cubicBezTo>
                            <a:cubicBezTo>
                              <a:pt x="99" y="49"/>
                              <a:pt x="100" y="49"/>
                              <a:pt x="100" y="49"/>
                            </a:cubicBezTo>
                            <a:cubicBezTo>
                              <a:pt x="100" y="50"/>
                              <a:pt x="100" y="50"/>
                              <a:pt x="100" y="50"/>
                            </a:cubicBezTo>
                            <a:cubicBezTo>
                              <a:pt x="100" y="51"/>
                              <a:pt x="100" y="51"/>
                              <a:pt x="100" y="52"/>
                            </a:cubicBezTo>
                            <a:cubicBezTo>
                              <a:pt x="100" y="52"/>
                              <a:pt x="100" y="52"/>
                              <a:pt x="100" y="52"/>
                            </a:cubicBezTo>
                            <a:cubicBezTo>
                              <a:pt x="101" y="52"/>
                              <a:pt x="101" y="53"/>
                              <a:pt x="101" y="53"/>
                            </a:cubicBezTo>
                            <a:cubicBezTo>
                              <a:pt x="101" y="52"/>
                              <a:pt x="100" y="51"/>
                              <a:pt x="100" y="49"/>
                            </a:cubicBezTo>
                            <a:cubicBezTo>
                              <a:pt x="101" y="49"/>
                              <a:pt x="101" y="49"/>
                              <a:pt x="101" y="49"/>
                            </a:cubicBezTo>
                            <a:cubicBezTo>
                              <a:pt x="100" y="49"/>
                              <a:pt x="100" y="49"/>
                              <a:pt x="100" y="49"/>
                            </a:cubicBezTo>
                            <a:cubicBezTo>
                              <a:pt x="100" y="49"/>
                              <a:pt x="100" y="49"/>
                              <a:pt x="100" y="49"/>
                            </a:cubicBezTo>
                            <a:cubicBezTo>
                              <a:pt x="100" y="48"/>
                              <a:pt x="100" y="48"/>
                              <a:pt x="100" y="47"/>
                            </a:cubicBezTo>
                            <a:cubicBezTo>
                              <a:pt x="100" y="47"/>
                              <a:pt x="100" y="47"/>
                              <a:pt x="100" y="47"/>
                            </a:cubicBezTo>
                            <a:cubicBezTo>
                              <a:pt x="100" y="47"/>
                              <a:pt x="100" y="47"/>
                              <a:pt x="100" y="47"/>
                            </a:cubicBezTo>
                            <a:cubicBezTo>
                              <a:pt x="100" y="47"/>
                              <a:pt x="100" y="47"/>
                              <a:pt x="100" y="47"/>
                            </a:cubicBezTo>
                            <a:cubicBezTo>
                              <a:pt x="102" y="48"/>
                              <a:pt x="103" y="48"/>
                              <a:pt x="104" y="49"/>
                            </a:cubicBezTo>
                            <a:cubicBezTo>
                              <a:pt x="103" y="48"/>
                              <a:pt x="103" y="48"/>
                              <a:pt x="103" y="48"/>
                            </a:cubicBezTo>
                            <a:cubicBezTo>
                              <a:pt x="103" y="48"/>
                              <a:pt x="103" y="48"/>
                              <a:pt x="103" y="48"/>
                            </a:cubicBezTo>
                            <a:cubicBezTo>
                              <a:pt x="100" y="45"/>
                              <a:pt x="100" y="45"/>
                              <a:pt x="100" y="45"/>
                            </a:cubicBezTo>
                            <a:cubicBezTo>
                              <a:pt x="100" y="45"/>
                              <a:pt x="100" y="45"/>
                              <a:pt x="100" y="45"/>
                            </a:cubicBezTo>
                            <a:cubicBezTo>
                              <a:pt x="100" y="45"/>
                              <a:pt x="100" y="45"/>
                              <a:pt x="100" y="45"/>
                            </a:cubicBezTo>
                            <a:cubicBezTo>
                              <a:pt x="100" y="45"/>
                              <a:pt x="99" y="45"/>
                              <a:pt x="99" y="44"/>
                            </a:cubicBezTo>
                            <a:cubicBezTo>
                              <a:pt x="98" y="39"/>
                              <a:pt x="96" y="32"/>
                              <a:pt x="95" y="29"/>
                            </a:cubicBezTo>
                            <a:cubicBezTo>
                              <a:pt x="90" y="23"/>
                              <a:pt x="86" y="21"/>
                              <a:pt x="86" y="21"/>
                            </a:cubicBezTo>
                            <a:cubicBezTo>
                              <a:pt x="86" y="21"/>
                              <a:pt x="85" y="21"/>
                              <a:pt x="84" y="20"/>
                            </a:cubicBezTo>
                            <a:cubicBezTo>
                              <a:pt x="84" y="20"/>
                              <a:pt x="84" y="20"/>
                              <a:pt x="84" y="20"/>
                            </a:cubicBezTo>
                            <a:cubicBezTo>
                              <a:pt x="84" y="20"/>
                              <a:pt x="83" y="20"/>
                              <a:pt x="83" y="19"/>
                            </a:cubicBezTo>
                            <a:cubicBezTo>
                              <a:pt x="83" y="18"/>
                              <a:pt x="86" y="16"/>
                              <a:pt x="88" y="14"/>
                            </a:cubicBezTo>
                            <a:cubicBezTo>
                              <a:pt x="88" y="14"/>
                              <a:pt x="88" y="14"/>
                              <a:pt x="88" y="14"/>
                            </a:cubicBezTo>
                            <a:cubicBezTo>
                              <a:pt x="89" y="14"/>
                              <a:pt x="89" y="14"/>
                              <a:pt x="89" y="14"/>
                            </a:cubicBezTo>
                            <a:cubicBezTo>
                              <a:pt x="90" y="13"/>
                              <a:pt x="90" y="13"/>
                              <a:pt x="90" y="13"/>
                            </a:cubicBezTo>
                            <a:cubicBezTo>
                              <a:pt x="90" y="13"/>
                              <a:pt x="90" y="13"/>
                              <a:pt x="90" y="13"/>
                            </a:cubicBezTo>
                            <a:cubicBezTo>
                              <a:pt x="90" y="13"/>
                              <a:pt x="91" y="13"/>
                              <a:pt x="91" y="13"/>
                            </a:cubicBezTo>
                            <a:cubicBezTo>
                              <a:pt x="91" y="13"/>
                              <a:pt x="91" y="13"/>
                              <a:pt x="91" y="13"/>
                            </a:cubicBezTo>
                            <a:cubicBezTo>
                              <a:pt x="92" y="13"/>
                              <a:pt x="92" y="13"/>
                              <a:pt x="92" y="12"/>
                            </a:cubicBezTo>
                            <a:cubicBezTo>
                              <a:pt x="93" y="12"/>
                              <a:pt x="93" y="12"/>
                              <a:pt x="94" y="12"/>
                            </a:cubicBezTo>
                            <a:cubicBezTo>
                              <a:pt x="97" y="11"/>
                              <a:pt x="100" y="12"/>
                              <a:pt x="101" y="12"/>
                            </a:cubicBezTo>
                            <a:cubicBezTo>
                              <a:pt x="102" y="12"/>
                              <a:pt x="102" y="12"/>
                              <a:pt x="102" y="12"/>
                            </a:cubicBezTo>
                            <a:cubicBezTo>
                              <a:pt x="102" y="12"/>
                              <a:pt x="102" y="12"/>
                              <a:pt x="102" y="12"/>
                            </a:cubicBezTo>
                            <a:cubicBezTo>
                              <a:pt x="102" y="12"/>
                              <a:pt x="102" y="12"/>
                              <a:pt x="102" y="12"/>
                            </a:cubicBezTo>
                            <a:cubicBezTo>
                              <a:pt x="103" y="13"/>
                              <a:pt x="105" y="13"/>
                              <a:pt x="106" y="14"/>
                            </a:cubicBezTo>
                            <a:cubicBezTo>
                              <a:pt x="107" y="15"/>
                              <a:pt x="111" y="19"/>
                              <a:pt x="115" y="24"/>
                            </a:cubicBezTo>
                            <a:cubicBezTo>
                              <a:pt x="115" y="25"/>
                              <a:pt x="115" y="25"/>
                              <a:pt x="115" y="25"/>
                            </a:cubicBezTo>
                            <a:cubicBezTo>
                              <a:pt x="116" y="26"/>
                              <a:pt x="116" y="26"/>
                              <a:pt x="117" y="27"/>
                            </a:cubicBezTo>
                            <a:cubicBezTo>
                              <a:pt x="117" y="28"/>
                              <a:pt x="117" y="28"/>
                              <a:pt x="117" y="28"/>
                            </a:cubicBezTo>
                            <a:cubicBezTo>
                              <a:pt x="118" y="31"/>
                              <a:pt x="119" y="33"/>
                              <a:pt x="119" y="35"/>
                            </a:cubicBezTo>
                            <a:cubicBezTo>
                              <a:pt x="118" y="39"/>
                              <a:pt x="116" y="45"/>
                              <a:pt x="115" y="48"/>
                            </a:cubicBezTo>
                            <a:cubicBezTo>
                              <a:pt x="115" y="48"/>
                              <a:pt x="115" y="48"/>
                              <a:pt x="115" y="48"/>
                            </a:cubicBezTo>
                            <a:cubicBezTo>
                              <a:pt x="115" y="49"/>
                              <a:pt x="114" y="50"/>
                              <a:pt x="114" y="50"/>
                            </a:cubicBezTo>
                            <a:cubicBezTo>
                              <a:pt x="114" y="51"/>
                              <a:pt x="114" y="51"/>
                              <a:pt x="114" y="51"/>
                            </a:cubicBezTo>
                            <a:cubicBezTo>
                              <a:pt x="114" y="51"/>
                              <a:pt x="115" y="52"/>
                              <a:pt x="115" y="53"/>
                            </a:cubicBezTo>
                            <a:cubicBezTo>
                              <a:pt x="115" y="54"/>
                              <a:pt x="116" y="56"/>
                              <a:pt x="116" y="57"/>
                            </a:cubicBezTo>
                            <a:cubicBezTo>
                              <a:pt x="116" y="57"/>
                              <a:pt x="116" y="57"/>
                              <a:pt x="116" y="57"/>
                            </a:cubicBezTo>
                            <a:cubicBezTo>
                              <a:pt x="116" y="57"/>
                              <a:pt x="116" y="57"/>
                              <a:pt x="116" y="57"/>
                            </a:cubicBezTo>
                            <a:cubicBezTo>
                              <a:pt x="116" y="58"/>
                              <a:pt x="116" y="58"/>
                              <a:pt x="116" y="58"/>
                            </a:cubicBezTo>
                            <a:cubicBezTo>
                              <a:pt x="116" y="58"/>
                              <a:pt x="116" y="58"/>
                              <a:pt x="116" y="57"/>
                            </a:cubicBezTo>
                            <a:cubicBezTo>
                              <a:pt x="117" y="58"/>
                              <a:pt x="117" y="58"/>
                              <a:pt x="117" y="59"/>
                            </a:cubicBezTo>
                            <a:cubicBezTo>
                              <a:pt x="117" y="58"/>
                              <a:pt x="117" y="57"/>
                              <a:pt x="117" y="57"/>
                            </a:cubicBezTo>
                            <a:cubicBezTo>
                              <a:pt x="117" y="57"/>
                              <a:pt x="117" y="57"/>
                              <a:pt x="117" y="57"/>
                            </a:cubicBezTo>
                            <a:cubicBezTo>
                              <a:pt x="117" y="57"/>
                              <a:pt x="117" y="57"/>
                              <a:pt x="117" y="57"/>
                            </a:cubicBezTo>
                            <a:cubicBezTo>
                              <a:pt x="117" y="58"/>
                              <a:pt x="117" y="58"/>
                              <a:pt x="117" y="58"/>
                            </a:cubicBezTo>
                            <a:cubicBezTo>
                              <a:pt x="117" y="58"/>
                              <a:pt x="117" y="58"/>
                              <a:pt x="117" y="58"/>
                            </a:cubicBezTo>
                            <a:cubicBezTo>
                              <a:pt x="117" y="58"/>
                              <a:pt x="118" y="58"/>
                              <a:pt x="118" y="59"/>
                            </a:cubicBezTo>
                            <a:cubicBezTo>
                              <a:pt x="118" y="59"/>
                              <a:pt x="118" y="59"/>
                              <a:pt x="118" y="59"/>
                            </a:cubicBezTo>
                            <a:cubicBezTo>
                              <a:pt x="118" y="59"/>
                              <a:pt x="118" y="60"/>
                              <a:pt x="118" y="60"/>
                            </a:cubicBezTo>
                            <a:cubicBezTo>
                              <a:pt x="119" y="61"/>
                              <a:pt x="120" y="63"/>
                              <a:pt x="120" y="64"/>
                            </a:cubicBezTo>
                            <a:cubicBezTo>
                              <a:pt x="120" y="64"/>
                              <a:pt x="120" y="64"/>
                              <a:pt x="120" y="64"/>
                            </a:cubicBezTo>
                            <a:cubicBezTo>
                              <a:pt x="120" y="64"/>
                              <a:pt x="119" y="64"/>
                              <a:pt x="118" y="64"/>
                            </a:cubicBezTo>
                            <a:cubicBezTo>
                              <a:pt x="118" y="64"/>
                              <a:pt x="118" y="64"/>
                              <a:pt x="118" y="64"/>
                            </a:cubicBezTo>
                            <a:cubicBezTo>
                              <a:pt x="119" y="64"/>
                              <a:pt x="120" y="64"/>
                              <a:pt x="120" y="64"/>
                            </a:cubicBezTo>
                            <a:cubicBezTo>
                              <a:pt x="120" y="64"/>
                              <a:pt x="120" y="64"/>
                              <a:pt x="120" y="64"/>
                            </a:cubicBezTo>
                            <a:cubicBezTo>
                              <a:pt x="120" y="64"/>
                              <a:pt x="120" y="64"/>
                              <a:pt x="120" y="65"/>
                            </a:cubicBezTo>
                            <a:cubicBezTo>
                              <a:pt x="120" y="65"/>
                              <a:pt x="120" y="65"/>
                              <a:pt x="120" y="65"/>
                            </a:cubicBezTo>
                            <a:cubicBezTo>
                              <a:pt x="120" y="65"/>
                              <a:pt x="120" y="65"/>
                              <a:pt x="120" y="65"/>
                            </a:cubicBezTo>
                            <a:cubicBezTo>
                              <a:pt x="121" y="65"/>
                              <a:pt x="121" y="65"/>
                              <a:pt x="121" y="66"/>
                            </a:cubicBezTo>
                            <a:cubicBezTo>
                              <a:pt x="121" y="66"/>
                              <a:pt x="122" y="66"/>
                              <a:pt x="122" y="67"/>
                            </a:cubicBezTo>
                            <a:cubicBezTo>
                              <a:pt x="122" y="67"/>
                              <a:pt x="122" y="67"/>
                              <a:pt x="122" y="67"/>
                            </a:cubicBezTo>
                            <a:cubicBezTo>
                              <a:pt x="123" y="69"/>
                              <a:pt x="124" y="72"/>
                              <a:pt x="124" y="73"/>
                            </a:cubicBezTo>
                            <a:cubicBezTo>
                              <a:pt x="124" y="74"/>
                              <a:pt x="124" y="75"/>
                              <a:pt x="124" y="76"/>
                            </a:cubicBezTo>
                            <a:cubicBezTo>
                              <a:pt x="124" y="75"/>
                              <a:pt x="123" y="74"/>
                              <a:pt x="123" y="74"/>
                            </a:cubicBezTo>
                            <a:cubicBezTo>
                              <a:pt x="123" y="74"/>
                              <a:pt x="122" y="74"/>
                              <a:pt x="122" y="74"/>
                            </a:cubicBezTo>
                            <a:cubicBezTo>
                              <a:pt x="121" y="73"/>
                              <a:pt x="121" y="73"/>
                              <a:pt x="121" y="73"/>
                            </a:cubicBezTo>
                            <a:cubicBezTo>
                              <a:pt x="121" y="73"/>
                              <a:pt x="120" y="74"/>
                              <a:pt x="120" y="74"/>
                            </a:cubicBezTo>
                            <a:cubicBezTo>
                              <a:pt x="120" y="74"/>
                              <a:pt x="120" y="74"/>
                              <a:pt x="120" y="74"/>
                            </a:cubicBezTo>
                            <a:cubicBezTo>
                              <a:pt x="120" y="74"/>
                              <a:pt x="120" y="74"/>
                              <a:pt x="120" y="74"/>
                            </a:cubicBezTo>
                            <a:cubicBezTo>
                              <a:pt x="120" y="74"/>
                              <a:pt x="120" y="74"/>
                              <a:pt x="120" y="74"/>
                            </a:cubicBezTo>
                            <a:cubicBezTo>
                              <a:pt x="120" y="74"/>
                              <a:pt x="120" y="74"/>
                              <a:pt x="120" y="74"/>
                            </a:cubicBezTo>
                            <a:cubicBezTo>
                              <a:pt x="119" y="74"/>
                              <a:pt x="118" y="73"/>
                              <a:pt x="118" y="73"/>
                            </a:cubicBezTo>
                            <a:cubicBezTo>
                              <a:pt x="118" y="73"/>
                              <a:pt x="118" y="73"/>
                              <a:pt x="118" y="73"/>
                            </a:cubicBezTo>
                            <a:cubicBezTo>
                              <a:pt x="119" y="74"/>
                              <a:pt x="119" y="74"/>
                              <a:pt x="119" y="74"/>
                            </a:cubicBezTo>
                            <a:cubicBezTo>
                              <a:pt x="119" y="74"/>
                              <a:pt x="119" y="75"/>
                              <a:pt x="119" y="75"/>
                            </a:cubicBezTo>
                            <a:cubicBezTo>
                              <a:pt x="118" y="76"/>
                              <a:pt x="118" y="77"/>
                              <a:pt x="118" y="77"/>
                            </a:cubicBezTo>
                            <a:cubicBezTo>
                              <a:pt x="117" y="77"/>
                              <a:pt x="117" y="77"/>
                              <a:pt x="117" y="77"/>
                            </a:cubicBezTo>
                            <a:cubicBezTo>
                              <a:pt x="117" y="77"/>
                              <a:pt x="118" y="77"/>
                              <a:pt x="118" y="77"/>
                            </a:cubicBezTo>
                            <a:cubicBezTo>
                              <a:pt x="118" y="77"/>
                              <a:pt x="118" y="77"/>
                              <a:pt x="118" y="77"/>
                            </a:cubicBezTo>
                            <a:cubicBezTo>
                              <a:pt x="118" y="77"/>
                              <a:pt x="118" y="77"/>
                              <a:pt x="119" y="77"/>
                            </a:cubicBezTo>
                            <a:cubicBezTo>
                              <a:pt x="119" y="77"/>
                              <a:pt x="119" y="78"/>
                              <a:pt x="119" y="78"/>
                            </a:cubicBezTo>
                            <a:cubicBezTo>
                              <a:pt x="119" y="78"/>
                              <a:pt x="120" y="78"/>
                              <a:pt x="121" y="78"/>
                            </a:cubicBezTo>
                            <a:cubicBezTo>
                              <a:pt x="121" y="79"/>
                              <a:pt x="122" y="79"/>
                              <a:pt x="122" y="79"/>
                            </a:cubicBezTo>
                            <a:cubicBezTo>
                              <a:pt x="122" y="79"/>
                              <a:pt x="122" y="80"/>
                              <a:pt x="122" y="80"/>
                            </a:cubicBezTo>
                            <a:cubicBezTo>
                              <a:pt x="122" y="80"/>
                              <a:pt x="122" y="81"/>
                              <a:pt x="122" y="81"/>
                            </a:cubicBezTo>
                            <a:cubicBezTo>
                              <a:pt x="122" y="81"/>
                              <a:pt x="122" y="81"/>
                              <a:pt x="122" y="81"/>
                            </a:cubicBezTo>
                            <a:cubicBezTo>
                              <a:pt x="122" y="82"/>
                              <a:pt x="122" y="82"/>
                              <a:pt x="122" y="82"/>
                            </a:cubicBezTo>
                            <a:cubicBezTo>
                              <a:pt x="122" y="82"/>
                              <a:pt x="122" y="82"/>
                              <a:pt x="122" y="82"/>
                            </a:cubicBezTo>
                            <a:cubicBezTo>
                              <a:pt x="121" y="83"/>
                              <a:pt x="120" y="85"/>
                              <a:pt x="120" y="86"/>
                            </a:cubicBezTo>
                            <a:cubicBezTo>
                              <a:pt x="120" y="87"/>
                              <a:pt x="117" y="90"/>
                              <a:pt x="117" y="91"/>
                            </a:cubicBezTo>
                            <a:cubicBezTo>
                              <a:pt x="117" y="90"/>
                              <a:pt x="120" y="88"/>
                              <a:pt x="120" y="88"/>
                            </a:cubicBezTo>
                            <a:cubicBezTo>
                              <a:pt x="120" y="87"/>
                              <a:pt x="121" y="86"/>
                              <a:pt x="122" y="85"/>
                            </a:cubicBezTo>
                            <a:cubicBezTo>
                              <a:pt x="122" y="85"/>
                              <a:pt x="124" y="79"/>
                              <a:pt x="124" y="78"/>
                            </a:cubicBezTo>
                            <a:cubicBezTo>
                              <a:pt x="125" y="78"/>
                              <a:pt x="126" y="78"/>
                              <a:pt x="128" y="78"/>
                            </a:cubicBezTo>
                            <a:cubicBezTo>
                              <a:pt x="129" y="78"/>
                              <a:pt x="131" y="77"/>
                              <a:pt x="132" y="77"/>
                            </a:cubicBezTo>
                            <a:cubicBezTo>
                              <a:pt x="133" y="76"/>
                              <a:pt x="134" y="76"/>
                              <a:pt x="134" y="76"/>
                            </a:cubicBezTo>
                            <a:cubicBezTo>
                              <a:pt x="134" y="76"/>
                              <a:pt x="134" y="76"/>
                              <a:pt x="134" y="76"/>
                            </a:cubicBezTo>
                            <a:cubicBezTo>
                              <a:pt x="134" y="75"/>
                              <a:pt x="135" y="75"/>
                              <a:pt x="135" y="75"/>
                            </a:cubicBezTo>
                            <a:cubicBezTo>
                              <a:pt x="135" y="75"/>
                              <a:pt x="135" y="75"/>
                              <a:pt x="135" y="75"/>
                            </a:cubicBezTo>
                            <a:cubicBezTo>
                              <a:pt x="135" y="75"/>
                              <a:pt x="135" y="75"/>
                              <a:pt x="135" y="75"/>
                            </a:cubicBezTo>
                            <a:cubicBezTo>
                              <a:pt x="136" y="76"/>
                              <a:pt x="137" y="76"/>
                              <a:pt x="137" y="77"/>
                            </a:cubicBezTo>
                            <a:cubicBezTo>
                              <a:pt x="137" y="77"/>
                              <a:pt x="137" y="78"/>
                              <a:pt x="137" y="78"/>
                            </a:cubicBezTo>
                            <a:cubicBezTo>
                              <a:pt x="138" y="80"/>
                              <a:pt x="137" y="83"/>
                              <a:pt x="137" y="83"/>
                            </a:cubicBezTo>
                            <a:close/>
                            <a:moveTo>
                              <a:pt x="121" y="76"/>
                            </a:moveTo>
                            <a:cubicBezTo>
                              <a:pt x="121" y="77"/>
                              <a:pt x="120" y="77"/>
                              <a:pt x="120" y="77"/>
                            </a:cubicBezTo>
                            <a:cubicBezTo>
                              <a:pt x="120" y="77"/>
                              <a:pt x="120" y="77"/>
                              <a:pt x="119" y="77"/>
                            </a:cubicBezTo>
                            <a:cubicBezTo>
                              <a:pt x="119" y="77"/>
                              <a:pt x="119" y="77"/>
                              <a:pt x="119" y="77"/>
                            </a:cubicBezTo>
                            <a:cubicBezTo>
                              <a:pt x="119" y="77"/>
                              <a:pt x="118" y="77"/>
                              <a:pt x="118" y="77"/>
                            </a:cubicBezTo>
                            <a:cubicBezTo>
                              <a:pt x="118" y="76"/>
                              <a:pt x="118" y="76"/>
                              <a:pt x="118" y="76"/>
                            </a:cubicBezTo>
                            <a:cubicBezTo>
                              <a:pt x="118" y="76"/>
                              <a:pt x="119" y="75"/>
                              <a:pt x="119" y="75"/>
                            </a:cubicBezTo>
                            <a:cubicBezTo>
                              <a:pt x="119" y="75"/>
                              <a:pt x="119" y="75"/>
                              <a:pt x="120" y="75"/>
                            </a:cubicBezTo>
                            <a:cubicBezTo>
                              <a:pt x="120" y="75"/>
                              <a:pt x="120" y="75"/>
                              <a:pt x="120" y="75"/>
                            </a:cubicBezTo>
                            <a:cubicBezTo>
                              <a:pt x="121" y="75"/>
                              <a:pt x="121" y="76"/>
                              <a:pt x="121" y="7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58" name="Freeform 25"/>
                      <p:cNvSpPr>
                        <a:spLocks/>
                      </p:cNvSpPr>
                      <p:nvPr/>
                    </p:nvSpPr>
                    <p:spPr bwMode="auto">
                      <a:xfrm>
                        <a:off x="7582131" y="1665517"/>
                        <a:ext cx="18240" cy="41692"/>
                      </a:xfrm>
                      <a:custGeom>
                        <a:avLst/>
                        <a:gdLst>
                          <a:gd name="T0" fmla="*/ 9 w 9"/>
                          <a:gd name="T1" fmla="*/ 20 h 20"/>
                          <a:gd name="T2" fmla="*/ 9 w 9"/>
                          <a:gd name="T3" fmla="*/ 19 h 20"/>
                          <a:gd name="T4" fmla="*/ 4 w 9"/>
                          <a:gd name="T5" fmla="*/ 7 h 20"/>
                          <a:gd name="T6" fmla="*/ 0 w 9"/>
                          <a:gd name="T7" fmla="*/ 0 h 20"/>
                          <a:gd name="T8" fmla="*/ 0 w 9"/>
                          <a:gd name="T9" fmla="*/ 0 h 20"/>
                          <a:gd name="T10" fmla="*/ 3 w 9"/>
                          <a:gd name="T11" fmla="*/ 3 h 20"/>
                          <a:gd name="T12" fmla="*/ 6 w 9"/>
                          <a:gd name="T13" fmla="*/ 9 h 20"/>
                          <a:gd name="T14" fmla="*/ 9 w 9"/>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9" y="20"/>
                            </a:moveTo>
                            <a:cubicBezTo>
                              <a:pt x="9" y="19"/>
                              <a:pt x="9" y="19"/>
                              <a:pt x="9" y="19"/>
                            </a:cubicBezTo>
                            <a:cubicBezTo>
                              <a:pt x="8" y="16"/>
                              <a:pt x="6" y="9"/>
                              <a:pt x="4" y="7"/>
                            </a:cubicBezTo>
                            <a:cubicBezTo>
                              <a:pt x="2" y="4"/>
                              <a:pt x="0" y="0"/>
                              <a:pt x="0" y="0"/>
                            </a:cubicBezTo>
                            <a:cubicBezTo>
                              <a:pt x="0" y="0"/>
                              <a:pt x="0" y="0"/>
                              <a:pt x="0" y="0"/>
                            </a:cubicBezTo>
                            <a:cubicBezTo>
                              <a:pt x="1" y="1"/>
                              <a:pt x="2" y="2"/>
                              <a:pt x="3" y="3"/>
                            </a:cubicBezTo>
                            <a:cubicBezTo>
                              <a:pt x="4" y="4"/>
                              <a:pt x="6" y="9"/>
                              <a:pt x="6" y="9"/>
                            </a:cubicBezTo>
                            <a:cubicBezTo>
                              <a:pt x="8" y="13"/>
                              <a:pt x="9" y="18"/>
                              <a:pt x="9" y="2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59" name="Freeform 26"/>
                      <p:cNvSpPr>
                        <a:spLocks/>
                      </p:cNvSpPr>
                      <p:nvPr/>
                    </p:nvSpPr>
                    <p:spPr bwMode="auto">
                      <a:xfrm>
                        <a:off x="7536096" y="1668991"/>
                        <a:ext cx="1737" cy="2606"/>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0" y="0"/>
                            </a:cubicBezTo>
                            <a:cubicBezTo>
                              <a:pt x="0" y="0"/>
                              <a:pt x="0" y="0"/>
                              <a:pt x="0" y="0"/>
                            </a:cubicBezTo>
                            <a:lnTo>
                              <a:pt x="1" y="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60" name="Freeform 27"/>
                      <p:cNvSpPr>
                        <a:spLocks/>
                      </p:cNvSpPr>
                      <p:nvPr/>
                    </p:nvSpPr>
                    <p:spPr bwMode="auto">
                      <a:xfrm>
                        <a:off x="7577789" y="173674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61" name="Oval 28"/>
                      <p:cNvSpPr>
                        <a:spLocks noChangeArrowheads="1"/>
                      </p:cNvSpPr>
                      <p:nvPr/>
                    </p:nvSpPr>
                    <p:spPr bwMode="auto">
                      <a:xfrm>
                        <a:off x="7579526" y="1738478"/>
                        <a:ext cx="869" cy="869"/>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62" name="Freeform 29"/>
                      <p:cNvSpPr>
                        <a:spLocks/>
                      </p:cNvSpPr>
                      <p:nvPr/>
                    </p:nvSpPr>
                    <p:spPr bwMode="auto">
                      <a:xfrm>
                        <a:off x="7496141" y="1696786"/>
                        <a:ext cx="56458" cy="26926"/>
                      </a:xfrm>
                      <a:custGeom>
                        <a:avLst/>
                        <a:gdLst>
                          <a:gd name="T0" fmla="*/ 27 w 27"/>
                          <a:gd name="T1" fmla="*/ 13 h 13"/>
                          <a:gd name="T2" fmla="*/ 26 w 27"/>
                          <a:gd name="T3" fmla="*/ 13 h 13"/>
                          <a:gd name="T4" fmla="*/ 25 w 27"/>
                          <a:gd name="T5" fmla="*/ 11 h 13"/>
                          <a:gd name="T6" fmla="*/ 22 w 27"/>
                          <a:gd name="T7" fmla="*/ 8 h 13"/>
                          <a:gd name="T8" fmla="*/ 17 w 27"/>
                          <a:gd name="T9" fmla="*/ 7 h 13"/>
                          <a:gd name="T10" fmla="*/ 11 w 27"/>
                          <a:gd name="T11" fmla="*/ 7 h 13"/>
                          <a:gd name="T12" fmla="*/ 14 w 27"/>
                          <a:gd name="T13" fmla="*/ 6 h 13"/>
                          <a:gd name="T14" fmla="*/ 17 w 27"/>
                          <a:gd name="T15" fmla="*/ 4 h 13"/>
                          <a:gd name="T16" fmla="*/ 20 w 27"/>
                          <a:gd name="T17" fmla="*/ 5 h 13"/>
                          <a:gd name="T18" fmla="*/ 17 w 27"/>
                          <a:gd name="T19" fmla="*/ 2 h 13"/>
                          <a:gd name="T20" fmla="*/ 13 w 27"/>
                          <a:gd name="T21" fmla="*/ 2 h 13"/>
                          <a:gd name="T22" fmla="*/ 0 w 27"/>
                          <a:gd name="T23" fmla="*/ 0 h 13"/>
                          <a:gd name="T24" fmla="*/ 9 w 27"/>
                          <a:gd name="T25" fmla="*/ 0 h 13"/>
                          <a:gd name="T26" fmla="*/ 9 w 27"/>
                          <a:gd name="T27" fmla="*/ 0 h 13"/>
                          <a:gd name="T28" fmla="*/ 18 w 27"/>
                          <a:gd name="T29" fmla="*/ 0 h 13"/>
                          <a:gd name="T30" fmla="*/ 23 w 27"/>
                          <a:gd name="T31" fmla="*/ 4 h 13"/>
                          <a:gd name="T32" fmla="*/ 25 w 27"/>
                          <a:gd name="T33" fmla="*/ 8 h 13"/>
                          <a:gd name="T34" fmla="*/ 25 w 27"/>
                          <a:gd name="T35" fmla="*/ 9 h 13"/>
                          <a:gd name="T36" fmla="*/ 27 w 27"/>
                          <a:gd name="T3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13">
                            <a:moveTo>
                              <a:pt x="27" y="13"/>
                            </a:moveTo>
                            <a:cubicBezTo>
                              <a:pt x="27" y="13"/>
                              <a:pt x="26" y="13"/>
                              <a:pt x="26" y="13"/>
                            </a:cubicBezTo>
                            <a:cubicBezTo>
                              <a:pt x="25" y="11"/>
                              <a:pt x="25" y="11"/>
                              <a:pt x="25" y="11"/>
                            </a:cubicBezTo>
                            <a:cubicBezTo>
                              <a:pt x="25" y="11"/>
                              <a:pt x="23" y="10"/>
                              <a:pt x="22" y="8"/>
                            </a:cubicBezTo>
                            <a:cubicBezTo>
                              <a:pt x="20" y="7"/>
                              <a:pt x="19" y="7"/>
                              <a:pt x="17" y="7"/>
                            </a:cubicBezTo>
                            <a:cubicBezTo>
                              <a:pt x="15" y="6"/>
                              <a:pt x="12" y="7"/>
                              <a:pt x="11" y="7"/>
                            </a:cubicBezTo>
                            <a:cubicBezTo>
                              <a:pt x="12" y="7"/>
                              <a:pt x="13" y="6"/>
                              <a:pt x="14" y="6"/>
                            </a:cubicBezTo>
                            <a:cubicBezTo>
                              <a:pt x="14" y="6"/>
                              <a:pt x="16" y="4"/>
                              <a:pt x="17" y="4"/>
                            </a:cubicBezTo>
                            <a:cubicBezTo>
                              <a:pt x="18" y="4"/>
                              <a:pt x="20" y="4"/>
                              <a:pt x="20" y="5"/>
                            </a:cubicBezTo>
                            <a:cubicBezTo>
                              <a:pt x="20" y="4"/>
                              <a:pt x="18" y="3"/>
                              <a:pt x="17" y="2"/>
                            </a:cubicBezTo>
                            <a:cubicBezTo>
                              <a:pt x="16" y="2"/>
                              <a:pt x="13" y="2"/>
                              <a:pt x="13" y="2"/>
                            </a:cubicBezTo>
                            <a:cubicBezTo>
                              <a:pt x="0" y="0"/>
                              <a:pt x="0" y="0"/>
                              <a:pt x="0" y="0"/>
                            </a:cubicBezTo>
                            <a:cubicBezTo>
                              <a:pt x="0" y="0"/>
                              <a:pt x="5" y="0"/>
                              <a:pt x="9" y="0"/>
                            </a:cubicBezTo>
                            <a:cubicBezTo>
                              <a:pt x="9" y="0"/>
                              <a:pt x="9" y="0"/>
                              <a:pt x="9" y="0"/>
                            </a:cubicBezTo>
                            <a:cubicBezTo>
                              <a:pt x="13" y="0"/>
                              <a:pt x="17" y="0"/>
                              <a:pt x="18" y="0"/>
                            </a:cubicBezTo>
                            <a:cubicBezTo>
                              <a:pt x="19" y="1"/>
                              <a:pt x="22" y="2"/>
                              <a:pt x="23" y="4"/>
                            </a:cubicBezTo>
                            <a:cubicBezTo>
                              <a:pt x="23" y="5"/>
                              <a:pt x="24" y="6"/>
                              <a:pt x="25" y="8"/>
                            </a:cubicBezTo>
                            <a:cubicBezTo>
                              <a:pt x="25" y="9"/>
                              <a:pt x="25" y="9"/>
                              <a:pt x="25" y="9"/>
                            </a:cubicBezTo>
                            <a:cubicBezTo>
                              <a:pt x="26" y="10"/>
                              <a:pt x="26" y="12"/>
                              <a:pt x="27" y="13"/>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63" name="Freeform 30"/>
                      <p:cNvSpPr>
                        <a:spLocks/>
                      </p:cNvSpPr>
                      <p:nvPr/>
                    </p:nvSpPr>
                    <p:spPr bwMode="auto">
                      <a:xfrm>
                        <a:off x="7550862" y="1723712"/>
                        <a:ext cx="6080" cy="8686"/>
                      </a:xfrm>
                      <a:custGeom>
                        <a:avLst/>
                        <a:gdLst>
                          <a:gd name="T0" fmla="*/ 3 w 3"/>
                          <a:gd name="T1" fmla="*/ 4 h 4"/>
                          <a:gd name="T2" fmla="*/ 2 w 3"/>
                          <a:gd name="T3" fmla="*/ 4 h 4"/>
                          <a:gd name="T4" fmla="*/ 1 w 3"/>
                          <a:gd name="T5" fmla="*/ 2 h 4"/>
                          <a:gd name="T6" fmla="*/ 0 w 3"/>
                          <a:gd name="T7" fmla="*/ 0 h 4"/>
                          <a:gd name="T8" fmla="*/ 1 w 3"/>
                          <a:gd name="T9" fmla="*/ 0 h 4"/>
                          <a:gd name="T10" fmla="*/ 2 w 3"/>
                          <a:gd name="T11" fmla="*/ 2 h 4"/>
                          <a:gd name="T12" fmla="*/ 3 w 3"/>
                          <a:gd name="T13" fmla="*/ 4 h 4"/>
                          <a:gd name="T14" fmla="*/ 3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3" y="4"/>
                            </a:moveTo>
                            <a:cubicBezTo>
                              <a:pt x="2" y="4"/>
                              <a:pt x="2" y="4"/>
                              <a:pt x="2" y="4"/>
                            </a:cubicBezTo>
                            <a:cubicBezTo>
                              <a:pt x="1" y="2"/>
                              <a:pt x="1" y="2"/>
                              <a:pt x="1" y="2"/>
                            </a:cubicBezTo>
                            <a:cubicBezTo>
                              <a:pt x="0" y="0"/>
                              <a:pt x="0" y="0"/>
                              <a:pt x="0" y="0"/>
                            </a:cubicBezTo>
                            <a:cubicBezTo>
                              <a:pt x="0" y="0"/>
                              <a:pt x="1" y="0"/>
                              <a:pt x="1" y="0"/>
                            </a:cubicBezTo>
                            <a:cubicBezTo>
                              <a:pt x="1" y="1"/>
                              <a:pt x="2" y="1"/>
                              <a:pt x="2" y="2"/>
                            </a:cubicBezTo>
                            <a:cubicBezTo>
                              <a:pt x="2" y="3"/>
                              <a:pt x="2" y="3"/>
                              <a:pt x="3" y="4"/>
                            </a:cubicBezTo>
                            <a:cubicBezTo>
                              <a:pt x="3" y="4"/>
                              <a:pt x="3" y="4"/>
                              <a:pt x="3" y="4"/>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64" name="Freeform 31"/>
                      <p:cNvSpPr>
                        <a:spLocks/>
                      </p:cNvSpPr>
                      <p:nvPr/>
                    </p:nvSpPr>
                    <p:spPr bwMode="auto">
                      <a:xfrm>
                        <a:off x="7650750" y="1803622"/>
                        <a:ext cx="4343" cy="10423"/>
                      </a:xfrm>
                      <a:custGeom>
                        <a:avLst/>
                        <a:gdLst>
                          <a:gd name="T0" fmla="*/ 2 w 2"/>
                          <a:gd name="T1" fmla="*/ 0 h 5"/>
                          <a:gd name="T2" fmla="*/ 0 w 2"/>
                          <a:gd name="T3" fmla="*/ 5 h 5"/>
                          <a:gd name="T4" fmla="*/ 2 w 2"/>
                          <a:gd name="T5" fmla="*/ 0 h 5"/>
                        </a:gdLst>
                        <a:ahLst/>
                        <a:cxnLst>
                          <a:cxn ang="0">
                            <a:pos x="T0" y="T1"/>
                          </a:cxn>
                          <a:cxn ang="0">
                            <a:pos x="T2" y="T3"/>
                          </a:cxn>
                          <a:cxn ang="0">
                            <a:pos x="T4" y="T5"/>
                          </a:cxn>
                        </a:cxnLst>
                        <a:rect l="0" t="0" r="r" b="b"/>
                        <a:pathLst>
                          <a:path w="2" h="5">
                            <a:moveTo>
                              <a:pt x="2" y="0"/>
                            </a:moveTo>
                            <a:cubicBezTo>
                              <a:pt x="1" y="1"/>
                              <a:pt x="1" y="3"/>
                              <a:pt x="0" y="5"/>
                            </a:cubicBezTo>
                            <a:lnTo>
                              <a:pt x="2" y="0"/>
                            </a:lnTo>
                            <a:close/>
                          </a:path>
                        </a:pathLst>
                      </a:custGeom>
                      <a:solidFill>
                        <a:srgbClr val="C0C4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65" name="Freeform 32"/>
                      <p:cNvSpPr>
                        <a:spLocks/>
                      </p:cNvSpPr>
                      <p:nvPr/>
                    </p:nvSpPr>
                    <p:spPr bwMode="auto">
                      <a:xfrm>
                        <a:off x="7631641" y="1791462"/>
                        <a:ext cx="0" cy="1737"/>
                      </a:xfrm>
                      <a:custGeom>
                        <a:avLst/>
                        <a:gdLst>
                          <a:gd name="T0" fmla="*/ 1 h 1"/>
                          <a:gd name="T1" fmla="*/ 0 h 1"/>
                          <a:gd name="T2" fmla="*/ 0 h 1"/>
                          <a:gd name="T3" fmla="*/ 0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0"/>
                            </a:cubicBezTo>
                            <a:cubicBezTo>
                              <a:pt x="0" y="0"/>
                              <a:pt x="0" y="0"/>
                              <a:pt x="0" y="0"/>
                            </a:cubicBezTo>
                            <a:cubicBezTo>
                              <a:pt x="0" y="0"/>
                              <a:pt x="0" y="0"/>
                              <a:pt x="0" y="0"/>
                            </a:cubicBezTo>
                            <a:cubicBezTo>
                              <a:pt x="0" y="0"/>
                              <a:pt x="0" y="0"/>
                              <a:pt x="0" y="0"/>
                            </a:cubicBezTo>
                            <a:cubicBezTo>
                              <a:pt x="0" y="1"/>
                              <a:pt x="0" y="1"/>
                              <a:pt x="0" y="1"/>
                            </a:cubicBezTo>
                            <a:close/>
                          </a:path>
                        </a:pathLst>
                      </a:custGeom>
                      <a:solidFill>
                        <a:srgbClr val="C0C4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66" name="Freeform 33"/>
                      <p:cNvSpPr>
                        <a:spLocks/>
                      </p:cNvSpPr>
                      <p:nvPr/>
                    </p:nvSpPr>
                    <p:spPr bwMode="auto">
                      <a:xfrm>
                        <a:off x="7615138" y="176193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C0C4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67" name="Freeform 34"/>
                      <p:cNvSpPr>
                        <a:spLocks/>
                      </p:cNvSpPr>
                      <p:nvPr/>
                    </p:nvSpPr>
                    <p:spPr bwMode="auto">
                      <a:xfrm>
                        <a:off x="7602978" y="1793199"/>
                        <a:ext cx="20846" cy="17372"/>
                      </a:xfrm>
                      <a:custGeom>
                        <a:avLst/>
                        <a:gdLst>
                          <a:gd name="T0" fmla="*/ 10 w 10"/>
                          <a:gd name="T1" fmla="*/ 2 h 8"/>
                          <a:gd name="T2" fmla="*/ 10 w 10"/>
                          <a:gd name="T3" fmla="*/ 2 h 8"/>
                          <a:gd name="T4" fmla="*/ 10 w 10"/>
                          <a:gd name="T5" fmla="*/ 2 h 8"/>
                          <a:gd name="T6" fmla="*/ 10 w 10"/>
                          <a:gd name="T7" fmla="*/ 3 h 8"/>
                          <a:gd name="T8" fmla="*/ 10 w 10"/>
                          <a:gd name="T9" fmla="*/ 3 h 8"/>
                          <a:gd name="T10" fmla="*/ 8 w 10"/>
                          <a:gd name="T11" fmla="*/ 3 h 8"/>
                          <a:gd name="T12" fmla="*/ 6 w 10"/>
                          <a:gd name="T13" fmla="*/ 3 h 8"/>
                          <a:gd name="T14" fmla="*/ 6 w 10"/>
                          <a:gd name="T15" fmla="*/ 3 h 8"/>
                          <a:gd name="T16" fmla="*/ 4 w 10"/>
                          <a:gd name="T17" fmla="*/ 5 h 8"/>
                          <a:gd name="T18" fmla="*/ 3 w 10"/>
                          <a:gd name="T19" fmla="*/ 7 h 8"/>
                          <a:gd name="T20" fmla="*/ 2 w 10"/>
                          <a:gd name="T21" fmla="*/ 7 h 8"/>
                          <a:gd name="T22" fmla="*/ 1 w 10"/>
                          <a:gd name="T23" fmla="*/ 8 h 8"/>
                          <a:gd name="T24" fmla="*/ 2 w 10"/>
                          <a:gd name="T25" fmla="*/ 7 h 8"/>
                          <a:gd name="T26" fmla="*/ 3 w 10"/>
                          <a:gd name="T27" fmla="*/ 6 h 8"/>
                          <a:gd name="T28" fmla="*/ 5 w 10"/>
                          <a:gd name="T29" fmla="*/ 2 h 8"/>
                          <a:gd name="T30" fmla="*/ 6 w 10"/>
                          <a:gd name="T31" fmla="*/ 2 h 8"/>
                          <a:gd name="T32" fmla="*/ 7 w 10"/>
                          <a:gd name="T33" fmla="*/ 2 h 8"/>
                          <a:gd name="T34" fmla="*/ 6 w 10"/>
                          <a:gd name="T35" fmla="*/ 1 h 8"/>
                          <a:gd name="T36" fmla="*/ 5 w 10"/>
                          <a:gd name="T37" fmla="*/ 1 h 8"/>
                          <a:gd name="T38" fmla="*/ 4 w 10"/>
                          <a:gd name="T39" fmla="*/ 1 h 8"/>
                          <a:gd name="T40" fmla="*/ 4 w 10"/>
                          <a:gd name="T41" fmla="*/ 1 h 8"/>
                          <a:gd name="T42" fmla="*/ 2 w 10"/>
                          <a:gd name="T43" fmla="*/ 2 h 8"/>
                          <a:gd name="T44" fmla="*/ 2 w 10"/>
                          <a:gd name="T45" fmla="*/ 2 h 8"/>
                          <a:gd name="T46" fmla="*/ 2 w 10"/>
                          <a:gd name="T47" fmla="*/ 2 h 8"/>
                          <a:gd name="T48" fmla="*/ 0 w 10"/>
                          <a:gd name="T49" fmla="*/ 4 h 8"/>
                          <a:gd name="T50" fmla="*/ 2 w 10"/>
                          <a:gd name="T51" fmla="*/ 1 h 8"/>
                          <a:gd name="T52" fmla="*/ 2 w 10"/>
                          <a:gd name="T53" fmla="*/ 1 h 8"/>
                          <a:gd name="T54" fmla="*/ 4 w 10"/>
                          <a:gd name="T55" fmla="*/ 0 h 8"/>
                          <a:gd name="T56" fmla="*/ 4 w 10"/>
                          <a:gd name="T57" fmla="*/ 0 h 8"/>
                          <a:gd name="T58" fmla="*/ 6 w 10"/>
                          <a:gd name="T59" fmla="*/ 0 h 8"/>
                          <a:gd name="T60" fmla="*/ 7 w 10"/>
                          <a:gd name="T61" fmla="*/ 0 h 8"/>
                          <a:gd name="T62" fmla="*/ 9 w 10"/>
                          <a:gd name="T63" fmla="*/ 1 h 8"/>
                          <a:gd name="T64" fmla="*/ 9 w 10"/>
                          <a:gd name="T65" fmla="*/ 1 h 8"/>
                          <a:gd name="T66" fmla="*/ 9 w 10"/>
                          <a:gd name="T67" fmla="*/ 1 h 8"/>
                          <a:gd name="T68" fmla="*/ 8 w 10"/>
                          <a:gd name="T69" fmla="*/ 2 h 8"/>
                          <a:gd name="T70" fmla="*/ 9 w 10"/>
                          <a:gd name="T71" fmla="*/ 2 h 8"/>
                          <a:gd name="T72" fmla="*/ 10 w 10"/>
                          <a:gd name="T7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 h="8">
                            <a:moveTo>
                              <a:pt x="10" y="2"/>
                            </a:moveTo>
                            <a:cubicBezTo>
                              <a:pt x="10" y="2"/>
                              <a:pt x="10" y="2"/>
                              <a:pt x="10" y="2"/>
                            </a:cubicBezTo>
                            <a:cubicBezTo>
                              <a:pt x="10" y="2"/>
                              <a:pt x="10" y="2"/>
                              <a:pt x="10" y="2"/>
                            </a:cubicBezTo>
                            <a:cubicBezTo>
                              <a:pt x="10" y="3"/>
                              <a:pt x="10" y="3"/>
                              <a:pt x="10" y="3"/>
                            </a:cubicBezTo>
                            <a:cubicBezTo>
                              <a:pt x="10" y="3"/>
                              <a:pt x="10" y="3"/>
                              <a:pt x="10" y="3"/>
                            </a:cubicBezTo>
                            <a:cubicBezTo>
                              <a:pt x="10" y="3"/>
                              <a:pt x="9" y="3"/>
                              <a:pt x="8" y="3"/>
                            </a:cubicBezTo>
                            <a:cubicBezTo>
                              <a:pt x="7" y="3"/>
                              <a:pt x="7" y="3"/>
                              <a:pt x="6" y="3"/>
                            </a:cubicBezTo>
                            <a:cubicBezTo>
                              <a:pt x="6" y="3"/>
                              <a:pt x="6" y="3"/>
                              <a:pt x="6" y="3"/>
                            </a:cubicBezTo>
                            <a:cubicBezTo>
                              <a:pt x="5" y="4"/>
                              <a:pt x="5" y="4"/>
                              <a:pt x="4" y="5"/>
                            </a:cubicBezTo>
                            <a:cubicBezTo>
                              <a:pt x="4" y="5"/>
                              <a:pt x="3" y="6"/>
                              <a:pt x="3" y="7"/>
                            </a:cubicBezTo>
                            <a:cubicBezTo>
                              <a:pt x="2" y="7"/>
                              <a:pt x="2" y="7"/>
                              <a:pt x="2" y="7"/>
                            </a:cubicBezTo>
                            <a:cubicBezTo>
                              <a:pt x="2" y="7"/>
                              <a:pt x="1" y="8"/>
                              <a:pt x="1" y="8"/>
                            </a:cubicBezTo>
                            <a:cubicBezTo>
                              <a:pt x="1" y="8"/>
                              <a:pt x="2" y="7"/>
                              <a:pt x="2" y="7"/>
                            </a:cubicBezTo>
                            <a:cubicBezTo>
                              <a:pt x="3" y="6"/>
                              <a:pt x="3" y="6"/>
                              <a:pt x="3" y="6"/>
                            </a:cubicBezTo>
                            <a:cubicBezTo>
                              <a:pt x="4" y="5"/>
                              <a:pt x="4" y="4"/>
                              <a:pt x="5" y="2"/>
                            </a:cubicBezTo>
                            <a:cubicBezTo>
                              <a:pt x="5" y="2"/>
                              <a:pt x="6" y="2"/>
                              <a:pt x="6" y="2"/>
                            </a:cubicBezTo>
                            <a:cubicBezTo>
                              <a:pt x="6" y="2"/>
                              <a:pt x="7" y="2"/>
                              <a:pt x="7" y="2"/>
                            </a:cubicBezTo>
                            <a:cubicBezTo>
                              <a:pt x="7" y="1"/>
                              <a:pt x="7" y="1"/>
                              <a:pt x="6" y="1"/>
                            </a:cubicBezTo>
                            <a:cubicBezTo>
                              <a:pt x="6" y="1"/>
                              <a:pt x="6" y="1"/>
                              <a:pt x="5" y="1"/>
                            </a:cubicBezTo>
                            <a:cubicBezTo>
                              <a:pt x="5" y="1"/>
                              <a:pt x="4" y="1"/>
                              <a:pt x="4" y="1"/>
                            </a:cubicBezTo>
                            <a:cubicBezTo>
                              <a:pt x="4" y="1"/>
                              <a:pt x="4" y="1"/>
                              <a:pt x="4" y="1"/>
                            </a:cubicBezTo>
                            <a:cubicBezTo>
                              <a:pt x="3" y="1"/>
                              <a:pt x="3" y="1"/>
                              <a:pt x="2" y="2"/>
                            </a:cubicBezTo>
                            <a:cubicBezTo>
                              <a:pt x="2" y="2"/>
                              <a:pt x="2" y="2"/>
                              <a:pt x="2" y="2"/>
                            </a:cubicBezTo>
                            <a:cubicBezTo>
                              <a:pt x="2" y="2"/>
                              <a:pt x="2" y="2"/>
                              <a:pt x="2" y="2"/>
                            </a:cubicBezTo>
                            <a:cubicBezTo>
                              <a:pt x="1" y="3"/>
                              <a:pt x="0" y="3"/>
                              <a:pt x="0" y="4"/>
                            </a:cubicBezTo>
                            <a:cubicBezTo>
                              <a:pt x="0" y="3"/>
                              <a:pt x="1" y="2"/>
                              <a:pt x="2" y="1"/>
                            </a:cubicBezTo>
                            <a:cubicBezTo>
                              <a:pt x="2" y="1"/>
                              <a:pt x="2" y="1"/>
                              <a:pt x="2" y="1"/>
                            </a:cubicBezTo>
                            <a:cubicBezTo>
                              <a:pt x="3" y="0"/>
                              <a:pt x="3" y="0"/>
                              <a:pt x="4" y="0"/>
                            </a:cubicBezTo>
                            <a:cubicBezTo>
                              <a:pt x="4" y="0"/>
                              <a:pt x="4" y="0"/>
                              <a:pt x="4" y="0"/>
                            </a:cubicBezTo>
                            <a:cubicBezTo>
                              <a:pt x="5" y="0"/>
                              <a:pt x="6" y="0"/>
                              <a:pt x="6" y="0"/>
                            </a:cubicBezTo>
                            <a:cubicBezTo>
                              <a:pt x="7" y="0"/>
                              <a:pt x="7" y="0"/>
                              <a:pt x="7" y="0"/>
                            </a:cubicBezTo>
                            <a:cubicBezTo>
                              <a:pt x="8" y="1"/>
                              <a:pt x="8" y="0"/>
                              <a:pt x="9" y="1"/>
                            </a:cubicBezTo>
                            <a:cubicBezTo>
                              <a:pt x="9" y="1"/>
                              <a:pt x="9" y="1"/>
                              <a:pt x="9" y="1"/>
                            </a:cubicBezTo>
                            <a:cubicBezTo>
                              <a:pt x="9" y="1"/>
                              <a:pt x="9" y="1"/>
                              <a:pt x="9" y="1"/>
                            </a:cubicBezTo>
                            <a:cubicBezTo>
                              <a:pt x="8" y="2"/>
                              <a:pt x="8" y="2"/>
                              <a:pt x="8" y="2"/>
                            </a:cubicBezTo>
                            <a:cubicBezTo>
                              <a:pt x="8" y="2"/>
                              <a:pt x="9" y="2"/>
                              <a:pt x="9" y="2"/>
                            </a:cubicBezTo>
                            <a:cubicBezTo>
                              <a:pt x="9" y="2"/>
                              <a:pt x="10" y="2"/>
                              <a:pt x="10" y="2"/>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68" name="Freeform 35"/>
                      <p:cNvSpPr>
                        <a:spLocks/>
                      </p:cNvSpPr>
                      <p:nvPr/>
                    </p:nvSpPr>
                    <p:spPr bwMode="auto">
                      <a:xfrm>
                        <a:off x="7615138" y="17810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C0C4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69" name="Freeform 36"/>
                      <p:cNvSpPr>
                        <a:spLocks/>
                      </p:cNvSpPr>
                      <p:nvPr/>
                    </p:nvSpPr>
                    <p:spPr bwMode="auto">
                      <a:xfrm>
                        <a:off x="7556942" y="1843577"/>
                        <a:ext cx="0" cy="2606"/>
                      </a:xfrm>
                      <a:custGeom>
                        <a:avLst/>
                        <a:gdLst>
                          <a:gd name="T0" fmla="*/ 1 h 1"/>
                          <a:gd name="T1" fmla="*/ 1 h 1"/>
                          <a:gd name="T2" fmla="*/ 0 h 1"/>
                          <a:gd name="T3" fmla="*/ 0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0"/>
                              <a:pt x="0" y="0"/>
                              <a:pt x="0" y="0"/>
                            </a:cubicBezTo>
                            <a:cubicBezTo>
                              <a:pt x="0" y="0"/>
                              <a:pt x="0" y="0"/>
                              <a:pt x="0" y="0"/>
                            </a:cubicBezTo>
                            <a:cubicBezTo>
                              <a:pt x="0" y="0"/>
                              <a:pt x="0" y="1"/>
                              <a:pt x="0" y="1"/>
                            </a:cubicBezTo>
                            <a:cubicBezTo>
                              <a:pt x="0" y="1"/>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70" name="Freeform 37"/>
                      <p:cNvSpPr>
                        <a:spLocks/>
                      </p:cNvSpPr>
                      <p:nvPr/>
                    </p:nvSpPr>
                    <p:spPr bwMode="auto">
                      <a:xfrm>
                        <a:off x="7631641" y="1788856"/>
                        <a:ext cx="21715" cy="8686"/>
                      </a:xfrm>
                      <a:custGeom>
                        <a:avLst/>
                        <a:gdLst>
                          <a:gd name="T0" fmla="*/ 10 w 10"/>
                          <a:gd name="T1" fmla="*/ 0 h 4"/>
                          <a:gd name="T2" fmla="*/ 10 w 10"/>
                          <a:gd name="T3" fmla="*/ 0 h 4"/>
                          <a:gd name="T4" fmla="*/ 10 w 10"/>
                          <a:gd name="T5" fmla="*/ 0 h 4"/>
                          <a:gd name="T6" fmla="*/ 10 w 10"/>
                          <a:gd name="T7" fmla="*/ 0 h 4"/>
                          <a:gd name="T8" fmla="*/ 9 w 10"/>
                          <a:gd name="T9" fmla="*/ 1 h 4"/>
                          <a:gd name="T10" fmla="*/ 4 w 10"/>
                          <a:gd name="T11" fmla="*/ 3 h 4"/>
                          <a:gd name="T12" fmla="*/ 2 w 10"/>
                          <a:gd name="T13" fmla="*/ 3 h 4"/>
                          <a:gd name="T14" fmla="*/ 0 w 10"/>
                          <a:gd name="T15" fmla="*/ 2 h 4"/>
                          <a:gd name="T16" fmla="*/ 0 w 10"/>
                          <a:gd name="T17" fmla="*/ 2 h 4"/>
                          <a:gd name="T18" fmla="*/ 1 w 10"/>
                          <a:gd name="T19" fmla="*/ 2 h 4"/>
                          <a:gd name="T20" fmla="*/ 6 w 10"/>
                          <a:gd name="T21" fmla="*/ 2 h 4"/>
                          <a:gd name="T22" fmla="*/ 10 w 10"/>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4">
                            <a:moveTo>
                              <a:pt x="10" y="0"/>
                            </a:moveTo>
                            <a:cubicBezTo>
                              <a:pt x="10" y="0"/>
                              <a:pt x="10" y="0"/>
                              <a:pt x="10" y="0"/>
                            </a:cubicBezTo>
                            <a:cubicBezTo>
                              <a:pt x="10" y="0"/>
                              <a:pt x="10" y="0"/>
                              <a:pt x="10" y="0"/>
                            </a:cubicBezTo>
                            <a:cubicBezTo>
                              <a:pt x="10" y="0"/>
                              <a:pt x="10" y="0"/>
                              <a:pt x="10" y="0"/>
                            </a:cubicBezTo>
                            <a:cubicBezTo>
                              <a:pt x="10" y="0"/>
                              <a:pt x="9" y="1"/>
                              <a:pt x="9" y="1"/>
                            </a:cubicBezTo>
                            <a:cubicBezTo>
                              <a:pt x="9" y="2"/>
                              <a:pt x="7" y="3"/>
                              <a:pt x="4" y="3"/>
                            </a:cubicBezTo>
                            <a:cubicBezTo>
                              <a:pt x="4" y="3"/>
                              <a:pt x="4" y="4"/>
                              <a:pt x="2" y="3"/>
                            </a:cubicBezTo>
                            <a:cubicBezTo>
                              <a:pt x="1" y="3"/>
                              <a:pt x="0" y="2"/>
                              <a:pt x="0" y="2"/>
                            </a:cubicBezTo>
                            <a:cubicBezTo>
                              <a:pt x="0" y="2"/>
                              <a:pt x="0" y="2"/>
                              <a:pt x="0" y="2"/>
                            </a:cubicBezTo>
                            <a:cubicBezTo>
                              <a:pt x="0" y="2"/>
                              <a:pt x="1" y="2"/>
                              <a:pt x="1" y="2"/>
                            </a:cubicBezTo>
                            <a:cubicBezTo>
                              <a:pt x="3" y="3"/>
                              <a:pt x="4" y="2"/>
                              <a:pt x="6" y="2"/>
                            </a:cubicBezTo>
                            <a:cubicBezTo>
                              <a:pt x="7" y="2"/>
                              <a:pt x="10" y="0"/>
                              <a:pt x="10"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71" name="Oval 38"/>
                      <p:cNvSpPr>
                        <a:spLocks noChangeArrowheads="1"/>
                      </p:cNvSpPr>
                      <p:nvPr/>
                    </p:nvSpPr>
                    <p:spPr bwMode="auto">
                      <a:xfrm>
                        <a:off x="7631641" y="1791462"/>
                        <a:ext cx="869" cy="1737"/>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72" name="Freeform 39"/>
                      <p:cNvSpPr>
                        <a:spLocks/>
                      </p:cNvSpPr>
                      <p:nvPr/>
                    </p:nvSpPr>
                    <p:spPr bwMode="auto">
                      <a:xfrm>
                        <a:off x="7563023" y="1820994"/>
                        <a:ext cx="14766" cy="7817"/>
                      </a:xfrm>
                      <a:custGeom>
                        <a:avLst/>
                        <a:gdLst>
                          <a:gd name="T0" fmla="*/ 7 w 7"/>
                          <a:gd name="T1" fmla="*/ 1 h 4"/>
                          <a:gd name="T2" fmla="*/ 5 w 7"/>
                          <a:gd name="T3" fmla="*/ 1 h 4"/>
                          <a:gd name="T4" fmla="*/ 5 w 7"/>
                          <a:gd name="T5" fmla="*/ 1 h 4"/>
                          <a:gd name="T6" fmla="*/ 2 w 7"/>
                          <a:gd name="T7" fmla="*/ 1 h 4"/>
                          <a:gd name="T8" fmla="*/ 0 w 7"/>
                          <a:gd name="T9" fmla="*/ 3 h 4"/>
                          <a:gd name="T10" fmla="*/ 0 w 7"/>
                          <a:gd name="T11" fmla="*/ 4 h 4"/>
                          <a:gd name="T12" fmla="*/ 0 w 7"/>
                          <a:gd name="T13" fmla="*/ 4 h 4"/>
                          <a:gd name="T14" fmla="*/ 0 w 7"/>
                          <a:gd name="T15" fmla="*/ 3 h 4"/>
                          <a:gd name="T16" fmla="*/ 0 w 7"/>
                          <a:gd name="T17" fmla="*/ 3 h 4"/>
                          <a:gd name="T18" fmla="*/ 2 w 7"/>
                          <a:gd name="T19" fmla="*/ 0 h 4"/>
                          <a:gd name="T20" fmla="*/ 2 w 7"/>
                          <a:gd name="T21" fmla="*/ 0 h 4"/>
                          <a:gd name="T22" fmla="*/ 7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7" y="1"/>
                            </a:moveTo>
                            <a:cubicBezTo>
                              <a:pt x="7" y="1"/>
                              <a:pt x="6" y="1"/>
                              <a:pt x="5" y="1"/>
                            </a:cubicBezTo>
                            <a:cubicBezTo>
                              <a:pt x="5" y="1"/>
                              <a:pt x="5" y="1"/>
                              <a:pt x="5" y="1"/>
                            </a:cubicBezTo>
                            <a:cubicBezTo>
                              <a:pt x="4" y="1"/>
                              <a:pt x="3" y="1"/>
                              <a:pt x="2" y="1"/>
                            </a:cubicBezTo>
                            <a:cubicBezTo>
                              <a:pt x="0" y="3"/>
                              <a:pt x="0" y="3"/>
                              <a:pt x="0" y="3"/>
                            </a:cubicBezTo>
                            <a:cubicBezTo>
                              <a:pt x="0" y="4"/>
                              <a:pt x="0" y="4"/>
                              <a:pt x="0" y="4"/>
                            </a:cubicBezTo>
                            <a:cubicBezTo>
                              <a:pt x="0" y="4"/>
                              <a:pt x="0" y="4"/>
                              <a:pt x="0" y="4"/>
                            </a:cubicBezTo>
                            <a:cubicBezTo>
                              <a:pt x="0" y="4"/>
                              <a:pt x="0" y="3"/>
                              <a:pt x="0" y="3"/>
                            </a:cubicBezTo>
                            <a:cubicBezTo>
                              <a:pt x="0" y="3"/>
                              <a:pt x="0" y="3"/>
                              <a:pt x="0" y="3"/>
                            </a:cubicBezTo>
                            <a:cubicBezTo>
                              <a:pt x="1" y="2"/>
                              <a:pt x="2" y="1"/>
                              <a:pt x="2" y="0"/>
                            </a:cubicBezTo>
                            <a:cubicBezTo>
                              <a:pt x="2" y="0"/>
                              <a:pt x="2" y="0"/>
                              <a:pt x="2" y="0"/>
                            </a:cubicBezTo>
                            <a:cubicBezTo>
                              <a:pt x="4" y="1"/>
                              <a:pt x="7" y="1"/>
                              <a:pt x="7"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73" name="Oval 40"/>
                      <p:cNvSpPr>
                        <a:spLocks noChangeArrowheads="1"/>
                      </p:cNvSpPr>
                      <p:nvPr/>
                    </p:nvSpPr>
                    <p:spPr bwMode="auto">
                      <a:xfrm>
                        <a:off x="7573446" y="1778433"/>
                        <a:ext cx="869" cy="869"/>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74" name="Freeform 41"/>
                      <p:cNvSpPr>
                        <a:spLocks noEditPoints="1"/>
                      </p:cNvSpPr>
                      <p:nvPr/>
                    </p:nvSpPr>
                    <p:spPr bwMode="auto">
                      <a:xfrm>
                        <a:off x="7569103" y="1774090"/>
                        <a:ext cx="29532" cy="14766"/>
                      </a:xfrm>
                      <a:custGeom>
                        <a:avLst/>
                        <a:gdLst>
                          <a:gd name="T0" fmla="*/ 12 w 14"/>
                          <a:gd name="T1" fmla="*/ 5 h 7"/>
                          <a:gd name="T2" fmla="*/ 12 w 14"/>
                          <a:gd name="T3" fmla="*/ 5 h 7"/>
                          <a:gd name="T4" fmla="*/ 11 w 14"/>
                          <a:gd name="T5" fmla="*/ 5 h 7"/>
                          <a:gd name="T6" fmla="*/ 11 w 14"/>
                          <a:gd name="T7" fmla="*/ 3 h 7"/>
                          <a:gd name="T8" fmla="*/ 10 w 14"/>
                          <a:gd name="T9" fmla="*/ 1 h 7"/>
                          <a:gd name="T10" fmla="*/ 11 w 14"/>
                          <a:gd name="T11" fmla="*/ 1 h 7"/>
                          <a:gd name="T12" fmla="*/ 12 w 14"/>
                          <a:gd name="T13" fmla="*/ 1 h 7"/>
                          <a:gd name="T14" fmla="*/ 12 w 14"/>
                          <a:gd name="T15" fmla="*/ 1 h 7"/>
                          <a:gd name="T16" fmla="*/ 13 w 14"/>
                          <a:gd name="T17" fmla="*/ 1 h 7"/>
                          <a:gd name="T18" fmla="*/ 12 w 14"/>
                          <a:gd name="T19" fmla="*/ 1 h 7"/>
                          <a:gd name="T20" fmla="*/ 12 w 14"/>
                          <a:gd name="T21" fmla="*/ 1 h 7"/>
                          <a:gd name="T22" fmla="*/ 9 w 14"/>
                          <a:gd name="T23" fmla="*/ 0 h 7"/>
                          <a:gd name="T24" fmla="*/ 6 w 14"/>
                          <a:gd name="T25" fmla="*/ 0 h 7"/>
                          <a:gd name="T26" fmla="*/ 3 w 14"/>
                          <a:gd name="T27" fmla="*/ 1 h 7"/>
                          <a:gd name="T28" fmla="*/ 2 w 14"/>
                          <a:gd name="T29" fmla="*/ 2 h 7"/>
                          <a:gd name="T30" fmla="*/ 2 w 14"/>
                          <a:gd name="T31" fmla="*/ 2 h 7"/>
                          <a:gd name="T32" fmla="*/ 2 w 14"/>
                          <a:gd name="T33" fmla="*/ 2 h 7"/>
                          <a:gd name="T34" fmla="*/ 1 w 14"/>
                          <a:gd name="T35" fmla="*/ 2 h 7"/>
                          <a:gd name="T36" fmla="*/ 1 w 14"/>
                          <a:gd name="T37" fmla="*/ 2 h 7"/>
                          <a:gd name="T38" fmla="*/ 1 w 14"/>
                          <a:gd name="T39" fmla="*/ 3 h 7"/>
                          <a:gd name="T40" fmla="*/ 1 w 14"/>
                          <a:gd name="T41" fmla="*/ 3 h 7"/>
                          <a:gd name="T42" fmla="*/ 0 w 14"/>
                          <a:gd name="T43" fmla="*/ 3 h 7"/>
                          <a:gd name="T44" fmla="*/ 2 w 14"/>
                          <a:gd name="T45" fmla="*/ 3 h 7"/>
                          <a:gd name="T46" fmla="*/ 3 w 14"/>
                          <a:gd name="T47" fmla="*/ 3 h 7"/>
                          <a:gd name="T48" fmla="*/ 3 w 14"/>
                          <a:gd name="T49" fmla="*/ 3 h 7"/>
                          <a:gd name="T50" fmla="*/ 4 w 14"/>
                          <a:gd name="T51" fmla="*/ 2 h 7"/>
                          <a:gd name="T52" fmla="*/ 4 w 14"/>
                          <a:gd name="T53" fmla="*/ 3 h 7"/>
                          <a:gd name="T54" fmla="*/ 4 w 14"/>
                          <a:gd name="T55" fmla="*/ 5 h 7"/>
                          <a:gd name="T56" fmla="*/ 4 w 14"/>
                          <a:gd name="T57" fmla="*/ 6 h 7"/>
                          <a:gd name="T58" fmla="*/ 4 w 14"/>
                          <a:gd name="T59" fmla="*/ 6 h 7"/>
                          <a:gd name="T60" fmla="*/ 4 w 14"/>
                          <a:gd name="T61" fmla="*/ 7 h 7"/>
                          <a:gd name="T62" fmla="*/ 3 w 14"/>
                          <a:gd name="T63" fmla="*/ 7 h 7"/>
                          <a:gd name="T64" fmla="*/ 3 w 14"/>
                          <a:gd name="T65" fmla="*/ 7 h 7"/>
                          <a:gd name="T66" fmla="*/ 3 w 14"/>
                          <a:gd name="T67" fmla="*/ 7 h 7"/>
                          <a:gd name="T68" fmla="*/ 5 w 14"/>
                          <a:gd name="T69" fmla="*/ 6 h 7"/>
                          <a:gd name="T70" fmla="*/ 8 w 14"/>
                          <a:gd name="T71" fmla="*/ 6 h 7"/>
                          <a:gd name="T72" fmla="*/ 8 w 14"/>
                          <a:gd name="T73" fmla="*/ 6 h 7"/>
                          <a:gd name="T74" fmla="*/ 14 w 14"/>
                          <a:gd name="T75" fmla="*/ 6 h 7"/>
                          <a:gd name="T76" fmla="*/ 14 w 14"/>
                          <a:gd name="T77" fmla="*/ 6 h 7"/>
                          <a:gd name="T78" fmla="*/ 14 w 14"/>
                          <a:gd name="T79" fmla="*/ 6 h 7"/>
                          <a:gd name="T80" fmla="*/ 12 w 14"/>
                          <a:gd name="T81" fmla="*/ 5 h 7"/>
                          <a:gd name="T82" fmla="*/ 7 w 14"/>
                          <a:gd name="T83" fmla="*/ 5 h 7"/>
                          <a:gd name="T84" fmla="*/ 7 w 14"/>
                          <a:gd name="T85" fmla="*/ 5 h 7"/>
                          <a:gd name="T86" fmla="*/ 6 w 14"/>
                          <a:gd name="T87" fmla="*/ 5 h 7"/>
                          <a:gd name="T88" fmla="*/ 5 w 14"/>
                          <a:gd name="T89" fmla="*/ 6 h 7"/>
                          <a:gd name="T90" fmla="*/ 5 w 14"/>
                          <a:gd name="T91" fmla="*/ 6 h 7"/>
                          <a:gd name="T92" fmla="*/ 4 w 14"/>
                          <a:gd name="T93" fmla="*/ 4 h 7"/>
                          <a:gd name="T94" fmla="*/ 5 w 14"/>
                          <a:gd name="T95" fmla="*/ 4 h 7"/>
                          <a:gd name="T96" fmla="*/ 5 w 14"/>
                          <a:gd name="T97" fmla="*/ 4 h 7"/>
                          <a:gd name="T98" fmla="*/ 7 w 14"/>
                          <a:gd name="T99" fmla="*/ 4 h 7"/>
                          <a:gd name="T100" fmla="*/ 7 w 14"/>
                          <a:gd name="T10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7">
                            <a:moveTo>
                              <a:pt x="12" y="5"/>
                            </a:moveTo>
                            <a:cubicBezTo>
                              <a:pt x="12" y="5"/>
                              <a:pt x="12" y="5"/>
                              <a:pt x="12" y="5"/>
                            </a:cubicBezTo>
                            <a:cubicBezTo>
                              <a:pt x="11" y="5"/>
                              <a:pt x="11" y="5"/>
                              <a:pt x="11" y="5"/>
                            </a:cubicBezTo>
                            <a:cubicBezTo>
                              <a:pt x="11" y="5"/>
                              <a:pt x="11" y="4"/>
                              <a:pt x="11" y="3"/>
                            </a:cubicBezTo>
                            <a:cubicBezTo>
                              <a:pt x="11" y="2"/>
                              <a:pt x="10" y="1"/>
                              <a:pt x="10" y="1"/>
                            </a:cubicBezTo>
                            <a:cubicBezTo>
                              <a:pt x="10" y="1"/>
                              <a:pt x="10" y="1"/>
                              <a:pt x="11" y="1"/>
                            </a:cubicBezTo>
                            <a:cubicBezTo>
                              <a:pt x="11" y="1"/>
                              <a:pt x="11" y="1"/>
                              <a:pt x="12" y="1"/>
                            </a:cubicBezTo>
                            <a:cubicBezTo>
                              <a:pt x="12" y="1"/>
                              <a:pt x="12" y="1"/>
                              <a:pt x="12" y="1"/>
                            </a:cubicBezTo>
                            <a:cubicBezTo>
                              <a:pt x="12" y="1"/>
                              <a:pt x="13" y="1"/>
                              <a:pt x="13" y="1"/>
                            </a:cubicBezTo>
                            <a:cubicBezTo>
                              <a:pt x="13" y="1"/>
                              <a:pt x="12" y="1"/>
                              <a:pt x="12" y="1"/>
                            </a:cubicBezTo>
                            <a:cubicBezTo>
                              <a:pt x="12" y="1"/>
                              <a:pt x="12" y="1"/>
                              <a:pt x="12" y="1"/>
                            </a:cubicBezTo>
                            <a:cubicBezTo>
                              <a:pt x="11" y="0"/>
                              <a:pt x="10" y="0"/>
                              <a:pt x="9" y="0"/>
                            </a:cubicBezTo>
                            <a:cubicBezTo>
                              <a:pt x="8" y="0"/>
                              <a:pt x="7" y="0"/>
                              <a:pt x="6" y="0"/>
                            </a:cubicBezTo>
                            <a:cubicBezTo>
                              <a:pt x="5" y="0"/>
                              <a:pt x="4" y="1"/>
                              <a:pt x="3" y="1"/>
                            </a:cubicBezTo>
                            <a:cubicBezTo>
                              <a:pt x="3" y="2"/>
                              <a:pt x="2" y="2"/>
                              <a:pt x="2" y="2"/>
                            </a:cubicBezTo>
                            <a:cubicBezTo>
                              <a:pt x="2" y="2"/>
                              <a:pt x="2" y="2"/>
                              <a:pt x="2" y="2"/>
                            </a:cubicBezTo>
                            <a:cubicBezTo>
                              <a:pt x="2" y="2"/>
                              <a:pt x="2" y="2"/>
                              <a:pt x="2" y="2"/>
                            </a:cubicBezTo>
                            <a:cubicBezTo>
                              <a:pt x="1" y="2"/>
                              <a:pt x="1" y="2"/>
                              <a:pt x="1" y="2"/>
                            </a:cubicBezTo>
                            <a:cubicBezTo>
                              <a:pt x="1" y="2"/>
                              <a:pt x="1" y="2"/>
                              <a:pt x="1" y="2"/>
                            </a:cubicBezTo>
                            <a:cubicBezTo>
                              <a:pt x="1" y="2"/>
                              <a:pt x="1" y="3"/>
                              <a:pt x="1" y="3"/>
                            </a:cubicBezTo>
                            <a:cubicBezTo>
                              <a:pt x="1" y="3"/>
                              <a:pt x="1" y="3"/>
                              <a:pt x="1" y="3"/>
                            </a:cubicBezTo>
                            <a:cubicBezTo>
                              <a:pt x="1" y="3"/>
                              <a:pt x="0" y="3"/>
                              <a:pt x="0" y="3"/>
                            </a:cubicBezTo>
                            <a:cubicBezTo>
                              <a:pt x="0" y="3"/>
                              <a:pt x="2" y="3"/>
                              <a:pt x="2" y="3"/>
                            </a:cubicBezTo>
                            <a:cubicBezTo>
                              <a:pt x="3" y="3"/>
                              <a:pt x="3" y="3"/>
                              <a:pt x="3" y="3"/>
                            </a:cubicBezTo>
                            <a:cubicBezTo>
                              <a:pt x="3" y="3"/>
                              <a:pt x="3" y="3"/>
                              <a:pt x="3" y="3"/>
                            </a:cubicBezTo>
                            <a:cubicBezTo>
                              <a:pt x="3" y="3"/>
                              <a:pt x="4" y="2"/>
                              <a:pt x="4" y="2"/>
                            </a:cubicBezTo>
                            <a:cubicBezTo>
                              <a:pt x="4" y="2"/>
                              <a:pt x="4" y="3"/>
                              <a:pt x="4" y="3"/>
                            </a:cubicBezTo>
                            <a:cubicBezTo>
                              <a:pt x="4" y="3"/>
                              <a:pt x="4" y="4"/>
                              <a:pt x="4" y="5"/>
                            </a:cubicBezTo>
                            <a:cubicBezTo>
                              <a:pt x="4" y="6"/>
                              <a:pt x="4" y="6"/>
                              <a:pt x="4" y="6"/>
                            </a:cubicBezTo>
                            <a:cubicBezTo>
                              <a:pt x="4" y="6"/>
                              <a:pt x="4" y="6"/>
                              <a:pt x="4" y="6"/>
                            </a:cubicBezTo>
                            <a:cubicBezTo>
                              <a:pt x="4" y="6"/>
                              <a:pt x="4" y="6"/>
                              <a:pt x="4" y="7"/>
                            </a:cubicBezTo>
                            <a:cubicBezTo>
                              <a:pt x="4" y="7"/>
                              <a:pt x="3" y="7"/>
                              <a:pt x="3" y="7"/>
                            </a:cubicBezTo>
                            <a:cubicBezTo>
                              <a:pt x="3" y="7"/>
                              <a:pt x="3" y="7"/>
                              <a:pt x="3" y="7"/>
                            </a:cubicBezTo>
                            <a:cubicBezTo>
                              <a:pt x="3" y="7"/>
                              <a:pt x="3" y="7"/>
                              <a:pt x="3" y="7"/>
                            </a:cubicBezTo>
                            <a:cubicBezTo>
                              <a:pt x="3" y="7"/>
                              <a:pt x="5" y="7"/>
                              <a:pt x="5" y="6"/>
                            </a:cubicBezTo>
                            <a:cubicBezTo>
                              <a:pt x="6" y="6"/>
                              <a:pt x="7" y="6"/>
                              <a:pt x="8" y="6"/>
                            </a:cubicBezTo>
                            <a:cubicBezTo>
                              <a:pt x="8" y="6"/>
                              <a:pt x="8" y="6"/>
                              <a:pt x="8" y="6"/>
                            </a:cubicBezTo>
                            <a:cubicBezTo>
                              <a:pt x="9" y="5"/>
                              <a:pt x="13" y="6"/>
                              <a:pt x="14" y="6"/>
                            </a:cubicBezTo>
                            <a:cubicBezTo>
                              <a:pt x="14" y="6"/>
                              <a:pt x="14" y="6"/>
                              <a:pt x="14" y="6"/>
                            </a:cubicBezTo>
                            <a:cubicBezTo>
                              <a:pt x="14" y="6"/>
                              <a:pt x="14" y="6"/>
                              <a:pt x="14" y="6"/>
                            </a:cubicBezTo>
                            <a:cubicBezTo>
                              <a:pt x="14" y="6"/>
                              <a:pt x="13" y="5"/>
                              <a:pt x="12" y="5"/>
                            </a:cubicBezTo>
                            <a:close/>
                            <a:moveTo>
                              <a:pt x="7" y="5"/>
                            </a:moveTo>
                            <a:cubicBezTo>
                              <a:pt x="7" y="5"/>
                              <a:pt x="7" y="5"/>
                              <a:pt x="7" y="5"/>
                            </a:cubicBezTo>
                            <a:cubicBezTo>
                              <a:pt x="7" y="5"/>
                              <a:pt x="6" y="5"/>
                              <a:pt x="6" y="5"/>
                            </a:cubicBezTo>
                            <a:cubicBezTo>
                              <a:pt x="5" y="6"/>
                              <a:pt x="5" y="6"/>
                              <a:pt x="5" y="6"/>
                            </a:cubicBezTo>
                            <a:cubicBezTo>
                              <a:pt x="5" y="6"/>
                              <a:pt x="5" y="6"/>
                              <a:pt x="5" y="6"/>
                            </a:cubicBezTo>
                            <a:cubicBezTo>
                              <a:pt x="4" y="4"/>
                              <a:pt x="4" y="4"/>
                              <a:pt x="4" y="4"/>
                            </a:cubicBezTo>
                            <a:cubicBezTo>
                              <a:pt x="4" y="4"/>
                              <a:pt x="4" y="4"/>
                              <a:pt x="5" y="4"/>
                            </a:cubicBezTo>
                            <a:cubicBezTo>
                              <a:pt x="5" y="4"/>
                              <a:pt x="5" y="4"/>
                              <a:pt x="5" y="4"/>
                            </a:cubicBezTo>
                            <a:cubicBezTo>
                              <a:pt x="5" y="3"/>
                              <a:pt x="7" y="3"/>
                              <a:pt x="7" y="4"/>
                            </a:cubicBezTo>
                            <a:cubicBezTo>
                              <a:pt x="7" y="5"/>
                              <a:pt x="7" y="5"/>
                              <a:pt x="7" y="5"/>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75" name="Freeform 42"/>
                      <p:cNvSpPr>
                        <a:spLocks/>
                      </p:cNvSpPr>
                      <p:nvPr/>
                    </p:nvSpPr>
                    <p:spPr bwMode="auto">
                      <a:xfrm>
                        <a:off x="7615138" y="17810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76" name="Freeform 43"/>
                      <p:cNvSpPr>
                        <a:spLocks/>
                      </p:cNvSpPr>
                      <p:nvPr/>
                    </p:nvSpPr>
                    <p:spPr bwMode="auto">
                      <a:xfrm>
                        <a:off x="7615138" y="176193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77" name="Freeform 44"/>
                      <p:cNvSpPr>
                        <a:spLocks/>
                      </p:cNvSpPr>
                      <p:nvPr/>
                    </p:nvSpPr>
                    <p:spPr bwMode="auto">
                      <a:xfrm>
                        <a:off x="7571708" y="1755850"/>
                        <a:ext cx="16503" cy="7817"/>
                      </a:xfrm>
                      <a:custGeom>
                        <a:avLst/>
                        <a:gdLst>
                          <a:gd name="T0" fmla="*/ 8 w 8"/>
                          <a:gd name="T1" fmla="*/ 0 h 4"/>
                          <a:gd name="T2" fmla="*/ 7 w 8"/>
                          <a:gd name="T3" fmla="*/ 1 h 4"/>
                          <a:gd name="T4" fmla="*/ 7 w 8"/>
                          <a:gd name="T5" fmla="*/ 1 h 4"/>
                          <a:gd name="T6" fmla="*/ 3 w 8"/>
                          <a:gd name="T7" fmla="*/ 1 h 4"/>
                          <a:gd name="T8" fmla="*/ 3 w 8"/>
                          <a:gd name="T9" fmla="*/ 2 h 4"/>
                          <a:gd name="T10" fmla="*/ 2 w 8"/>
                          <a:gd name="T11" fmla="*/ 2 h 4"/>
                          <a:gd name="T12" fmla="*/ 0 w 8"/>
                          <a:gd name="T13" fmla="*/ 4 h 4"/>
                          <a:gd name="T14" fmla="*/ 0 w 8"/>
                          <a:gd name="T15" fmla="*/ 4 h 4"/>
                          <a:gd name="T16" fmla="*/ 0 w 8"/>
                          <a:gd name="T17" fmla="*/ 4 h 4"/>
                          <a:gd name="T18" fmla="*/ 0 w 8"/>
                          <a:gd name="T19" fmla="*/ 4 h 4"/>
                          <a:gd name="T20" fmla="*/ 0 w 8"/>
                          <a:gd name="T21" fmla="*/ 4 h 4"/>
                          <a:gd name="T22" fmla="*/ 1 w 8"/>
                          <a:gd name="T23" fmla="*/ 2 h 4"/>
                          <a:gd name="T24" fmla="*/ 1 w 8"/>
                          <a:gd name="T25" fmla="*/ 1 h 4"/>
                          <a:gd name="T26" fmla="*/ 2 w 8"/>
                          <a:gd name="T27" fmla="*/ 1 h 4"/>
                          <a:gd name="T28" fmla="*/ 5 w 8"/>
                          <a:gd name="T29" fmla="*/ 0 h 4"/>
                          <a:gd name="T30" fmla="*/ 8 w 8"/>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4">
                            <a:moveTo>
                              <a:pt x="8" y="0"/>
                            </a:moveTo>
                            <a:cubicBezTo>
                              <a:pt x="8" y="0"/>
                              <a:pt x="7" y="1"/>
                              <a:pt x="7" y="1"/>
                            </a:cubicBezTo>
                            <a:cubicBezTo>
                              <a:pt x="7" y="1"/>
                              <a:pt x="7" y="1"/>
                              <a:pt x="7" y="1"/>
                            </a:cubicBezTo>
                            <a:cubicBezTo>
                              <a:pt x="6" y="1"/>
                              <a:pt x="5" y="1"/>
                              <a:pt x="3" y="1"/>
                            </a:cubicBezTo>
                            <a:cubicBezTo>
                              <a:pt x="3" y="1"/>
                              <a:pt x="3" y="2"/>
                              <a:pt x="3" y="2"/>
                            </a:cubicBezTo>
                            <a:cubicBezTo>
                              <a:pt x="3" y="2"/>
                              <a:pt x="2" y="2"/>
                              <a:pt x="2" y="2"/>
                            </a:cubicBezTo>
                            <a:cubicBezTo>
                              <a:pt x="1" y="3"/>
                              <a:pt x="0" y="4"/>
                              <a:pt x="0" y="4"/>
                            </a:cubicBezTo>
                            <a:cubicBezTo>
                              <a:pt x="0" y="4"/>
                              <a:pt x="0" y="4"/>
                              <a:pt x="0" y="4"/>
                            </a:cubicBezTo>
                            <a:cubicBezTo>
                              <a:pt x="0" y="4"/>
                              <a:pt x="0" y="4"/>
                              <a:pt x="0" y="4"/>
                            </a:cubicBezTo>
                            <a:cubicBezTo>
                              <a:pt x="0" y="4"/>
                              <a:pt x="0" y="4"/>
                              <a:pt x="0" y="4"/>
                            </a:cubicBezTo>
                            <a:cubicBezTo>
                              <a:pt x="0" y="4"/>
                              <a:pt x="0" y="4"/>
                              <a:pt x="0" y="4"/>
                            </a:cubicBezTo>
                            <a:cubicBezTo>
                              <a:pt x="0" y="3"/>
                              <a:pt x="0" y="2"/>
                              <a:pt x="1" y="2"/>
                            </a:cubicBezTo>
                            <a:cubicBezTo>
                              <a:pt x="1" y="1"/>
                              <a:pt x="1" y="1"/>
                              <a:pt x="1" y="1"/>
                            </a:cubicBezTo>
                            <a:cubicBezTo>
                              <a:pt x="1" y="1"/>
                              <a:pt x="2" y="1"/>
                              <a:pt x="2" y="1"/>
                            </a:cubicBezTo>
                            <a:cubicBezTo>
                              <a:pt x="2" y="1"/>
                              <a:pt x="3" y="0"/>
                              <a:pt x="5" y="0"/>
                            </a:cubicBezTo>
                            <a:cubicBezTo>
                              <a:pt x="6" y="0"/>
                              <a:pt x="8" y="0"/>
                              <a:pt x="8"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grpSp>
              </p:grpSp>
              <p:grpSp>
                <p:nvGrpSpPr>
                  <p:cNvPr id="221" name="Group 220"/>
                  <p:cNvGrpSpPr/>
                  <p:nvPr/>
                </p:nvGrpSpPr>
                <p:grpSpPr>
                  <a:xfrm>
                    <a:off x="9005587" y="2123688"/>
                    <a:ext cx="950976" cy="585216"/>
                    <a:chOff x="9005587" y="2123688"/>
                    <a:chExt cx="950976" cy="585216"/>
                  </a:xfrm>
                </p:grpSpPr>
                <p:sp>
                  <p:nvSpPr>
                    <p:cNvPr id="222" name="Rectangle 221"/>
                    <p:cNvSpPr/>
                    <p:nvPr/>
                  </p:nvSpPr>
                  <p:spPr bwMode="auto">
                    <a:xfrm>
                      <a:off x="9005587" y="2123688"/>
                      <a:ext cx="950976" cy="585216"/>
                    </a:xfrm>
                    <a:prstGeom prst="rect">
                      <a:avLst/>
                    </a:prstGeom>
                    <a:solidFill>
                      <a:srgbClr val="D9460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err="1">
                          <a:gradFill>
                            <a:gsLst>
                              <a:gs pos="0">
                                <a:srgbClr val="FFFFFF"/>
                              </a:gs>
                              <a:gs pos="100000">
                                <a:srgbClr val="FFFFFF"/>
                              </a:gs>
                            </a:gsLst>
                            <a:lin ang="5400000" scaled="0"/>
                          </a:gradFill>
                          <a:ea typeface="Segoe UI" pitchFamily="34" charset="0"/>
                          <a:cs typeface="Segoe UI" pitchFamily="34" charset="0"/>
                        </a:rPr>
                        <a:t>HBase</a:t>
                      </a:r>
                      <a:endParaRPr lang="en-US" sz="900" dirty="0">
                        <a:gradFill>
                          <a:gsLst>
                            <a:gs pos="0">
                              <a:srgbClr val="FFFFFF"/>
                            </a:gs>
                            <a:gs pos="100000">
                              <a:srgbClr val="FFFFFF"/>
                            </a:gs>
                          </a:gsLst>
                          <a:lin ang="5400000" scaled="0"/>
                        </a:gradFill>
                        <a:ea typeface="Segoe UI" pitchFamily="34" charset="0"/>
                        <a:cs typeface="Segoe UI" pitchFamily="34" charset="0"/>
                      </a:endParaRPr>
                    </a:p>
                  </p:txBody>
                </p:sp>
                <p:grpSp>
                  <p:nvGrpSpPr>
                    <p:cNvPr id="223" name="Group 222"/>
                    <p:cNvGrpSpPr/>
                    <p:nvPr/>
                  </p:nvGrpSpPr>
                  <p:grpSpPr>
                    <a:xfrm>
                      <a:off x="9226281" y="2433034"/>
                      <a:ext cx="509588" cy="126148"/>
                      <a:chOff x="8772525" y="2717800"/>
                      <a:chExt cx="647701" cy="160338"/>
                    </a:xfrm>
                  </p:grpSpPr>
                  <p:sp>
                    <p:nvSpPr>
                      <p:cNvPr id="224" name="Freeform 52"/>
                      <p:cNvSpPr>
                        <a:spLocks noEditPoints="1"/>
                      </p:cNvSpPr>
                      <p:nvPr/>
                    </p:nvSpPr>
                    <p:spPr bwMode="auto">
                      <a:xfrm>
                        <a:off x="8909050" y="2776538"/>
                        <a:ext cx="128588" cy="101600"/>
                      </a:xfrm>
                      <a:custGeom>
                        <a:avLst/>
                        <a:gdLst>
                          <a:gd name="T0" fmla="*/ 0 w 422"/>
                          <a:gd name="T1" fmla="*/ 78 h 336"/>
                          <a:gd name="T2" fmla="*/ 0 w 422"/>
                          <a:gd name="T3" fmla="*/ 2 h 336"/>
                          <a:gd name="T4" fmla="*/ 15 w 422"/>
                          <a:gd name="T5" fmla="*/ 0 h 336"/>
                          <a:gd name="T6" fmla="*/ 313 w 422"/>
                          <a:gd name="T7" fmla="*/ 0 h 336"/>
                          <a:gd name="T8" fmla="*/ 407 w 422"/>
                          <a:gd name="T9" fmla="*/ 111 h 336"/>
                          <a:gd name="T10" fmla="*/ 382 w 422"/>
                          <a:gd name="T11" fmla="*/ 169 h 336"/>
                          <a:gd name="T12" fmla="*/ 414 w 422"/>
                          <a:gd name="T13" fmla="*/ 265 h 336"/>
                          <a:gd name="T14" fmla="*/ 328 w 422"/>
                          <a:gd name="T15" fmla="*/ 334 h 336"/>
                          <a:gd name="T16" fmla="*/ 6 w 422"/>
                          <a:gd name="T17" fmla="*/ 334 h 336"/>
                          <a:gd name="T18" fmla="*/ 1 w 422"/>
                          <a:gd name="T19" fmla="*/ 332 h 336"/>
                          <a:gd name="T20" fmla="*/ 1 w 422"/>
                          <a:gd name="T21" fmla="*/ 128 h 336"/>
                          <a:gd name="T22" fmla="*/ 23 w 422"/>
                          <a:gd name="T23" fmla="*/ 128 h 336"/>
                          <a:gd name="T24" fmla="*/ 303 w 422"/>
                          <a:gd name="T25" fmla="*/ 128 h 336"/>
                          <a:gd name="T26" fmla="*/ 333 w 422"/>
                          <a:gd name="T27" fmla="*/ 103 h 336"/>
                          <a:gd name="T28" fmla="*/ 302 w 422"/>
                          <a:gd name="T29" fmla="*/ 78 h 336"/>
                          <a:gd name="T30" fmla="*/ 26 w 422"/>
                          <a:gd name="T31" fmla="*/ 78 h 336"/>
                          <a:gd name="T32" fmla="*/ 0 w 422"/>
                          <a:gd name="T33" fmla="*/ 78 h 336"/>
                          <a:gd name="T34" fmla="*/ 78 w 422"/>
                          <a:gd name="T35" fmla="*/ 256 h 336"/>
                          <a:gd name="T36" fmla="*/ 311 w 422"/>
                          <a:gd name="T37" fmla="*/ 256 h 336"/>
                          <a:gd name="T38" fmla="*/ 340 w 422"/>
                          <a:gd name="T39" fmla="*/ 231 h 336"/>
                          <a:gd name="T40" fmla="*/ 312 w 422"/>
                          <a:gd name="T41" fmla="*/ 206 h 336"/>
                          <a:gd name="T42" fmla="*/ 94 w 422"/>
                          <a:gd name="T43" fmla="*/ 206 h 336"/>
                          <a:gd name="T44" fmla="*/ 78 w 422"/>
                          <a:gd name="T45" fmla="*/ 208 h 336"/>
                          <a:gd name="T46" fmla="*/ 78 w 422"/>
                          <a:gd name="T47" fmla="*/ 25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2" h="336">
                            <a:moveTo>
                              <a:pt x="0" y="78"/>
                            </a:moveTo>
                            <a:cubicBezTo>
                              <a:pt x="0" y="51"/>
                              <a:pt x="0" y="27"/>
                              <a:pt x="0" y="2"/>
                            </a:cubicBezTo>
                            <a:cubicBezTo>
                              <a:pt x="5" y="1"/>
                              <a:pt x="10" y="0"/>
                              <a:pt x="15" y="0"/>
                            </a:cubicBezTo>
                            <a:cubicBezTo>
                              <a:pt x="114" y="0"/>
                              <a:pt x="214" y="0"/>
                              <a:pt x="313" y="0"/>
                            </a:cubicBezTo>
                            <a:cubicBezTo>
                              <a:pt x="379" y="1"/>
                              <a:pt x="419" y="46"/>
                              <a:pt x="407" y="111"/>
                            </a:cubicBezTo>
                            <a:cubicBezTo>
                              <a:pt x="404" y="130"/>
                              <a:pt x="391" y="148"/>
                              <a:pt x="382" y="169"/>
                            </a:cubicBezTo>
                            <a:cubicBezTo>
                              <a:pt x="412" y="190"/>
                              <a:pt x="422" y="225"/>
                              <a:pt x="414" y="265"/>
                            </a:cubicBezTo>
                            <a:cubicBezTo>
                              <a:pt x="405" y="307"/>
                              <a:pt x="373" y="334"/>
                              <a:pt x="328" y="334"/>
                            </a:cubicBezTo>
                            <a:cubicBezTo>
                              <a:pt x="220" y="336"/>
                              <a:pt x="113" y="335"/>
                              <a:pt x="6" y="334"/>
                            </a:cubicBezTo>
                            <a:cubicBezTo>
                              <a:pt x="5" y="334"/>
                              <a:pt x="3" y="334"/>
                              <a:pt x="1" y="332"/>
                            </a:cubicBezTo>
                            <a:cubicBezTo>
                              <a:pt x="1" y="266"/>
                              <a:pt x="1" y="198"/>
                              <a:pt x="1" y="128"/>
                            </a:cubicBezTo>
                            <a:cubicBezTo>
                              <a:pt x="9" y="128"/>
                              <a:pt x="16" y="128"/>
                              <a:pt x="23" y="128"/>
                            </a:cubicBezTo>
                            <a:cubicBezTo>
                              <a:pt x="116" y="128"/>
                              <a:pt x="210" y="128"/>
                              <a:pt x="303" y="128"/>
                            </a:cubicBezTo>
                            <a:cubicBezTo>
                              <a:pt x="328" y="128"/>
                              <a:pt x="333" y="124"/>
                              <a:pt x="333" y="103"/>
                            </a:cubicBezTo>
                            <a:cubicBezTo>
                              <a:pt x="333" y="83"/>
                              <a:pt x="328" y="78"/>
                              <a:pt x="302" y="78"/>
                            </a:cubicBezTo>
                            <a:cubicBezTo>
                              <a:pt x="210" y="78"/>
                              <a:pt x="118" y="78"/>
                              <a:pt x="26" y="78"/>
                            </a:cubicBezTo>
                            <a:cubicBezTo>
                              <a:pt x="18" y="78"/>
                              <a:pt x="10" y="78"/>
                              <a:pt x="0" y="78"/>
                            </a:cubicBezTo>
                            <a:close/>
                            <a:moveTo>
                              <a:pt x="78" y="256"/>
                            </a:moveTo>
                            <a:cubicBezTo>
                              <a:pt x="157" y="256"/>
                              <a:pt x="234" y="256"/>
                              <a:pt x="311" y="256"/>
                            </a:cubicBezTo>
                            <a:cubicBezTo>
                              <a:pt x="334" y="256"/>
                              <a:pt x="340" y="251"/>
                              <a:pt x="340" y="231"/>
                            </a:cubicBezTo>
                            <a:cubicBezTo>
                              <a:pt x="340" y="212"/>
                              <a:pt x="330" y="206"/>
                              <a:pt x="312" y="206"/>
                            </a:cubicBezTo>
                            <a:cubicBezTo>
                              <a:pt x="239" y="207"/>
                              <a:pt x="167" y="206"/>
                              <a:pt x="94" y="206"/>
                            </a:cubicBezTo>
                            <a:cubicBezTo>
                              <a:pt x="89" y="206"/>
                              <a:pt x="84" y="207"/>
                              <a:pt x="78" y="208"/>
                            </a:cubicBezTo>
                            <a:cubicBezTo>
                              <a:pt x="78" y="224"/>
                              <a:pt x="78" y="239"/>
                              <a:pt x="78" y="256"/>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25" name="Freeform 53"/>
                      <p:cNvSpPr>
                        <a:spLocks/>
                      </p:cNvSpPr>
                      <p:nvPr/>
                    </p:nvSpPr>
                    <p:spPr bwMode="auto">
                      <a:xfrm>
                        <a:off x="9177338" y="2776538"/>
                        <a:ext cx="127000" cy="101600"/>
                      </a:xfrm>
                      <a:custGeom>
                        <a:avLst/>
                        <a:gdLst>
                          <a:gd name="T0" fmla="*/ 389 w 416"/>
                          <a:gd name="T1" fmla="*/ 2 h 336"/>
                          <a:gd name="T2" fmla="*/ 389 w 416"/>
                          <a:gd name="T3" fmla="*/ 78 h 336"/>
                          <a:gd name="T4" fmla="*/ 365 w 416"/>
                          <a:gd name="T5" fmla="*/ 78 h 336"/>
                          <a:gd name="T6" fmla="*/ 115 w 416"/>
                          <a:gd name="T7" fmla="*/ 78 h 336"/>
                          <a:gd name="T8" fmla="*/ 87 w 416"/>
                          <a:gd name="T9" fmla="*/ 108 h 336"/>
                          <a:gd name="T10" fmla="*/ 110 w 416"/>
                          <a:gd name="T11" fmla="*/ 128 h 336"/>
                          <a:gd name="T12" fmla="*/ 302 w 416"/>
                          <a:gd name="T13" fmla="*/ 128 h 336"/>
                          <a:gd name="T14" fmla="*/ 399 w 416"/>
                          <a:gd name="T15" fmla="*/ 190 h 336"/>
                          <a:gd name="T16" fmla="*/ 369 w 416"/>
                          <a:gd name="T17" fmla="*/ 313 h 336"/>
                          <a:gd name="T18" fmla="*/ 313 w 416"/>
                          <a:gd name="T19" fmla="*/ 334 h 336"/>
                          <a:gd name="T20" fmla="*/ 35 w 416"/>
                          <a:gd name="T21" fmla="*/ 335 h 336"/>
                          <a:gd name="T22" fmla="*/ 26 w 416"/>
                          <a:gd name="T23" fmla="*/ 333 h 336"/>
                          <a:gd name="T24" fmla="*/ 26 w 416"/>
                          <a:gd name="T25" fmla="*/ 257 h 336"/>
                          <a:gd name="T26" fmla="*/ 47 w 416"/>
                          <a:gd name="T27" fmla="*/ 256 h 336"/>
                          <a:gd name="T28" fmla="*/ 301 w 416"/>
                          <a:gd name="T29" fmla="*/ 257 h 336"/>
                          <a:gd name="T30" fmla="*/ 329 w 416"/>
                          <a:gd name="T31" fmla="*/ 233 h 336"/>
                          <a:gd name="T32" fmla="*/ 300 w 416"/>
                          <a:gd name="T33" fmla="*/ 206 h 336"/>
                          <a:gd name="T34" fmla="*/ 111 w 416"/>
                          <a:gd name="T35" fmla="*/ 206 h 336"/>
                          <a:gd name="T36" fmla="*/ 17 w 416"/>
                          <a:gd name="T37" fmla="*/ 148 h 336"/>
                          <a:gd name="T38" fmla="*/ 35 w 416"/>
                          <a:gd name="T39" fmla="*/ 30 h 336"/>
                          <a:gd name="T40" fmla="*/ 99 w 416"/>
                          <a:gd name="T41" fmla="*/ 1 h 336"/>
                          <a:gd name="T42" fmla="*/ 380 w 416"/>
                          <a:gd name="T43" fmla="*/ 0 h 336"/>
                          <a:gd name="T44" fmla="*/ 389 w 416"/>
                          <a:gd name="T45" fmla="*/ 2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6" h="336">
                            <a:moveTo>
                              <a:pt x="389" y="2"/>
                            </a:moveTo>
                            <a:cubicBezTo>
                              <a:pt x="389" y="27"/>
                              <a:pt x="389" y="51"/>
                              <a:pt x="389" y="78"/>
                            </a:cubicBezTo>
                            <a:cubicBezTo>
                              <a:pt x="380" y="78"/>
                              <a:pt x="373" y="78"/>
                              <a:pt x="365" y="78"/>
                            </a:cubicBezTo>
                            <a:cubicBezTo>
                              <a:pt x="282" y="78"/>
                              <a:pt x="198" y="78"/>
                              <a:pt x="115" y="78"/>
                            </a:cubicBezTo>
                            <a:cubicBezTo>
                              <a:pt x="91" y="78"/>
                              <a:pt x="84" y="86"/>
                              <a:pt x="87" y="108"/>
                            </a:cubicBezTo>
                            <a:cubicBezTo>
                              <a:pt x="88" y="122"/>
                              <a:pt x="95" y="128"/>
                              <a:pt x="110" y="128"/>
                            </a:cubicBezTo>
                            <a:cubicBezTo>
                              <a:pt x="174" y="128"/>
                              <a:pt x="238" y="128"/>
                              <a:pt x="302" y="128"/>
                            </a:cubicBezTo>
                            <a:cubicBezTo>
                              <a:pt x="351" y="128"/>
                              <a:pt x="383" y="149"/>
                              <a:pt x="399" y="190"/>
                            </a:cubicBezTo>
                            <a:cubicBezTo>
                              <a:pt x="416" y="235"/>
                              <a:pt x="405" y="286"/>
                              <a:pt x="369" y="313"/>
                            </a:cubicBezTo>
                            <a:cubicBezTo>
                              <a:pt x="353" y="325"/>
                              <a:pt x="332" y="334"/>
                              <a:pt x="313" y="334"/>
                            </a:cubicBezTo>
                            <a:cubicBezTo>
                              <a:pt x="220" y="336"/>
                              <a:pt x="127" y="335"/>
                              <a:pt x="35" y="335"/>
                            </a:cubicBezTo>
                            <a:cubicBezTo>
                              <a:pt x="32" y="335"/>
                              <a:pt x="30" y="334"/>
                              <a:pt x="26" y="333"/>
                            </a:cubicBezTo>
                            <a:cubicBezTo>
                              <a:pt x="26" y="309"/>
                              <a:pt x="26" y="284"/>
                              <a:pt x="26" y="257"/>
                            </a:cubicBezTo>
                            <a:cubicBezTo>
                              <a:pt x="33" y="257"/>
                              <a:pt x="40" y="256"/>
                              <a:pt x="47" y="256"/>
                            </a:cubicBezTo>
                            <a:cubicBezTo>
                              <a:pt x="131" y="256"/>
                              <a:pt x="216" y="256"/>
                              <a:pt x="301" y="257"/>
                            </a:cubicBezTo>
                            <a:cubicBezTo>
                              <a:pt x="319" y="257"/>
                              <a:pt x="328" y="252"/>
                              <a:pt x="329" y="233"/>
                            </a:cubicBezTo>
                            <a:cubicBezTo>
                              <a:pt x="329" y="213"/>
                              <a:pt x="323" y="206"/>
                              <a:pt x="300" y="206"/>
                            </a:cubicBezTo>
                            <a:cubicBezTo>
                              <a:pt x="237" y="206"/>
                              <a:pt x="174" y="206"/>
                              <a:pt x="111" y="206"/>
                            </a:cubicBezTo>
                            <a:cubicBezTo>
                              <a:pt x="67" y="207"/>
                              <a:pt x="34" y="188"/>
                              <a:pt x="17" y="148"/>
                            </a:cubicBezTo>
                            <a:cubicBezTo>
                              <a:pt x="0" y="106"/>
                              <a:pt x="5" y="66"/>
                              <a:pt x="35" y="30"/>
                            </a:cubicBezTo>
                            <a:cubicBezTo>
                              <a:pt x="52" y="11"/>
                              <a:pt x="74" y="1"/>
                              <a:pt x="99" y="1"/>
                            </a:cubicBezTo>
                            <a:cubicBezTo>
                              <a:pt x="192" y="0"/>
                              <a:pt x="286" y="0"/>
                              <a:pt x="380" y="0"/>
                            </a:cubicBezTo>
                            <a:cubicBezTo>
                              <a:pt x="383" y="0"/>
                              <a:pt x="385" y="1"/>
                              <a:pt x="389" y="2"/>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26" name="Freeform 54"/>
                      <p:cNvSpPr>
                        <a:spLocks/>
                      </p:cNvSpPr>
                      <p:nvPr/>
                    </p:nvSpPr>
                    <p:spPr bwMode="auto">
                      <a:xfrm>
                        <a:off x="9310688" y="2776538"/>
                        <a:ext cx="109538" cy="101600"/>
                      </a:xfrm>
                      <a:custGeom>
                        <a:avLst/>
                        <a:gdLst>
                          <a:gd name="T0" fmla="*/ 355 w 355"/>
                          <a:gd name="T1" fmla="*/ 254 h 333"/>
                          <a:gd name="T2" fmla="*/ 355 w 355"/>
                          <a:gd name="T3" fmla="*/ 332 h 333"/>
                          <a:gd name="T4" fmla="*/ 336 w 355"/>
                          <a:gd name="T5" fmla="*/ 333 h 333"/>
                          <a:gd name="T6" fmla="*/ 20 w 355"/>
                          <a:gd name="T7" fmla="*/ 333 h 333"/>
                          <a:gd name="T8" fmla="*/ 0 w 355"/>
                          <a:gd name="T9" fmla="*/ 317 h 333"/>
                          <a:gd name="T10" fmla="*/ 1 w 355"/>
                          <a:gd name="T11" fmla="*/ 11 h 333"/>
                          <a:gd name="T12" fmla="*/ 2 w 355"/>
                          <a:gd name="T13" fmla="*/ 0 h 333"/>
                          <a:gd name="T14" fmla="*/ 355 w 355"/>
                          <a:gd name="T15" fmla="*/ 0 h 333"/>
                          <a:gd name="T16" fmla="*/ 355 w 355"/>
                          <a:gd name="T17" fmla="*/ 76 h 333"/>
                          <a:gd name="T18" fmla="*/ 80 w 355"/>
                          <a:gd name="T19" fmla="*/ 76 h 333"/>
                          <a:gd name="T20" fmla="*/ 80 w 355"/>
                          <a:gd name="T21" fmla="*/ 126 h 333"/>
                          <a:gd name="T22" fmla="*/ 337 w 355"/>
                          <a:gd name="T23" fmla="*/ 126 h 333"/>
                          <a:gd name="T24" fmla="*/ 337 w 355"/>
                          <a:gd name="T25" fmla="*/ 204 h 333"/>
                          <a:gd name="T26" fmla="*/ 80 w 355"/>
                          <a:gd name="T27" fmla="*/ 204 h 333"/>
                          <a:gd name="T28" fmla="*/ 80 w 355"/>
                          <a:gd name="T29" fmla="*/ 254 h 333"/>
                          <a:gd name="T30" fmla="*/ 355 w 355"/>
                          <a:gd name="T31" fmla="*/ 254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5" h="333">
                            <a:moveTo>
                              <a:pt x="355" y="254"/>
                            </a:moveTo>
                            <a:cubicBezTo>
                              <a:pt x="355" y="282"/>
                              <a:pt x="355" y="306"/>
                              <a:pt x="355" y="332"/>
                            </a:cubicBezTo>
                            <a:cubicBezTo>
                              <a:pt x="348" y="332"/>
                              <a:pt x="342" y="333"/>
                              <a:pt x="336" y="333"/>
                            </a:cubicBezTo>
                            <a:cubicBezTo>
                              <a:pt x="231" y="333"/>
                              <a:pt x="126" y="333"/>
                              <a:pt x="20" y="333"/>
                            </a:cubicBezTo>
                            <a:cubicBezTo>
                              <a:pt x="8" y="333"/>
                              <a:pt x="0" y="333"/>
                              <a:pt x="0" y="317"/>
                            </a:cubicBezTo>
                            <a:cubicBezTo>
                              <a:pt x="1" y="215"/>
                              <a:pt x="1" y="113"/>
                              <a:pt x="1" y="11"/>
                            </a:cubicBezTo>
                            <a:cubicBezTo>
                              <a:pt x="1" y="8"/>
                              <a:pt x="1" y="4"/>
                              <a:pt x="2" y="0"/>
                            </a:cubicBezTo>
                            <a:cubicBezTo>
                              <a:pt x="119" y="0"/>
                              <a:pt x="236" y="0"/>
                              <a:pt x="355" y="0"/>
                            </a:cubicBezTo>
                            <a:cubicBezTo>
                              <a:pt x="355" y="24"/>
                              <a:pt x="355" y="49"/>
                              <a:pt x="355" y="76"/>
                            </a:cubicBezTo>
                            <a:cubicBezTo>
                              <a:pt x="263" y="76"/>
                              <a:pt x="172" y="76"/>
                              <a:pt x="80" y="76"/>
                            </a:cubicBezTo>
                            <a:cubicBezTo>
                              <a:pt x="80" y="94"/>
                              <a:pt x="80" y="109"/>
                              <a:pt x="80" y="126"/>
                            </a:cubicBezTo>
                            <a:cubicBezTo>
                              <a:pt x="166" y="126"/>
                              <a:pt x="251" y="126"/>
                              <a:pt x="337" y="126"/>
                            </a:cubicBezTo>
                            <a:cubicBezTo>
                              <a:pt x="337" y="152"/>
                              <a:pt x="337" y="177"/>
                              <a:pt x="337" y="204"/>
                            </a:cubicBezTo>
                            <a:cubicBezTo>
                              <a:pt x="252" y="204"/>
                              <a:pt x="167" y="204"/>
                              <a:pt x="80" y="204"/>
                            </a:cubicBezTo>
                            <a:cubicBezTo>
                              <a:pt x="80" y="221"/>
                              <a:pt x="80" y="236"/>
                              <a:pt x="80" y="254"/>
                            </a:cubicBezTo>
                            <a:cubicBezTo>
                              <a:pt x="171" y="254"/>
                              <a:pt x="262" y="254"/>
                              <a:pt x="355" y="254"/>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27" name="Freeform 55"/>
                      <p:cNvSpPr>
                        <a:spLocks noEditPoints="1"/>
                      </p:cNvSpPr>
                      <p:nvPr/>
                    </p:nvSpPr>
                    <p:spPr bwMode="auto">
                      <a:xfrm>
                        <a:off x="9045575" y="2776538"/>
                        <a:ext cx="123825" cy="101600"/>
                      </a:xfrm>
                      <a:custGeom>
                        <a:avLst/>
                        <a:gdLst>
                          <a:gd name="T0" fmla="*/ 77 w 409"/>
                          <a:gd name="T1" fmla="*/ 230 h 334"/>
                          <a:gd name="T2" fmla="*/ 77 w 409"/>
                          <a:gd name="T3" fmla="*/ 334 h 334"/>
                          <a:gd name="T4" fmla="*/ 0 w 409"/>
                          <a:gd name="T5" fmla="*/ 334 h 334"/>
                          <a:gd name="T6" fmla="*/ 0 w 409"/>
                          <a:gd name="T7" fmla="*/ 287 h 334"/>
                          <a:gd name="T8" fmla="*/ 0 w 409"/>
                          <a:gd name="T9" fmla="*/ 107 h 334"/>
                          <a:gd name="T10" fmla="*/ 106 w 409"/>
                          <a:gd name="T11" fmla="*/ 0 h 334"/>
                          <a:gd name="T12" fmla="*/ 306 w 409"/>
                          <a:gd name="T13" fmla="*/ 0 h 334"/>
                          <a:gd name="T14" fmla="*/ 408 w 409"/>
                          <a:gd name="T15" fmla="*/ 101 h 334"/>
                          <a:gd name="T16" fmla="*/ 409 w 409"/>
                          <a:gd name="T17" fmla="*/ 320 h 334"/>
                          <a:gd name="T18" fmla="*/ 407 w 409"/>
                          <a:gd name="T19" fmla="*/ 334 h 334"/>
                          <a:gd name="T20" fmla="*/ 333 w 409"/>
                          <a:gd name="T21" fmla="*/ 334 h 334"/>
                          <a:gd name="T22" fmla="*/ 333 w 409"/>
                          <a:gd name="T23" fmla="*/ 230 h 334"/>
                          <a:gd name="T24" fmla="*/ 77 w 409"/>
                          <a:gd name="T25" fmla="*/ 230 h 334"/>
                          <a:gd name="T26" fmla="*/ 332 w 409"/>
                          <a:gd name="T27" fmla="*/ 150 h 334"/>
                          <a:gd name="T28" fmla="*/ 332 w 409"/>
                          <a:gd name="T29" fmla="*/ 105 h 334"/>
                          <a:gd name="T30" fmla="*/ 304 w 409"/>
                          <a:gd name="T31" fmla="*/ 79 h 334"/>
                          <a:gd name="T32" fmla="*/ 127 w 409"/>
                          <a:gd name="T33" fmla="*/ 79 h 334"/>
                          <a:gd name="T34" fmla="*/ 77 w 409"/>
                          <a:gd name="T35" fmla="*/ 130 h 334"/>
                          <a:gd name="T36" fmla="*/ 98 w 409"/>
                          <a:gd name="T37" fmla="*/ 151 h 334"/>
                          <a:gd name="T38" fmla="*/ 312 w 409"/>
                          <a:gd name="T39" fmla="*/ 151 h 334"/>
                          <a:gd name="T40" fmla="*/ 332 w 409"/>
                          <a:gd name="T41" fmla="*/ 15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9" h="334">
                            <a:moveTo>
                              <a:pt x="77" y="230"/>
                            </a:moveTo>
                            <a:cubicBezTo>
                              <a:pt x="77" y="265"/>
                              <a:pt x="77" y="299"/>
                              <a:pt x="77" y="334"/>
                            </a:cubicBezTo>
                            <a:cubicBezTo>
                              <a:pt x="51" y="334"/>
                              <a:pt x="26" y="334"/>
                              <a:pt x="0" y="334"/>
                            </a:cubicBezTo>
                            <a:cubicBezTo>
                              <a:pt x="0" y="318"/>
                              <a:pt x="0" y="302"/>
                              <a:pt x="0" y="287"/>
                            </a:cubicBezTo>
                            <a:cubicBezTo>
                              <a:pt x="0" y="227"/>
                              <a:pt x="0" y="167"/>
                              <a:pt x="0" y="107"/>
                            </a:cubicBezTo>
                            <a:cubicBezTo>
                              <a:pt x="0" y="40"/>
                              <a:pt x="40" y="0"/>
                              <a:pt x="106" y="0"/>
                            </a:cubicBezTo>
                            <a:cubicBezTo>
                              <a:pt x="173" y="0"/>
                              <a:pt x="239" y="0"/>
                              <a:pt x="306" y="0"/>
                            </a:cubicBezTo>
                            <a:cubicBezTo>
                              <a:pt x="368" y="0"/>
                              <a:pt x="408" y="39"/>
                              <a:pt x="408" y="101"/>
                            </a:cubicBezTo>
                            <a:cubicBezTo>
                              <a:pt x="409" y="174"/>
                              <a:pt x="409" y="247"/>
                              <a:pt x="409" y="320"/>
                            </a:cubicBezTo>
                            <a:cubicBezTo>
                              <a:pt x="409" y="324"/>
                              <a:pt x="408" y="328"/>
                              <a:pt x="407" y="334"/>
                            </a:cubicBezTo>
                            <a:cubicBezTo>
                              <a:pt x="383" y="334"/>
                              <a:pt x="359" y="334"/>
                              <a:pt x="333" y="334"/>
                            </a:cubicBezTo>
                            <a:cubicBezTo>
                              <a:pt x="333" y="299"/>
                              <a:pt x="333" y="265"/>
                              <a:pt x="333" y="230"/>
                            </a:cubicBezTo>
                            <a:cubicBezTo>
                              <a:pt x="247" y="230"/>
                              <a:pt x="164" y="230"/>
                              <a:pt x="77" y="230"/>
                            </a:cubicBezTo>
                            <a:close/>
                            <a:moveTo>
                              <a:pt x="332" y="150"/>
                            </a:moveTo>
                            <a:cubicBezTo>
                              <a:pt x="332" y="133"/>
                              <a:pt x="332" y="119"/>
                              <a:pt x="332" y="105"/>
                            </a:cubicBezTo>
                            <a:cubicBezTo>
                              <a:pt x="331" y="83"/>
                              <a:pt x="326" y="79"/>
                              <a:pt x="304" y="79"/>
                            </a:cubicBezTo>
                            <a:cubicBezTo>
                              <a:pt x="245" y="79"/>
                              <a:pt x="186" y="79"/>
                              <a:pt x="127" y="79"/>
                            </a:cubicBezTo>
                            <a:cubicBezTo>
                              <a:pt x="77" y="79"/>
                              <a:pt x="77" y="79"/>
                              <a:pt x="77" y="130"/>
                            </a:cubicBezTo>
                            <a:cubicBezTo>
                              <a:pt x="77" y="146"/>
                              <a:pt x="81" y="151"/>
                              <a:pt x="98" y="151"/>
                            </a:cubicBezTo>
                            <a:cubicBezTo>
                              <a:pt x="169" y="150"/>
                              <a:pt x="241" y="151"/>
                              <a:pt x="312" y="151"/>
                            </a:cubicBezTo>
                            <a:cubicBezTo>
                              <a:pt x="317" y="151"/>
                              <a:pt x="323" y="150"/>
                              <a:pt x="332" y="15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28" name="Freeform 56"/>
                      <p:cNvSpPr>
                        <a:spLocks/>
                      </p:cNvSpPr>
                      <p:nvPr/>
                    </p:nvSpPr>
                    <p:spPr bwMode="auto">
                      <a:xfrm>
                        <a:off x="8774113" y="2776538"/>
                        <a:ext cx="123825" cy="101600"/>
                      </a:xfrm>
                      <a:custGeom>
                        <a:avLst/>
                        <a:gdLst>
                          <a:gd name="T0" fmla="*/ 75 w 410"/>
                          <a:gd name="T1" fmla="*/ 0 h 334"/>
                          <a:gd name="T2" fmla="*/ 75 w 410"/>
                          <a:gd name="T3" fmla="*/ 125 h 334"/>
                          <a:gd name="T4" fmla="*/ 408 w 410"/>
                          <a:gd name="T5" fmla="*/ 125 h 334"/>
                          <a:gd name="T6" fmla="*/ 410 w 410"/>
                          <a:gd name="T7" fmla="*/ 147 h 334"/>
                          <a:gd name="T8" fmla="*/ 410 w 410"/>
                          <a:gd name="T9" fmla="*/ 315 h 334"/>
                          <a:gd name="T10" fmla="*/ 391 w 410"/>
                          <a:gd name="T11" fmla="*/ 333 h 334"/>
                          <a:gd name="T12" fmla="*/ 331 w 410"/>
                          <a:gd name="T13" fmla="*/ 333 h 334"/>
                          <a:gd name="T14" fmla="*/ 331 w 410"/>
                          <a:gd name="T15" fmla="*/ 207 h 334"/>
                          <a:gd name="T16" fmla="*/ 319 w 410"/>
                          <a:gd name="T17" fmla="*/ 205 h 334"/>
                          <a:gd name="T18" fmla="*/ 91 w 410"/>
                          <a:gd name="T19" fmla="*/ 204 h 334"/>
                          <a:gd name="T20" fmla="*/ 75 w 410"/>
                          <a:gd name="T21" fmla="*/ 221 h 334"/>
                          <a:gd name="T22" fmla="*/ 75 w 410"/>
                          <a:gd name="T23" fmla="*/ 332 h 334"/>
                          <a:gd name="T24" fmla="*/ 0 w 410"/>
                          <a:gd name="T25" fmla="*/ 332 h 334"/>
                          <a:gd name="T26" fmla="*/ 0 w 410"/>
                          <a:gd name="T27" fmla="*/ 0 h 334"/>
                          <a:gd name="T28" fmla="*/ 75 w 410"/>
                          <a:gd name="T29"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0" h="334">
                            <a:moveTo>
                              <a:pt x="75" y="0"/>
                            </a:moveTo>
                            <a:cubicBezTo>
                              <a:pt x="75" y="41"/>
                              <a:pt x="75" y="82"/>
                              <a:pt x="75" y="125"/>
                            </a:cubicBezTo>
                            <a:cubicBezTo>
                              <a:pt x="187" y="125"/>
                              <a:pt x="297" y="125"/>
                              <a:pt x="408" y="125"/>
                            </a:cubicBezTo>
                            <a:cubicBezTo>
                              <a:pt x="409" y="134"/>
                              <a:pt x="410" y="141"/>
                              <a:pt x="410" y="147"/>
                            </a:cubicBezTo>
                            <a:cubicBezTo>
                              <a:pt x="410" y="203"/>
                              <a:pt x="409" y="259"/>
                              <a:pt x="410" y="315"/>
                            </a:cubicBezTo>
                            <a:cubicBezTo>
                              <a:pt x="410" y="329"/>
                              <a:pt x="405" y="334"/>
                              <a:pt x="391" y="333"/>
                            </a:cubicBezTo>
                            <a:cubicBezTo>
                              <a:pt x="372" y="332"/>
                              <a:pt x="353" y="333"/>
                              <a:pt x="331" y="333"/>
                            </a:cubicBezTo>
                            <a:cubicBezTo>
                              <a:pt x="331" y="290"/>
                              <a:pt x="331" y="249"/>
                              <a:pt x="331" y="207"/>
                            </a:cubicBezTo>
                            <a:cubicBezTo>
                              <a:pt x="325" y="206"/>
                              <a:pt x="322" y="205"/>
                              <a:pt x="319" y="205"/>
                            </a:cubicBezTo>
                            <a:cubicBezTo>
                              <a:pt x="243" y="204"/>
                              <a:pt x="167" y="205"/>
                              <a:pt x="91" y="204"/>
                            </a:cubicBezTo>
                            <a:cubicBezTo>
                              <a:pt x="78" y="204"/>
                              <a:pt x="75" y="209"/>
                              <a:pt x="75" y="221"/>
                            </a:cubicBezTo>
                            <a:cubicBezTo>
                              <a:pt x="76" y="257"/>
                              <a:pt x="75" y="294"/>
                              <a:pt x="75" y="332"/>
                            </a:cubicBezTo>
                            <a:cubicBezTo>
                              <a:pt x="49" y="332"/>
                              <a:pt x="25" y="332"/>
                              <a:pt x="0" y="332"/>
                            </a:cubicBezTo>
                            <a:cubicBezTo>
                              <a:pt x="0" y="221"/>
                              <a:pt x="0" y="111"/>
                              <a:pt x="0" y="0"/>
                            </a:cubicBezTo>
                            <a:cubicBezTo>
                              <a:pt x="24" y="0"/>
                              <a:pt x="48" y="0"/>
                              <a:pt x="75"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29" name="Freeform 57"/>
                      <p:cNvSpPr>
                        <a:spLocks/>
                      </p:cNvSpPr>
                      <p:nvPr/>
                    </p:nvSpPr>
                    <p:spPr bwMode="auto">
                      <a:xfrm>
                        <a:off x="9371013" y="2717800"/>
                        <a:ext cx="49213" cy="47625"/>
                      </a:xfrm>
                      <a:custGeom>
                        <a:avLst/>
                        <a:gdLst>
                          <a:gd name="T0" fmla="*/ 82 w 162"/>
                          <a:gd name="T1" fmla="*/ 1 h 155"/>
                          <a:gd name="T2" fmla="*/ 140 w 162"/>
                          <a:gd name="T3" fmla="*/ 1 h 155"/>
                          <a:gd name="T4" fmla="*/ 162 w 162"/>
                          <a:gd name="T5" fmla="*/ 18 h 155"/>
                          <a:gd name="T6" fmla="*/ 141 w 162"/>
                          <a:gd name="T7" fmla="*/ 36 h 155"/>
                          <a:gd name="T8" fmla="*/ 55 w 162"/>
                          <a:gd name="T9" fmla="*/ 36 h 155"/>
                          <a:gd name="T10" fmla="*/ 37 w 162"/>
                          <a:gd name="T11" fmla="*/ 48 h 155"/>
                          <a:gd name="T12" fmla="*/ 55 w 162"/>
                          <a:gd name="T13" fmla="*/ 60 h 155"/>
                          <a:gd name="T14" fmla="*/ 129 w 162"/>
                          <a:gd name="T15" fmla="*/ 60 h 155"/>
                          <a:gd name="T16" fmla="*/ 154 w 162"/>
                          <a:gd name="T17" fmla="*/ 78 h 155"/>
                          <a:gd name="T18" fmla="*/ 128 w 162"/>
                          <a:gd name="T19" fmla="*/ 96 h 155"/>
                          <a:gd name="T20" fmla="*/ 54 w 162"/>
                          <a:gd name="T21" fmla="*/ 96 h 155"/>
                          <a:gd name="T22" fmla="*/ 37 w 162"/>
                          <a:gd name="T23" fmla="*/ 107 h 155"/>
                          <a:gd name="T24" fmla="*/ 54 w 162"/>
                          <a:gd name="T25" fmla="*/ 119 h 155"/>
                          <a:gd name="T26" fmla="*/ 142 w 162"/>
                          <a:gd name="T27" fmla="*/ 119 h 155"/>
                          <a:gd name="T28" fmla="*/ 162 w 162"/>
                          <a:gd name="T29" fmla="*/ 137 h 155"/>
                          <a:gd name="T30" fmla="*/ 142 w 162"/>
                          <a:gd name="T31" fmla="*/ 155 h 155"/>
                          <a:gd name="T32" fmla="*/ 19 w 162"/>
                          <a:gd name="T33" fmla="*/ 155 h 155"/>
                          <a:gd name="T34" fmla="*/ 0 w 162"/>
                          <a:gd name="T35" fmla="*/ 136 h 155"/>
                          <a:gd name="T36" fmla="*/ 0 w 162"/>
                          <a:gd name="T37" fmla="*/ 20 h 155"/>
                          <a:gd name="T38" fmla="*/ 20 w 162"/>
                          <a:gd name="T39" fmla="*/ 1 h 155"/>
                          <a:gd name="T40" fmla="*/ 82 w 162"/>
                          <a:gd name="T41" fmla="*/ 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2" h="155">
                            <a:moveTo>
                              <a:pt x="82" y="1"/>
                            </a:moveTo>
                            <a:cubicBezTo>
                              <a:pt x="102" y="1"/>
                              <a:pt x="121" y="1"/>
                              <a:pt x="140" y="1"/>
                            </a:cubicBezTo>
                            <a:cubicBezTo>
                              <a:pt x="153" y="0"/>
                              <a:pt x="162" y="1"/>
                              <a:pt x="162" y="18"/>
                            </a:cubicBezTo>
                            <a:cubicBezTo>
                              <a:pt x="162" y="34"/>
                              <a:pt x="154" y="37"/>
                              <a:pt x="141" y="36"/>
                            </a:cubicBezTo>
                            <a:cubicBezTo>
                              <a:pt x="112" y="36"/>
                              <a:pt x="84" y="36"/>
                              <a:pt x="55" y="36"/>
                            </a:cubicBezTo>
                            <a:cubicBezTo>
                              <a:pt x="47" y="36"/>
                              <a:pt x="37" y="35"/>
                              <a:pt x="37" y="48"/>
                            </a:cubicBezTo>
                            <a:cubicBezTo>
                              <a:pt x="37" y="62"/>
                              <a:pt x="47" y="60"/>
                              <a:pt x="55" y="60"/>
                            </a:cubicBezTo>
                            <a:cubicBezTo>
                              <a:pt x="80" y="60"/>
                              <a:pt x="104" y="60"/>
                              <a:pt x="129" y="60"/>
                            </a:cubicBezTo>
                            <a:cubicBezTo>
                              <a:pt x="142" y="60"/>
                              <a:pt x="154" y="58"/>
                              <a:pt x="154" y="78"/>
                            </a:cubicBezTo>
                            <a:cubicBezTo>
                              <a:pt x="154" y="99"/>
                              <a:pt x="140" y="96"/>
                              <a:pt x="128" y="96"/>
                            </a:cubicBezTo>
                            <a:cubicBezTo>
                              <a:pt x="103" y="96"/>
                              <a:pt x="79" y="95"/>
                              <a:pt x="54" y="96"/>
                            </a:cubicBezTo>
                            <a:cubicBezTo>
                              <a:pt x="48" y="97"/>
                              <a:pt x="38" y="102"/>
                              <a:pt x="37" y="107"/>
                            </a:cubicBezTo>
                            <a:cubicBezTo>
                              <a:pt x="34" y="119"/>
                              <a:pt x="45" y="119"/>
                              <a:pt x="54" y="119"/>
                            </a:cubicBezTo>
                            <a:cubicBezTo>
                              <a:pt x="84" y="119"/>
                              <a:pt x="113" y="120"/>
                              <a:pt x="142" y="119"/>
                            </a:cubicBezTo>
                            <a:cubicBezTo>
                              <a:pt x="155" y="119"/>
                              <a:pt x="162" y="122"/>
                              <a:pt x="162" y="137"/>
                            </a:cubicBezTo>
                            <a:cubicBezTo>
                              <a:pt x="162" y="152"/>
                              <a:pt x="155" y="155"/>
                              <a:pt x="142" y="155"/>
                            </a:cubicBezTo>
                            <a:cubicBezTo>
                              <a:pt x="101" y="155"/>
                              <a:pt x="60" y="154"/>
                              <a:pt x="19" y="155"/>
                            </a:cubicBezTo>
                            <a:cubicBezTo>
                              <a:pt x="5" y="155"/>
                              <a:pt x="0" y="149"/>
                              <a:pt x="0" y="136"/>
                            </a:cubicBezTo>
                            <a:cubicBezTo>
                              <a:pt x="1" y="97"/>
                              <a:pt x="1" y="59"/>
                              <a:pt x="0" y="20"/>
                            </a:cubicBezTo>
                            <a:cubicBezTo>
                              <a:pt x="0" y="5"/>
                              <a:pt x="6" y="0"/>
                              <a:pt x="20" y="1"/>
                            </a:cubicBezTo>
                            <a:cubicBezTo>
                              <a:pt x="41" y="1"/>
                              <a:pt x="62" y="1"/>
                              <a:pt x="82" y="1"/>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30" name="Freeform 58"/>
                      <p:cNvSpPr>
                        <a:spLocks noEditPoints="1"/>
                      </p:cNvSpPr>
                      <p:nvPr/>
                    </p:nvSpPr>
                    <p:spPr bwMode="auto">
                      <a:xfrm>
                        <a:off x="9018588" y="2717800"/>
                        <a:ext cx="57150" cy="49213"/>
                      </a:xfrm>
                      <a:custGeom>
                        <a:avLst/>
                        <a:gdLst>
                          <a:gd name="T0" fmla="*/ 93 w 188"/>
                          <a:gd name="T1" fmla="*/ 1 h 161"/>
                          <a:gd name="T2" fmla="*/ 143 w 188"/>
                          <a:gd name="T3" fmla="*/ 1 h 161"/>
                          <a:gd name="T4" fmla="*/ 186 w 188"/>
                          <a:gd name="T5" fmla="*/ 43 h 161"/>
                          <a:gd name="T6" fmla="*/ 188 w 188"/>
                          <a:gd name="T7" fmla="*/ 140 h 161"/>
                          <a:gd name="T8" fmla="*/ 169 w 188"/>
                          <a:gd name="T9" fmla="*/ 155 h 161"/>
                          <a:gd name="T10" fmla="*/ 152 w 188"/>
                          <a:gd name="T11" fmla="*/ 140 h 161"/>
                          <a:gd name="T12" fmla="*/ 113 w 188"/>
                          <a:gd name="T13" fmla="*/ 105 h 161"/>
                          <a:gd name="T14" fmla="*/ 63 w 188"/>
                          <a:gd name="T15" fmla="*/ 105 h 161"/>
                          <a:gd name="T16" fmla="*/ 35 w 188"/>
                          <a:gd name="T17" fmla="*/ 131 h 161"/>
                          <a:gd name="T18" fmla="*/ 26 w 188"/>
                          <a:gd name="T19" fmla="*/ 153 h 161"/>
                          <a:gd name="T20" fmla="*/ 1 w 188"/>
                          <a:gd name="T21" fmla="*/ 135 h 161"/>
                          <a:gd name="T22" fmla="*/ 1 w 188"/>
                          <a:gd name="T23" fmla="*/ 50 h 161"/>
                          <a:gd name="T24" fmla="*/ 49 w 188"/>
                          <a:gd name="T25" fmla="*/ 1 h 161"/>
                          <a:gd name="T26" fmla="*/ 93 w 188"/>
                          <a:gd name="T27" fmla="*/ 1 h 161"/>
                          <a:gd name="T28" fmla="*/ 93 w 188"/>
                          <a:gd name="T29" fmla="*/ 1 h 161"/>
                          <a:gd name="T30" fmla="*/ 93 w 188"/>
                          <a:gd name="T31" fmla="*/ 71 h 161"/>
                          <a:gd name="T32" fmla="*/ 137 w 188"/>
                          <a:gd name="T33" fmla="*/ 71 h 161"/>
                          <a:gd name="T34" fmla="*/ 152 w 188"/>
                          <a:gd name="T35" fmla="*/ 55 h 161"/>
                          <a:gd name="T36" fmla="*/ 137 w 188"/>
                          <a:gd name="T37" fmla="*/ 36 h 161"/>
                          <a:gd name="T38" fmla="*/ 51 w 188"/>
                          <a:gd name="T39" fmla="*/ 36 h 161"/>
                          <a:gd name="T40" fmla="*/ 36 w 188"/>
                          <a:gd name="T41" fmla="*/ 55 h 161"/>
                          <a:gd name="T42" fmla="*/ 51 w 188"/>
                          <a:gd name="T43" fmla="*/ 71 h 161"/>
                          <a:gd name="T44" fmla="*/ 93 w 188"/>
                          <a:gd name="T45" fmla="*/ 7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8" h="161">
                            <a:moveTo>
                              <a:pt x="93" y="1"/>
                            </a:moveTo>
                            <a:cubicBezTo>
                              <a:pt x="110" y="1"/>
                              <a:pt x="126" y="0"/>
                              <a:pt x="143" y="1"/>
                            </a:cubicBezTo>
                            <a:cubicBezTo>
                              <a:pt x="169" y="3"/>
                              <a:pt x="184" y="17"/>
                              <a:pt x="186" y="43"/>
                            </a:cubicBezTo>
                            <a:cubicBezTo>
                              <a:pt x="188" y="75"/>
                              <a:pt x="187" y="108"/>
                              <a:pt x="188" y="140"/>
                            </a:cubicBezTo>
                            <a:cubicBezTo>
                              <a:pt x="188" y="154"/>
                              <a:pt x="179" y="155"/>
                              <a:pt x="169" y="155"/>
                            </a:cubicBezTo>
                            <a:cubicBezTo>
                              <a:pt x="159" y="155"/>
                              <a:pt x="153" y="152"/>
                              <a:pt x="152" y="140"/>
                            </a:cubicBezTo>
                            <a:cubicBezTo>
                              <a:pt x="149" y="105"/>
                              <a:pt x="149" y="105"/>
                              <a:pt x="113" y="105"/>
                            </a:cubicBezTo>
                            <a:cubicBezTo>
                              <a:pt x="96" y="105"/>
                              <a:pt x="79" y="105"/>
                              <a:pt x="63" y="105"/>
                            </a:cubicBezTo>
                            <a:cubicBezTo>
                              <a:pt x="36" y="105"/>
                              <a:pt x="37" y="105"/>
                              <a:pt x="35" y="131"/>
                            </a:cubicBezTo>
                            <a:cubicBezTo>
                              <a:pt x="35" y="139"/>
                              <a:pt x="31" y="151"/>
                              <a:pt x="26" y="153"/>
                            </a:cubicBezTo>
                            <a:cubicBezTo>
                              <a:pt x="10" y="161"/>
                              <a:pt x="1" y="153"/>
                              <a:pt x="1" y="135"/>
                            </a:cubicBezTo>
                            <a:cubicBezTo>
                              <a:pt x="0" y="107"/>
                              <a:pt x="0" y="78"/>
                              <a:pt x="1" y="50"/>
                            </a:cubicBezTo>
                            <a:cubicBezTo>
                              <a:pt x="1" y="18"/>
                              <a:pt x="17" y="2"/>
                              <a:pt x="49" y="1"/>
                            </a:cubicBezTo>
                            <a:cubicBezTo>
                              <a:pt x="64" y="0"/>
                              <a:pt x="78" y="1"/>
                              <a:pt x="93" y="1"/>
                            </a:cubicBezTo>
                            <a:cubicBezTo>
                              <a:pt x="93" y="1"/>
                              <a:pt x="93" y="1"/>
                              <a:pt x="93" y="1"/>
                            </a:cubicBezTo>
                            <a:close/>
                            <a:moveTo>
                              <a:pt x="93" y="71"/>
                            </a:moveTo>
                            <a:cubicBezTo>
                              <a:pt x="108" y="71"/>
                              <a:pt x="122" y="71"/>
                              <a:pt x="137" y="71"/>
                            </a:cubicBezTo>
                            <a:cubicBezTo>
                              <a:pt x="148" y="71"/>
                              <a:pt x="153" y="66"/>
                              <a:pt x="152" y="55"/>
                            </a:cubicBezTo>
                            <a:cubicBezTo>
                              <a:pt x="152" y="45"/>
                              <a:pt x="149" y="36"/>
                              <a:pt x="137" y="36"/>
                            </a:cubicBezTo>
                            <a:cubicBezTo>
                              <a:pt x="108" y="36"/>
                              <a:pt x="80" y="36"/>
                              <a:pt x="51" y="36"/>
                            </a:cubicBezTo>
                            <a:cubicBezTo>
                              <a:pt x="38" y="36"/>
                              <a:pt x="36" y="45"/>
                              <a:pt x="36" y="55"/>
                            </a:cubicBezTo>
                            <a:cubicBezTo>
                              <a:pt x="36" y="66"/>
                              <a:pt x="41" y="71"/>
                              <a:pt x="51" y="71"/>
                            </a:cubicBezTo>
                            <a:cubicBezTo>
                              <a:pt x="65" y="71"/>
                              <a:pt x="79" y="71"/>
                              <a:pt x="93" y="71"/>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31" name="Freeform 59"/>
                      <p:cNvSpPr>
                        <a:spLocks noEditPoints="1"/>
                      </p:cNvSpPr>
                      <p:nvPr/>
                    </p:nvSpPr>
                    <p:spPr bwMode="auto">
                      <a:xfrm>
                        <a:off x="8772525" y="2717800"/>
                        <a:ext cx="57150" cy="47625"/>
                      </a:xfrm>
                      <a:custGeom>
                        <a:avLst/>
                        <a:gdLst>
                          <a:gd name="T0" fmla="*/ 1 w 188"/>
                          <a:gd name="T1" fmla="*/ 91 h 156"/>
                          <a:gd name="T2" fmla="*/ 1 w 188"/>
                          <a:gd name="T3" fmla="*/ 45 h 156"/>
                          <a:gd name="T4" fmla="*/ 42 w 188"/>
                          <a:gd name="T5" fmla="*/ 2 h 156"/>
                          <a:gd name="T6" fmla="*/ 146 w 188"/>
                          <a:gd name="T7" fmla="*/ 2 h 156"/>
                          <a:gd name="T8" fmla="*/ 186 w 188"/>
                          <a:gd name="T9" fmla="*/ 43 h 156"/>
                          <a:gd name="T10" fmla="*/ 188 w 188"/>
                          <a:gd name="T11" fmla="*/ 141 h 156"/>
                          <a:gd name="T12" fmla="*/ 168 w 188"/>
                          <a:gd name="T13" fmla="*/ 155 h 156"/>
                          <a:gd name="T14" fmla="*/ 152 w 188"/>
                          <a:gd name="T15" fmla="*/ 140 h 156"/>
                          <a:gd name="T16" fmla="*/ 114 w 188"/>
                          <a:gd name="T17" fmla="*/ 105 h 156"/>
                          <a:gd name="T18" fmla="*/ 57 w 188"/>
                          <a:gd name="T19" fmla="*/ 105 h 156"/>
                          <a:gd name="T20" fmla="*/ 36 w 188"/>
                          <a:gd name="T21" fmla="*/ 126 h 156"/>
                          <a:gd name="T22" fmla="*/ 31 w 188"/>
                          <a:gd name="T23" fmla="*/ 152 h 156"/>
                          <a:gd name="T24" fmla="*/ 8 w 188"/>
                          <a:gd name="T25" fmla="*/ 153 h 156"/>
                          <a:gd name="T26" fmla="*/ 1 w 188"/>
                          <a:gd name="T27" fmla="*/ 137 h 156"/>
                          <a:gd name="T28" fmla="*/ 1 w 188"/>
                          <a:gd name="T29" fmla="*/ 91 h 156"/>
                          <a:gd name="T30" fmla="*/ 1 w 188"/>
                          <a:gd name="T31" fmla="*/ 91 h 156"/>
                          <a:gd name="T32" fmla="*/ 94 w 188"/>
                          <a:gd name="T33" fmla="*/ 71 h 156"/>
                          <a:gd name="T34" fmla="*/ 94 w 188"/>
                          <a:gd name="T35" fmla="*/ 71 h 156"/>
                          <a:gd name="T36" fmla="*/ 138 w 188"/>
                          <a:gd name="T37" fmla="*/ 71 h 156"/>
                          <a:gd name="T38" fmla="*/ 152 w 188"/>
                          <a:gd name="T39" fmla="*/ 55 h 156"/>
                          <a:gd name="T40" fmla="*/ 138 w 188"/>
                          <a:gd name="T41" fmla="*/ 37 h 156"/>
                          <a:gd name="T42" fmla="*/ 51 w 188"/>
                          <a:gd name="T43" fmla="*/ 37 h 156"/>
                          <a:gd name="T44" fmla="*/ 36 w 188"/>
                          <a:gd name="T45" fmla="*/ 56 h 156"/>
                          <a:gd name="T46" fmla="*/ 52 w 188"/>
                          <a:gd name="T47" fmla="*/ 71 h 156"/>
                          <a:gd name="T48" fmla="*/ 94 w 188"/>
                          <a:gd name="T49" fmla="*/ 7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8" h="156">
                            <a:moveTo>
                              <a:pt x="1" y="91"/>
                            </a:moveTo>
                            <a:cubicBezTo>
                              <a:pt x="1" y="76"/>
                              <a:pt x="0" y="61"/>
                              <a:pt x="1" y="45"/>
                            </a:cubicBezTo>
                            <a:cubicBezTo>
                              <a:pt x="2" y="20"/>
                              <a:pt x="17" y="3"/>
                              <a:pt x="42" y="2"/>
                            </a:cubicBezTo>
                            <a:cubicBezTo>
                              <a:pt x="76" y="0"/>
                              <a:pt x="111" y="0"/>
                              <a:pt x="146" y="2"/>
                            </a:cubicBezTo>
                            <a:cubicBezTo>
                              <a:pt x="170" y="3"/>
                              <a:pt x="184" y="17"/>
                              <a:pt x="186" y="43"/>
                            </a:cubicBezTo>
                            <a:cubicBezTo>
                              <a:pt x="188" y="76"/>
                              <a:pt x="187" y="108"/>
                              <a:pt x="188" y="141"/>
                            </a:cubicBezTo>
                            <a:cubicBezTo>
                              <a:pt x="188" y="155"/>
                              <a:pt x="178" y="155"/>
                              <a:pt x="168" y="155"/>
                            </a:cubicBezTo>
                            <a:cubicBezTo>
                              <a:pt x="158" y="155"/>
                              <a:pt x="153" y="151"/>
                              <a:pt x="152" y="140"/>
                            </a:cubicBezTo>
                            <a:cubicBezTo>
                              <a:pt x="150" y="105"/>
                              <a:pt x="150" y="105"/>
                              <a:pt x="114" y="105"/>
                            </a:cubicBezTo>
                            <a:cubicBezTo>
                              <a:pt x="95" y="105"/>
                              <a:pt x="76" y="105"/>
                              <a:pt x="57" y="105"/>
                            </a:cubicBezTo>
                            <a:cubicBezTo>
                              <a:pt x="41" y="104"/>
                              <a:pt x="35" y="110"/>
                              <a:pt x="36" y="126"/>
                            </a:cubicBezTo>
                            <a:cubicBezTo>
                              <a:pt x="36" y="134"/>
                              <a:pt x="35" y="145"/>
                              <a:pt x="31" y="152"/>
                            </a:cubicBezTo>
                            <a:cubicBezTo>
                              <a:pt x="28" y="156"/>
                              <a:pt x="15" y="155"/>
                              <a:pt x="8" y="153"/>
                            </a:cubicBezTo>
                            <a:cubicBezTo>
                              <a:pt x="4" y="152"/>
                              <a:pt x="1" y="143"/>
                              <a:pt x="1" y="137"/>
                            </a:cubicBezTo>
                            <a:cubicBezTo>
                              <a:pt x="0" y="122"/>
                              <a:pt x="1" y="107"/>
                              <a:pt x="1" y="91"/>
                            </a:cubicBezTo>
                            <a:cubicBezTo>
                              <a:pt x="1" y="91"/>
                              <a:pt x="1" y="91"/>
                              <a:pt x="1" y="91"/>
                            </a:cubicBezTo>
                            <a:close/>
                            <a:moveTo>
                              <a:pt x="94" y="71"/>
                            </a:moveTo>
                            <a:cubicBezTo>
                              <a:pt x="94" y="71"/>
                              <a:pt x="94" y="71"/>
                              <a:pt x="94" y="71"/>
                            </a:cubicBezTo>
                            <a:cubicBezTo>
                              <a:pt x="109" y="71"/>
                              <a:pt x="123" y="71"/>
                              <a:pt x="138" y="71"/>
                            </a:cubicBezTo>
                            <a:cubicBezTo>
                              <a:pt x="149" y="71"/>
                              <a:pt x="155" y="65"/>
                              <a:pt x="152" y="55"/>
                            </a:cubicBezTo>
                            <a:cubicBezTo>
                              <a:pt x="150" y="48"/>
                              <a:pt x="143" y="38"/>
                              <a:pt x="138" y="37"/>
                            </a:cubicBezTo>
                            <a:cubicBezTo>
                              <a:pt x="109" y="36"/>
                              <a:pt x="80" y="36"/>
                              <a:pt x="51" y="37"/>
                            </a:cubicBezTo>
                            <a:cubicBezTo>
                              <a:pt x="38" y="37"/>
                              <a:pt x="36" y="45"/>
                              <a:pt x="36" y="56"/>
                            </a:cubicBezTo>
                            <a:cubicBezTo>
                              <a:pt x="36" y="67"/>
                              <a:pt x="42" y="71"/>
                              <a:pt x="52" y="71"/>
                            </a:cubicBezTo>
                            <a:cubicBezTo>
                              <a:pt x="66" y="71"/>
                              <a:pt x="80" y="71"/>
                              <a:pt x="94" y="71"/>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32" name="Freeform 60"/>
                      <p:cNvSpPr>
                        <a:spLocks noEditPoints="1"/>
                      </p:cNvSpPr>
                      <p:nvPr/>
                    </p:nvSpPr>
                    <p:spPr bwMode="auto">
                      <a:xfrm>
                        <a:off x="8894763" y="2717800"/>
                        <a:ext cx="58738" cy="49213"/>
                      </a:xfrm>
                      <a:custGeom>
                        <a:avLst/>
                        <a:gdLst>
                          <a:gd name="T0" fmla="*/ 81 w 191"/>
                          <a:gd name="T1" fmla="*/ 1 h 160"/>
                          <a:gd name="T2" fmla="*/ 142 w 191"/>
                          <a:gd name="T3" fmla="*/ 1 h 160"/>
                          <a:gd name="T4" fmla="*/ 190 w 191"/>
                          <a:gd name="T5" fmla="*/ 55 h 160"/>
                          <a:gd name="T6" fmla="*/ 140 w 191"/>
                          <a:gd name="T7" fmla="*/ 104 h 160"/>
                          <a:gd name="T8" fmla="*/ 64 w 191"/>
                          <a:gd name="T9" fmla="*/ 104 h 160"/>
                          <a:gd name="T10" fmla="*/ 36 w 191"/>
                          <a:gd name="T11" fmla="*/ 131 h 160"/>
                          <a:gd name="T12" fmla="*/ 26 w 191"/>
                          <a:gd name="T13" fmla="*/ 153 h 160"/>
                          <a:gd name="T14" fmla="*/ 1 w 191"/>
                          <a:gd name="T15" fmla="*/ 135 h 160"/>
                          <a:gd name="T16" fmla="*/ 0 w 191"/>
                          <a:gd name="T17" fmla="*/ 22 h 160"/>
                          <a:gd name="T18" fmla="*/ 21 w 191"/>
                          <a:gd name="T19" fmla="*/ 1 h 160"/>
                          <a:gd name="T20" fmla="*/ 81 w 191"/>
                          <a:gd name="T21" fmla="*/ 1 h 160"/>
                          <a:gd name="T22" fmla="*/ 81 w 191"/>
                          <a:gd name="T23" fmla="*/ 1 h 160"/>
                          <a:gd name="T24" fmla="*/ 94 w 191"/>
                          <a:gd name="T25" fmla="*/ 68 h 160"/>
                          <a:gd name="T26" fmla="*/ 94 w 191"/>
                          <a:gd name="T27" fmla="*/ 68 h 160"/>
                          <a:gd name="T28" fmla="*/ 140 w 191"/>
                          <a:gd name="T29" fmla="*/ 68 h 160"/>
                          <a:gd name="T30" fmla="*/ 155 w 191"/>
                          <a:gd name="T31" fmla="*/ 52 h 160"/>
                          <a:gd name="T32" fmla="*/ 140 w 191"/>
                          <a:gd name="T33" fmla="*/ 37 h 160"/>
                          <a:gd name="T34" fmla="*/ 50 w 191"/>
                          <a:gd name="T35" fmla="*/ 37 h 160"/>
                          <a:gd name="T36" fmla="*/ 37 w 191"/>
                          <a:gd name="T37" fmla="*/ 52 h 160"/>
                          <a:gd name="T38" fmla="*/ 50 w 191"/>
                          <a:gd name="T39" fmla="*/ 68 h 160"/>
                          <a:gd name="T40" fmla="*/ 94 w 191"/>
                          <a:gd name="T41" fmla="*/ 6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1" h="160">
                            <a:moveTo>
                              <a:pt x="81" y="1"/>
                            </a:moveTo>
                            <a:cubicBezTo>
                              <a:pt x="101" y="1"/>
                              <a:pt x="122" y="0"/>
                              <a:pt x="142" y="1"/>
                            </a:cubicBezTo>
                            <a:cubicBezTo>
                              <a:pt x="174" y="3"/>
                              <a:pt x="191" y="22"/>
                              <a:pt x="190" y="55"/>
                            </a:cubicBezTo>
                            <a:cubicBezTo>
                              <a:pt x="189" y="87"/>
                              <a:pt x="172" y="104"/>
                              <a:pt x="140" y="104"/>
                            </a:cubicBezTo>
                            <a:cubicBezTo>
                              <a:pt x="114" y="104"/>
                              <a:pt x="89" y="104"/>
                              <a:pt x="64" y="104"/>
                            </a:cubicBezTo>
                            <a:cubicBezTo>
                              <a:pt x="36" y="104"/>
                              <a:pt x="37" y="104"/>
                              <a:pt x="36" y="131"/>
                            </a:cubicBezTo>
                            <a:cubicBezTo>
                              <a:pt x="35" y="139"/>
                              <a:pt x="31" y="151"/>
                              <a:pt x="26" y="153"/>
                            </a:cubicBezTo>
                            <a:cubicBezTo>
                              <a:pt x="10" y="160"/>
                              <a:pt x="1" y="153"/>
                              <a:pt x="1" y="135"/>
                            </a:cubicBezTo>
                            <a:cubicBezTo>
                              <a:pt x="0" y="98"/>
                              <a:pt x="1" y="60"/>
                              <a:pt x="0" y="22"/>
                            </a:cubicBezTo>
                            <a:cubicBezTo>
                              <a:pt x="0" y="6"/>
                              <a:pt x="5" y="0"/>
                              <a:pt x="21" y="1"/>
                            </a:cubicBezTo>
                            <a:cubicBezTo>
                              <a:pt x="41" y="1"/>
                              <a:pt x="61" y="1"/>
                              <a:pt x="81" y="1"/>
                            </a:cubicBezTo>
                            <a:cubicBezTo>
                              <a:pt x="81" y="1"/>
                              <a:pt x="81" y="1"/>
                              <a:pt x="81" y="1"/>
                            </a:cubicBezTo>
                            <a:close/>
                            <a:moveTo>
                              <a:pt x="94" y="68"/>
                            </a:moveTo>
                            <a:cubicBezTo>
                              <a:pt x="94" y="68"/>
                              <a:pt x="94" y="68"/>
                              <a:pt x="94" y="68"/>
                            </a:cubicBezTo>
                            <a:cubicBezTo>
                              <a:pt x="109" y="68"/>
                              <a:pt x="125" y="70"/>
                              <a:pt x="140" y="68"/>
                            </a:cubicBezTo>
                            <a:cubicBezTo>
                              <a:pt x="146" y="67"/>
                              <a:pt x="155" y="57"/>
                              <a:pt x="155" y="52"/>
                            </a:cubicBezTo>
                            <a:cubicBezTo>
                              <a:pt x="154" y="47"/>
                              <a:pt x="145" y="37"/>
                              <a:pt x="140" y="37"/>
                            </a:cubicBezTo>
                            <a:cubicBezTo>
                              <a:pt x="110" y="36"/>
                              <a:pt x="80" y="36"/>
                              <a:pt x="50" y="37"/>
                            </a:cubicBezTo>
                            <a:cubicBezTo>
                              <a:pt x="45" y="37"/>
                              <a:pt x="38" y="46"/>
                              <a:pt x="37" y="52"/>
                            </a:cubicBezTo>
                            <a:cubicBezTo>
                              <a:pt x="34" y="61"/>
                              <a:pt x="38" y="68"/>
                              <a:pt x="50" y="68"/>
                            </a:cubicBezTo>
                            <a:cubicBezTo>
                              <a:pt x="65" y="68"/>
                              <a:pt x="80" y="68"/>
                              <a:pt x="94" y="68"/>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33" name="Freeform 61"/>
                      <p:cNvSpPr>
                        <a:spLocks/>
                      </p:cNvSpPr>
                      <p:nvPr/>
                    </p:nvSpPr>
                    <p:spPr bwMode="auto">
                      <a:xfrm>
                        <a:off x="9256713" y="2717800"/>
                        <a:ext cx="49213" cy="47625"/>
                      </a:xfrm>
                      <a:custGeom>
                        <a:avLst/>
                        <a:gdLst>
                          <a:gd name="T0" fmla="*/ 1 w 164"/>
                          <a:gd name="T1" fmla="*/ 77 h 155"/>
                          <a:gd name="T2" fmla="*/ 1 w 164"/>
                          <a:gd name="T3" fmla="*/ 17 h 155"/>
                          <a:gd name="T4" fmla="*/ 18 w 164"/>
                          <a:gd name="T5" fmla="*/ 1 h 155"/>
                          <a:gd name="T6" fmla="*/ 36 w 164"/>
                          <a:gd name="T7" fmla="*/ 16 h 155"/>
                          <a:gd name="T8" fmla="*/ 36 w 164"/>
                          <a:gd name="T9" fmla="*/ 18 h 155"/>
                          <a:gd name="T10" fmla="*/ 83 w 164"/>
                          <a:gd name="T11" fmla="*/ 60 h 155"/>
                          <a:gd name="T12" fmla="*/ 85 w 164"/>
                          <a:gd name="T13" fmla="*/ 60 h 155"/>
                          <a:gd name="T14" fmla="*/ 128 w 164"/>
                          <a:gd name="T15" fmla="*/ 19 h 155"/>
                          <a:gd name="T16" fmla="*/ 146 w 164"/>
                          <a:gd name="T17" fmla="*/ 1 h 155"/>
                          <a:gd name="T18" fmla="*/ 164 w 164"/>
                          <a:gd name="T19" fmla="*/ 18 h 155"/>
                          <a:gd name="T20" fmla="*/ 164 w 164"/>
                          <a:gd name="T21" fmla="*/ 138 h 155"/>
                          <a:gd name="T22" fmla="*/ 146 w 164"/>
                          <a:gd name="T23" fmla="*/ 155 h 155"/>
                          <a:gd name="T24" fmla="*/ 128 w 164"/>
                          <a:gd name="T25" fmla="*/ 137 h 155"/>
                          <a:gd name="T26" fmla="*/ 85 w 164"/>
                          <a:gd name="T27" fmla="*/ 96 h 155"/>
                          <a:gd name="T28" fmla="*/ 83 w 164"/>
                          <a:gd name="T29" fmla="*/ 96 h 155"/>
                          <a:gd name="T30" fmla="*/ 36 w 164"/>
                          <a:gd name="T31" fmla="*/ 138 h 155"/>
                          <a:gd name="T32" fmla="*/ 17 w 164"/>
                          <a:gd name="T33" fmla="*/ 155 h 155"/>
                          <a:gd name="T34" fmla="*/ 1 w 164"/>
                          <a:gd name="T35" fmla="*/ 138 h 155"/>
                          <a:gd name="T36" fmla="*/ 1 w 164"/>
                          <a:gd name="T37" fmla="*/ 7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4" h="155">
                            <a:moveTo>
                              <a:pt x="1" y="77"/>
                            </a:moveTo>
                            <a:cubicBezTo>
                              <a:pt x="1" y="57"/>
                              <a:pt x="1" y="37"/>
                              <a:pt x="1" y="17"/>
                            </a:cubicBezTo>
                            <a:cubicBezTo>
                              <a:pt x="0" y="4"/>
                              <a:pt x="6" y="0"/>
                              <a:pt x="18" y="1"/>
                            </a:cubicBezTo>
                            <a:cubicBezTo>
                              <a:pt x="28" y="1"/>
                              <a:pt x="37" y="3"/>
                              <a:pt x="36" y="16"/>
                            </a:cubicBezTo>
                            <a:cubicBezTo>
                              <a:pt x="36" y="16"/>
                              <a:pt x="36" y="17"/>
                              <a:pt x="36" y="18"/>
                            </a:cubicBezTo>
                            <a:cubicBezTo>
                              <a:pt x="39" y="60"/>
                              <a:pt x="39" y="60"/>
                              <a:pt x="83" y="60"/>
                            </a:cubicBezTo>
                            <a:cubicBezTo>
                              <a:pt x="83" y="60"/>
                              <a:pt x="84" y="60"/>
                              <a:pt x="85" y="60"/>
                            </a:cubicBezTo>
                            <a:cubicBezTo>
                              <a:pt x="126" y="60"/>
                              <a:pt x="127" y="60"/>
                              <a:pt x="128" y="19"/>
                            </a:cubicBezTo>
                            <a:cubicBezTo>
                              <a:pt x="129" y="6"/>
                              <a:pt x="132" y="0"/>
                              <a:pt x="146" y="1"/>
                            </a:cubicBezTo>
                            <a:cubicBezTo>
                              <a:pt x="158" y="1"/>
                              <a:pt x="164" y="5"/>
                              <a:pt x="164" y="18"/>
                            </a:cubicBezTo>
                            <a:cubicBezTo>
                              <a:pt x="164" y="58"/>
                              <a:pt x="164" y="98"/>
                              <a:pt x="164" y="138"/>
                            </a:cubicBezTo>
                            <a:cubicBezTo>
                              <a:pt x="164" y="151"/>
                              <a:pt x="158" y="155"/>
                              <a:pt x="146" y="155"/>
                            </a:cubicBezTo>
                            <a:cubicBezTo>
                              <a:pt x="133" y="155"/>
                              <a:pt x="129" y="150"/>
                              <a:pt x="128" y="137"/>
                            </a:cubicBezTo>
                            <a:cubicBezTo>
                              <a:pt x="127" y="96"/>
                              <a:pt x="126" y="96"/>
                              <a:pt x="85" y="96"/>
                            </a:cubicBezTo>
                            <a:cubicBezTo>
                              <a:pt x="84" y="96"/>
                              <a:pt x="83" y="96"/>
                              <a:pt x="83" y="96"/>
                            </a:cubicBezTo>
                            <a:cubicBezTo>
                              <a:pt x="39" y="96"/>
                              <a:pt x="39" y="96"/>
                              <a:pt x="36" y="138"/>
                            </a:cubicBezTo>
                            <a:cubicBezTo>
                              <a:pt x="36" y="152"/>
                              <a:pt x="29" y="155"/>
                              <a:pt x="17" y="155"/>
                            </a:cubicBezTo>
                            <a:cubicBezTo>
                              <a:pt x="6" y="155"/>
                              <a:pt x="0" y="151"/>
                              <a:pt x="1" y="138"/>
                            </a:cubicBezTo>
                            <a:cubicBezTo>
                              <a:pt x="1" y="118"/>
                              <a:pt x="1" y="97"/>
                              <a:pt x="1" y="77"/>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34" name="Freeform 62"/>
                      <p:cNvSpPr>
                        <a:spLocks/>
                      </p:cNvSpPr>
                      <p:nvPr/>
                    </p:nvSpPr>
                    <p:spPr bwMode="auto">
                      <a:xfrm>
                        <a:off x="9140825" y="2717800"/>
                        <a:ext cx="50800" cy="47625"/>
                      </a:xfrm>
                      <a:custGeom>
                        <a:avLst/>
                        <a:gdLst>
                          <a:gd name="T0" fmla="*/ 102 w 169"/>
                          <a:gd name="T1" fmla="*/ 152 h 154"/>
                          <a:gd name="T2" fmla="*/ 44 w 169"/>
                          <a:gd name="T3" fmla="*/ 152 h 154"/>
                          <a:gd name="T4" fmla="*/ 1 w 169"/>
                          <a:gd name="T5" fmla="*/ 104 h 154"/>
                          <a:gd name="T6" fmla="*/ 1 w 169"/>
                          <a:gd name="T7" fmla="*/ 46 h 154"/>
                          <a:gd name="T8" fmla="*/ 36 w 169"/>
                          <a:gd name="T9" fmla="*/ 4 h 154"/>
                          <a:gd name="T10" fmla="*/ 157 w 169"/>
                          <a:gd name="T11" fmla="*/ 1 h 154"/>
                          <a:gd name="T12" fmla="*/ 167 w 169"/>
                          <a:gd name="T13" fmla="*/ 20 h 154"/>
                          <a:gd name="T14" fmla="*/ 154 w 169"/>
                          <a:gd name="T15" fmla="*/ 34 h 154"/>
                          <a:gd name="T16" fmla="*/ 63 w 169"/>
                          <a:gd name="T17" fmla="*/ 35 h 154"/>
                          <a:gd name="T18" fmla="*/ 36 w 169"/>
                          <a:gd name="T19" fmla="*/ 61 h 154"/>
                          <a:gd name="T20" fmla="*/ 36 w 169"/>
                          <a:gd name="T21" fmla="*/ 91 h 154"/>
                          <a:gd name="T22" fmla="*/ 64 w 169"/>
                          <a:gd name="T23" fmla="*/ 118 h 154"/>
                          <a:gd name="T24" fmla="*/ 150 w 169"/>
                          <a:gd name="T25" fmla="*/ 118 h 154"/>
                          <a:gd name="T26" fmla="*/ 168 w 169"/>
                          <a:gd name="T27" fmla="*/ 135 h 154"/>
                          <a:gd name="T28" fmla="*/ 150 w 169"/>
                          <a:gd name="T29" fmla="*/ 154 h 154"/>
                          <a:gd name="T30" fmla="*/ 102 w 169"/>
                          <a:gd name="T31" fmla="*/ 154 h 154"/>
                          <a:gd name="T32" fmla="*/ 102 w 169"/>
                          <a:gd name="T33" fmla="*/ 15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9" h="154">
                            <a:moveTo>
                              <a:pt x="102" y="152"/>
                            </a:moveTo>
                            <a:cubicBezTo>
                              <a:pt x="83" y="152"/>
                              <a:pt x="63" y="154"/>
                              <a:pt x="44" y="152"/>
                            </a:cubicBezTo>
                            <a:cubicBezTo>
                              <a:pt x="16" y="149"/>
                              <a:pt x="1" y="132"/>
                              <a:pt x="1" y="104"/>
                            </a:cubicBezTo>
                            <a:cubicBezTo>
                              <a:pt x="0" y="85"/>
                              <a:pt x="0" y="65"/>
                              <a:pt x="1" y="46"/>
                            </a:cubicBezTo>
                            <a:cubicBezTo>
                              <a:pt x="2" y="24"/>
                              <a:pt x="15" y="5"/>
                              <a:pt x="36" y="4"/>
                            </a:cubicBezTo>
                            <a:cubicBezTo>
                              <a:pt x="76" y="0"/>
                              <a:pt x="117" y="1"/>
                              <a:pt x="157" y="1"/>
                            </a:cubicBezTo>
                            <a:cubicBezTo>
                              <a:pt x="161" y="1"/>
                              <a:pt x="167" y="13"/>
                              <a:pt x="167" y="20"/>
                            </a:cubicBezTo>
                            <a:cubicBezTo>
                              <a:pt x="167" y="25"/>
                              <a:pt x="159" y="34"/>
                              <a:pt x="154" y="34"/>
                            </a:cubicBezTo>
                            <a:cubicBezTo>
                              <a:pt x="124" y="36"/>
                              <a:pt x="93" y="35"/>
                              <a:pt x="63" y="35"/>
                            </a:cubicBezTo>
                            <a:cubicBezTo>
                              <a:pt x="39" y="35"/>
                              <a:pt x="36" y="38"/>
                              <a:pt x="36" y="61"/>
                            </a:cubicBezTo>
                            <a:cubicBezTo>
                              <a:pt x="36" y="71"/>
                              <a:pt x="36" y="81"/>
                              <a:pt x="36" y="91"/>
                            </a:cubicBezTo>
                            <a:cubicBezTo>
                              <a:pt x="36" y="116"/>
                              <a:pt x="38" y="118"/>
                              <a:pt x="64" y="118"/>
                            </a:cubicBezTo>
                            <a:cubicBezTo>
                              <a:pt x="92" y="119"/>
                              <a:pt x="121" y="119"/>
                              <a:pt x="150" y="118"/>
                            </a:cubicBezTo>
                            <a:cubicBezTo>
                              <a:pt x="162" y="118"/>
                              <a:pt x="168" y="121"/>
                              <a:pt x="168" y="135"/>
                            </a:cubicBezTo>
                            <a:cubicBezTo>
                              <a:pt x="169" y="149"/>
                              <a:pt x="163" y="154"/>
                              <a:pt x="150" y="154"/>
                            </a:cubicBezTo>
                            <a:cubicBezTo>
                              <a:pt x="134" y="153"/>
                              <a:pt x="118" y="154"/>
                              <a:pt x="102" y="154"/>
                            </a:cubicBezTo>
                            <a:cubicBezTo>
                              <a:pt x="102" y="153"/>
                              <a:pt x="102" y="153"/>
                              <a:pt x="102" y="152"/>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35" name="Freeform 63"/>
                      <p:cNvSpPr>
                        <a:spLocks/>
                      </p:cNvSpPr>
                      <p:nvPr/>
                    </p:nvSpPr>
                    <p:spPr bwMode="auto">
                      <a:xfrm>
                        <a:off x="8874125" y="2776538"/>
                        <a:ext cx="23813" cy="23813"/>
                      </a:xfrm>
                      <a:custGeom>
                        <a:avLst/>
                        <a:gdLst>
                          <a:gd name="T0" fmla="*/ 0 w 78"/>
                          <a:gd name="T1" fmla="*/ 77 h 77"/>
                          <a:gd name="T2" fmla="*/ 0 w 78"/>
                          <a:gd name="T3" fmla="*/ 0 h 77"/>
                          <a:gd name="T4" fmla="*/ 77 w 78"/>
                          <a:gd name="T5" fmla="*/ 0 h 77"/>
                          <a:gd name="T6" fmla="*/ 77 w 78"/>
                          <a:gd name="T7" fmla="*/ 67 h 77"/>
                          <a:gd name="T8" fmla="*/ 68 w 78"/>
                          <a:gd name="T9" fmla="*/ 76 h 77"/>
                          <a:gd name="T10" fmla="*/ 0 w 78"/>
                          <a:gd name="T11" fmla="*/ 77 h 77"/>
                        </a:gdLst>
                        <a:ahLst/>
                        <a:cxnLst>
                          <a:cxn ang="0">
                            <a:pos x="T0" y="T1"/>
                          </a:cxn>
                          <a:cxn ang="0">
                            <a:pos x="T2" y="T3"/>
                          </a:cxn>
                          <a:cxn ang="0">
                            <a:pos x="T4" y="T5"/>
                          </a:cxn>
                          <a:cxn ang="0">
                            <a:pos x="T6" y="T7"/>
                          </a:cxn>
                          <a:cxn ang="0">
                            <a:pos x="T8" y="T9"/>
                          </a:cxn>
                          <a:cxn ang="0">
                            <a:pos x="T10" y="T11"/>
                          </a:cxn>
                        </a:cxnLst>
                        <a:rect l="0" t="0" r="r" b="b"/>
                        <a:pathLst>
                          <a:path w="78" h="77">
                            <a:moveTo>
                              <a:pt x="0" y="77"/>
                            </a:moveTo>
                            <a:cubicBezTo>
                              <a:pt x="0" y="50"/>
                              <a:pt x="0" y="25"/>
                              <a:pt x="0" y="0"/>
                            </a:cubicBezTo>
                            <a:cubicBezTo>
                              <a:pt x="25" y="0"/>
                              <a:pt x="50" y="0"/>
                              <a:pt x="77" y="0"/>
                            </a:cubicBezTo>
                            <a:cubicBezTo>
                              <a:pt x="77" y="22"/>
                              <a:pt x="78" y="44"/>
                              <a:pt x="77" y="67"/>
                            </a:cubicBezTo>
                            <a:cubicBezTo>
                              <a:pt x="77" y="70"/>
                              <a:pt x="71" y="76"/>
                              <a:pt x="68" y="76"/>
                            </a:cubicBezTo>
                            <a:cubicBezTo>
                              <a:pt x="45" y="77"/>
                              <a:pt x="23" y="77"/>
                              <a:pt x="0" y="77"/>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grpSp>
              </p:grpSp>
            </p:grpSp>
          </p:grpSp>
          <p:sp>
            <p:nvSpPr>
              <p:cNvPr id="280" name="Rectangle 279"/>
              <p:cNvSpPr/>
              <p:nvPr/>
            </p:nvSpPr>
            <p:spPr bwMode="auto">
              <a:xfrm>
                <a:off x="1097118" y="4615321"/>
                <a:ext cx="4360994" cy="585216"/>
              </a:xfrm>
              <a:prstGeom prst="rect">
                <a:avLst/>
              </a:prstGeom>
              <a:solidFill>
                <a:srgbClr val="D9460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a:gradFill>
                      <a:gsLst>
                        <a:gs pos="0">
                          <a:srgbClr val="FFFFFF"/>
                        </a:gs>
                        <a:gs pos="100000">
                          <a:srgbClr val="FFFFFF"/>
                        </a:gs>
                      </a:gsLst>
                      <a:lin ang="5400000" scaled="0"/>
                    </a:gradFill>
                    <a:ea typeface="Segoe UI" pitchFamily="34" charset="0"/>
                    <a:cs typeface="Segoe UI" pitchFamily="34" charset="0"/>
                  </a:rPr>
                  <a:t>Hadoop Distributed File System</a:t>
                </a:r>
              </a:p>
            </p:txBody>
          </p:sp>
        </p:grpSp>
        <p:sp>
          <p:nvSpPr>
            <p:cNvPr id="40" name="Right Arrow 39"/>
            <p:cNvSpPr/>
            <p:nvPr/>
          </p:nvSpPr>
          <p:spPr bwMode="auto">
            <a:xfrm>
              <a:off x="5868589" y="3355670"/>
              <a:ext cx="457200" cy="484632"/>
            </a:xfrm>
            <a:prstGeom prst="rightArrow">
              <a:avLst/>
            </a:prstGeom>
            <a:solidFill>
              <a:schemeClr val="accent1">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87" name="Group 286"/>
          <p:cNvGrpSpPr/>
          <p:nvPr/>
        </p:nvGrpSpPr>
        <p:grpSpPr>
          <a:xfrm>
            <a:off x="4914901" y="2068211"/>
            <a:ext cx="3539285" cy="2975057"/>
            <a:chOff x="6553201" y="1614615"/>
            <a:chExt cx="4719046" cy="3966742"/>
          </a:xfrm>
        </p:grpSpPr>
        <p:grpSp>
          <p:nvGrpSpPr>
            <p:cNvPr id="207" name="Group 206"/>
            <p:cNvGrpSpPr/>
            <p:nvPr/>
          </p:nvGrpSpPr>
          <p:grpSpPr>
            <a:xfrm>
              <a:off x="6555577" y="4108163"/>
              <a:ext cx="4716669" cy="1473194"/>
              <a:chOff x="6555577" y="4520804"/>
              <a:chExt cx="4716669" cy="1473194"/>
            </a:xfrm>
          </p:grpSpPr>
          <p:sp>
            <p:nvSpPr>
              <p:cNvPr id="27" name="Rectangle 26"/>
              <p:cNvSpPr/>
              <p:nvPr/>
            </p:nvSpPr>
            <p:spPr bwMode="auto">
              <a:xfrm>
                <a:off x="6555577" y="4520804"/>
                <a:ext cx="4716669" cy="1473194"/>
              </a:xfrm>
              <a:prstGeom prst="rect">
                <a:avLst/>
              </a:prstGeom>
              <a:solidFill>
                <a:srgbClr val="0080E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16586" rIns="68580" bIns="68580" numCol="1" spcCol="0" rtlCol="0" fromWordArt="0" anchor="t" anchorCtr="0" forceAA="0" compatLnSpc="1">
                <a:prstTxWarp prst="textNoShape">
                  <a:avLst/>
                </a:prstTxWarp>
                <a:noAutofit/>
              </a:bodyPr>
              <a:lstStyle/>
              <a:p>
                <a:pPr>
                  <a:lnSpc>
                    <a:spcPct val="90000"/>
                  </a:lnSpc>
                  <a:spcAft>
                    <a:spcPts val="450"/>
                  </a:spcAft>
                </a:pPr>
                <a:r>
                  <a:rPr lang="en-US" sz="1200" dirty="0">
                    <a:solidFill>
                      <a:schemeClr val="bg1"/>
                    </a:solidFill>
                    <a:latin typeface="+mj-lt"/>
                  </a:rPr>
                  <a:t>Azure Data Lake</a:t>
                </a:r>
              </a:p>
            </p:txBody>
          </p:sp>
          <p:sp>
            <p:nvSpPr>
              <p:cNvPr id="26" name="Rectangle 25"/>
              <p:cNvSpPr/>
              <p:nvPr/>
            </p:nvSpPr>
            <p:spPr bwMode="auto">
              <a:xfrm>
                <a:off x="6734044" y="5041287"/>
                <a:ext cx="4360995" cy="1804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137160" bIns="6858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b="1" dirty="0" err="1">
                    <a:solidFill>
                      <a:schemeClr val="bg1"/>
                    </a:solidFill>
                    <a:latin typeface="+mj-lt"/>
                    <a:ea typeface="Segoe UI" pitchFamily="34" charset="0"/>
                    <a:cs typeface="Segoe UI" pitchFamily="34" charset="0"/>
                  </a:rPr>
                  <a:t>WebHDFS</a:t>
                </a:r>
                <a:r>
                  <a:rPr lang="en-US" sz="900" b="1" dirty="0">
                    <a:solidFill>
                      <a:schemeClr val="bg1"/>
                    </a:solidFill>
                    <a:latin typeface="+mj-lt"/>
                    <a:ea typeface="Segoe UI" pitchFamily="34" charset="0"/>
                    <a:cs typeface="Segoe UI" pitchFamily="34" charset="0"/>
                  </a:rPr>
                  <a:t> API</a:t>
                </a:r>
              </a:p>
            </p:txBody>
          </p:sp>
          <p:sp>
            <p:nvSpPr>
              <p:cNvPr id="28" name="Rectangle 27"/>
              <p:cNvSpPr/>
              <p:nvPr/>
            </p:nvSpPr>
            <p:spPr bwMode="auto">
              <a:xfrm>
                <a:off x="6734045" y="5225034"/>
                <a:ext cx="4360994" cy="585216"/>
              </a:xfrm>
              <a:prstGeom prst="rect">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a:gradFill>
                      <a:gsLst>
                        <a:gs pos="0">
                          <a:srgbClr val="FFFFFF"/>
                        </a:gs>
                        <a:gs pos="100000">
                          <a:srgbClr val="FFFFFF"/>
                        </a:gs>
                      </a:gsLst>
                      <a:lin ang="5400000" scaled="0"/>
                    </a:gradFill>
                    <a:ea typeface="Segoe UI" pitchFamily="34" charset="0"/>
                    <a:cs typeface="Segoe UI" pitchFamily="34" charset="0"/>
                  </a:rPr>
                  <a:t>Hadoop Distributed File System</a:t>
                </a:r>
              </a:p>
            </p:txBody>
          </p:sp>
        </p:grpSp>
        <p:grpSp>
          <p:nvGrpSpPr>
            <p:cNvPr id="285" name="Group 284"/>
            <p:cNvGrpSpPr/>
            <p:nvPr/>
          </p:nvGrpSpPr>
          <p:grpSpPr>
            <a:xfrm>
              <a:off x="6553201" y="1614615"/>
              <a:ext cx="4719046" cy="2040405"/>
              <a:chOff x="6553201" y="1614615"/>
              <a:chExt cx="4719046" cy="2040405"/>
            </a:xfrm>
          </p:grpSpPr>
          <p:sp>
            <p:nvSpPr>
              <p:cNvPr id="23" name="Rectangle 22"/>
              <p:cNvSpPr/>
              <p:nvPr/>
            </p:nvSpPr>
            <p:spPr bwMode="auto">
              <a:xfrm>
                <a:off x="6553201" y="1614615"/>
                <a:ext cx="4719046" cy="2040405"/>
              </a:xfrm>
              <a:prstGeom prst="rect">
                <a:avLst/>
              </a:prstGeom>
              <a:solidFill>
                <a:srgbClr val="0080E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16586" rIns="68580" bIns="68580" numCol="1" spcCol="0" rtlCol="0" fromWordArt="0" anchor="t" anchorCtr="0" forceAA="0" compatLnSpc="1">
                <a:prstTxWarp prst="textNoShape">
                  <a:avLst/>
                </a:prstTxWarp>
                <a:noAutofit/>
              </a:bodyPr>
              <a:lstStyle/>
              <a:p>
                <a:pPr>
                  <a:lnSpc>
                    <a:spcPct val="90000"/>
                  </a:lnSpc>
                  <a:spcAft>
                    <a:spcPts val="450"/>
                  </a:spcAft>
                </a:pPr>
                <a:r>
                  <a:rPr lang="en-US" sz="1200" dirty="0">
                    <a:solidFill>
                      <a:schemeClr val="bg1"/>
                    </a:solidFill>
                    <a:latin typeface="+mj-lt"/>
                  </a:rPr>
                  <a:t>Azure HDInsight</a:t>
                </a:r>
              </a:p>
            </p:txBody>
          </p:sp>
          <p:grpSp>
            <p:nvGrpSpPr>
              <p:cNvPr id="214" name="Group 213"/>
              <p:cNvGrpSpPr/>
              <p:nvPr/>
            </p:nvGrpSpPr>
            <p:grpSpPr>
              <a:xfrm>
                <a:off x="6734045" y="2123688"/>
                <a:ext cx="4354460" cy="1352219"/>
                <a:chOff x="6734045" y="2123688"/>
                <a:chExt cx="4354460" cy="1352219"/>
              </a:xfrm>
            </p:grpSpPr>
            <p:sp>
              <p:nvSpPr>
                <p:cNvPr id="18" name="Rectangle 17"/>
                <p:cNvSpPr/>
                <p:nvPr/>
              </p:nvSpPr>
              <p:spPr bwMode="auto">
                <a:xfrm>
                  <a:off x="6734045" y="2890691"/>
                  <a:ext cx="4354460" cy="585216"/>
                </a:xfrm>
                <a:prstGeom prst="rect">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a:gradFill>
                        <a:gsLst>
                          <a:gs pos="0">
                            <a:srgbClr val="FFFFFF"/>
                          </a:gs>
                          <a:gs pos="100000">
                            <a:srgbClr val="FFFFFF"/>
                          </a:gs>
                        </a:gsLst>
                        <a:lin ang="5400000" scaled="0"/>
                      </a:gradFill>
                      <a:ea typeface="Segoe UI" pitchFamily="34" charset="0"/>
                      <a:cs typeface="Segoe UI" pitchFamily="34" charset="0"/>
                    </a:rPr>
                    <a:t>YARN-based Compute</a:t>
                  </a:r>
                </a:p>
              </p:txBody>
            </p:sp>
            <p:grpSp>
              <p:nvGrpSpPr>
                <p:cNvPr id="213" name="Group 212"/>
                <p:cNvGrpSpPr/>
                <p:nvPr/>
              </p:nvGrpSpPr>
              <p:grpSpPr>
                <a:xfrm>
                  <a:off x="6734045" y="2123688"/>
                  <a:ext cx="4354460" cy="585216"/>
                  <a:chOff x="6734045" y="2123688"/>
                  <a:chExt cx="4354460" cy="585216"/>
                </a:xfrm>
              </p:grpSpPr>
              <p:sp>
                <p:nvSpPr>
                  <p:cNvPr id="19" name="Rectangle 18"/>
                  <p:cNvSpPr/>
                  <p:nvPr/>
                </p:nvSpPr>
                <p:spPr bwMode="auto">
                  <a:xfrm>
                    <a:off x="6734045" y="2123688"/>
                    <a:ext cx="950976" cy="585216"/>
                  </a:xfrm>
                  <a:prstGeom prst="rect">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a:gradFill>
                          <a:gsLst>
                            <a:gs pos="0">
                              <a:srgbClr val="FFFFFF"/>
                            </a:gs>
                            <a:gs pos="100000">
                              <a:srgbClr val="FFFFFF"/>
                            </a:gs>
                          </a:gsLst>
                          <a:lin ang="5400000" scaled="0"/>
                        </a:gradFill>
                        <a:ea typeface="Segoe UI" pitchFamily="34" charset="0"/>
                        <a:cs typeface="Segoe UI" pitchFamily="34" charset="0"/>
                      </a:rPr>
                      <a:t>MAP Reduce</a:t>
                    </a:r>
                  </a:p>
                </p:txBody>
              </p:sp>
              <p:grpSp>
                <p:nvGrpSpPr>
                  <p:cNvPr id="211" name="Group 210"/>
                  <p:cNvGrpSpPr/>
                  <p:nvPr/>
                </p:nvGrpSpPr>
                <p:grpSpPr>
                  <a:xfrm>
                    <a:off x="10137529" y="2123688"/>
                    <a:ext cx="950976" cy="585216"/>
                    <a:chOff x="10137529" y="2123688"/>
                    <a:chExt cx="950976" cy="585216"/>
                  </a:xfrm>
                </p:grpSpPr>
                <p:sp>
                  <p:nvSpPr>
                    <p:cNvPr id="22" name="Rectangle 21"/>
                    <p:cNvSpPr/>
                    <p:nvPr/>
                  </p:nvSpPr>
                  <p:spPr bwMode="auto">
                    <a:xfrm>
                      <a:off x="10137529" y="2123688"/>
                      <a:ext cx="950976" cy="585216"/>
                    </a:xfrm>
                    <a:prstGeom prst="rect">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a:gradFill>
                            <a:gsLst>
                              <a:gs pos="0">
                                <a:srgbClr val="FFFFFF"/>
                              </a:gs>
                              <a:gs pos="100000">
                                <a:srgbClr val="FFFFFF"/>
                              </a:gs>
                            </a:gsLst>
                            <a:lin ang="5400000" scaled="0"/>
                          </a:gradFill>
                          <a:ea typeface="Segoe UI" pitchFamily="34" charset="0"/>
                          <a:cs typeface="Segoe UI" pitchFamily="34" charset="0"/>
                        </a:rPr>
                        <a:t>Storm</a:t>
                      </a:r>
                    </a:p>
                  </p:txBody>
                </p:sp>
                <p:pic>
                  <p:nvPicPr>
                    <p:cNvPr id="30" name="Picture 29"/>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305578" y="2413202"/>
                      <a:ext cx="540737" cy="186713"/>
                    </a:xfrm>
                    <a:prstGeom prst="rect">
                      <a:avLst/>
                    </a:prstGeom>
                  </p:spPr>
                </p:pic>
              </p:grpSp>
              <p:grpSp>
                <p:nvGrpSpPr>
                  <p:cNvPr id="210" name="Group 209"/>
                  <p:cNvGrpSpPr/>
                  <p:nvPr/>
                </p:nvGrpSpPr>
                <p:grpSpPr>
                  <a:xfrm>
                    <a:off x="7869344" y="2123688"/>
                    <a:ext cx="950976" cy="585216"/>
                    <a:chOff x="7869344" y="2123688"/>
                    <a:chExt cx="950976" cy="585216"/>
                  </a:xfrm>
                </p:grpSpPr>
                <p:sp>
                  <p:nvSpPr>
                    <p:cNvPr id="20" name="Rectangle 19"/>
                    <p:cNvSpPr/>
                    <p:nvPr/>
                  </p:nvSpPr>
                  <p:spPr bwMode="auto">
                    <a:xfrm>
                      <a:off x="7869344" y="2123688"/>
                      <a:ext cx="950976" cy="585216"/>
                    </a:xfrm>
                    <a:prstGeom prst="rect">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a:gradFill>
                            <a:gsLst>
                              <a:gs pos="0">
                                <a:srgbClr val="FFFFFF"/>
                              </a:gs>
                              <a:gs pos="100000">
                                <a:srgbClr val="FFFFFF"/>
                              </a:gs>
                            </a:gsLst>
                            <a:lin ang="5400000" scaled="0"/>
                          </a:gradFill>
                          <a:ea typeface="Segoe UI" pitchFamily="34" charset="0"/>
                          <a:cs typeface="Segoe UI" pitchFamily="34" charset="0"/>
                        </a:rPr>
                        <a:t>Hive, Pig</a:t>
                      </a:r>
                    </a:p>
                  </p:txBody>
                </p:sp>
                <p:grpSp>
                  <p:nvGrpSpPr>
                    <p:cNvPr id="80" name="Group 79"/>
                    <p:cNvGrpSpPr/>
                    <p:nvPr/>
                  </p:nvGrpSpPr>
                  <p:grpSpPr>
                    <a:xfrm>
                      <a:off x="8229331" y="2394033"/>
                      <a:ext cx="231002" cy="230314"/>
                      <a:chOff x="7368459" y="1627299"/>
                      <a:chExt cx="292714" cy="291845"/>
                    </a:xfrm>
                  </p:grpSpPr>
                  <p:sp>
                    <p:nvSpPr>
                      <p:cNvPr id="14" name="Oval 5"/>
                      <p:cNvSpPr>
                        <a:spLocks noChangeArrowheads="1"/>
                      </p:cNvSpPr>
                      <p:nvPr/>
                    </p:nvSpPr>
                    <p:spPr bwMode="auto">
                      <a:xfrm>
                        <a:off x="7573446" y="1778433"/>
                        <a:ext cx="869" cy="869"/>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9" name="Freeform 6"/>
                      <p:cNvSpPr>
                        <a:spLocks noEditPoints="1"/>
                      </p:cNvSpPr>
                      <p:nvPr/>
                    </p:nvSpPr>
                    <p:spPr bwMode="auto">
                      <a:xfrm>
                        <a:off x="7450106" y="1827074"/>
                        <a:ext cx="19109" cy="50378"/>
                      </a:xfrm>
                      <a:custGeom>
                        <a:avLst/>
                        <a:gdLst>
                          <a:gd name="T0" fmla="*/ 0 w 9"/>
                          <a:gd name="T1" fmla="*/ 0 h 24"/>
                          <a:gd name="T2" fmla="*/ 0 w 9"/>
                          <a:gd name="T3" fmla="*/ 0 h 24"/>
                          <a:gd name="T4" fmla="*/ 0 w 9"/>
                          <a:gd name="T5" fmla="*/ 0 h 24"/>
                          <a:gd name="T6" fmla="*/ 0 w 9"/>
                          <a:gd name="T7" fmla="*/ 0 h 24"/>
                          <a:gd name="T8" fmla="*/ 9 w 9"/>
                          <a:gd name="T9" fmla="*/ 24 h 24"/>
                          <a:gd name="T10" fmla="*/ 9 w 9"/>
                          <a:gd name="T11" fmla="*/ 24 h 24"/>
                          <a:gd name="T12" fmla="*/ 9 w 9"/>
                          <a:gd name="T13" fmla="*/ 24 h 24"/>
                          <a:gd name="T14" fmla="*/ 9 w 9"/>
                          <a:gd name="T15" fmla="*/ 24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4">
                            <a:moveTo>
                              <a:pt x="0" y="0"/>
                            </a:moveTo>
                            <a:cubicBezTo>
                              <a:pt x="0" y="0"/>
                              <a:pt x="0" y="0"/>
                              <a:pt x="0" y="0"/>
                            </a:cubicBezTo>
                            <a:cubicBezTo>
                              <a:pt x="0" y="0"/>
                              <a:pt x="0" y="0"/>
                              <a:pt x="0" y="0"/>
                            </a:cubicBezTo>
                            <a:cubicBezTo>
                              <a:pt x="0" y="0"/>
                              <a:pt x="0" y="0"/>
                              <a:pt x="0" y="0"/>
                            </a:cubicBezTo>
                            <a:close/>
                            <a:moveTo>
                              <a:pt x="9" y="24"/>
                            </a:moveTo>
                            <a:cubicBezTo>
                              <a:pt x="9" y="24"/>
                              <a:pt x="9" y="24"/>
                              <a:pt x="9" y="24"/>
                            </a:cubicBezTo>
                            <a:cubicBezTo>
                              <a:pt x="9" y="24"/>
                              <a:pt x="9" y="24"/>
                              <a:pt x="9" y="24"/>
                            </a:cubicBezTo>
                            <a:cubicBezTo>
                              <a:pt x="9" y="24"/>
                              <a:pt x="9" y="24"/>
                              <a:pt x="9" y="2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32" name="Freeform 7"/>
                      <p:cNvSpPr>
                        <a:spLocks/>
                      </p:cNvSpPr>
                      <p:nvPr/>
                    </p:nvSpPr>
                    <p:spPr bwMode="auto">
                      <a:xfrm>
                        <a:off x="7523068" y="17471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33" name="Freeform 8"/>
                      <p:cNvSpPr>
                        <a:spLocks noEditPoints="1"/>
                      </p:cNvSpPr>
                      <p:nvPr/>
                    </p:nvSpPr>
                    <p:spPr bwMode="auto">
                      <a:xfrm>
                        <a:off x="7523068" y="1747164"/>
                        <a:ext cx="33875" cy="99019"/>
                      </a:xfrm>
                      <a:custGeom>
                        <a:avLst/>
                        <a:gdLst>
                          <a:gd name="T0" fmla="*/ 0 w 16"/>
                          <a:gd name="T1" fmla="*/ 0 h 47"/>
                          <a:gd name="T2" fmla="*/ 0 w 16"/>
                          <a:gd name="T3" fmla="*/ 0 h 47"/>
                          <a:gd name="T4" fmla="*/ 0 w 16"/>
                          <a:gd name="T5" fmla="*/ 0 h 47"/>
                          <a:gd name="T6" fmla="*/ 0 w 16"/>
                          <a:gd name="T7" fmla="*/ 0 h 47"/>
                          <a:gd name="T8" fmla="*/ 16 w 16"/>
                          <a:gd name="T9" fmla="*/ 46 h 47"/>
                          <a:gd name="T10" fmla="*/ 16 w 16"/>
                          <a:gd name="T11" fmla="*/ 46 h 47"/>
                          <a:gd name="T12" fmla="*/ 16 w 16"/>
                          <a:gd name="T13" fmla="*/ 47 h 47"/>
                          <a:gd name="T14" fmla="*/ 16 w 16"/>
                          <a:gd name="T15" fmla="*/ 47 h 47"/>
                          <a:gd name="T16" fmla="*/ 16 w 16"/>
                          <a:gd name="T17" fmla="*/ 4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7">
                            <a:moveTo>
                              <a:pt x="0" y="0"/>
                            </a:moveTo>
                            <a:cubicBezTo>
                              <a:pt x="0" y="0"/>
                              <a:pt x="0" y="0"/>
                              <a:pt x="0" y="0"/>
                            </a:cubicBezTo>
                            <a:cubicBezTo>
                              <a:pt x="0" y="0"/>
                              <a:pt x="0" y="0"/>
                              <a:pt x="0" y="0"/>
                            </a:cubicBezTo>
                            <a:cubicBezTo>
                              <a:pt x="0" y="0"/>
                              <a:pt x="0" y="0"/>
                              <a:pt x="0" y="0"/>
                            </a:cubicBezTo>
                            <a:close/>
                            <a:moveTo>
                              <a:pt x="16" y="46"/>
                            </a:moveTo>
                            <a:cubicBezTo>
                              <a:pt x="16" y="46"/>
                              <a:pt x="16" y="46"/>
                              <a:pt x="16" y="46"/>
                            </a:cubicBezTo>
                            <a:cubicBezTo>
                              <a:pt x="16" y="47"/>
                              <a:pt x="16" y="47"/>
                              <a:pt x="16" y="47"/>
                            </a:cubicBezTo>
                            <a:cubicBezTo>
                              <a:pt x="16" y="47"/>
                              <a:pt x="16" y="47"/>
                              <a:pt x="16" y="47"/>
                            </a:cubicBezTo>
                            <a:cubicBezTo>
                              <a:pt x="16" y="47"/>
                              <a:pt x="16" y="46"/>
                              <a:pt x="16" y="4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34" name="Freeform 9"/>
                      <p:cNvSpPr>
                        <a:spLocks/>
                      </p:cNvSpPr>
                      <p:nvPr/>
                    </p:nvSpPr>
                    <p:spPr bwMode="auto">
                      <a:xfrm>
                        <a:off x="7469215" y="187745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36" name="Freeform 10"/>
                      <p:cNvSpPr>
                        <a:spLocks/>
                      </p:cNvSpPr>
                      <p:nvPr/>
                    </p:nvSpPr>
                    <p:spPr bwMode="auto">
                      <a:xfrm>
                        <a:off x="7450106" y="182707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41" name="Oval 11"/>
                      <p:cNvSpPr>
                        <a:spLocks noChangeArrowheads="1"/>
                      </p:cNvSpPr>
                      <p:nvPr/>
                    </p:nvSpPr>
                    <p:spPr bwMode="auto">
                      <a:xfrm>
                        <a:off x="7579526" y="1738478"/>
                        <a:ext cx="869" cy="869"/>
                      </a:xfrm>
                      <a:prstGeom prst="ellipse">
                        <a:avLst/>
                      </a:prstGeom>
                      <a:solidFill>
                        <a:srgbClr val="FCEE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43" name="Freeform 12"/>
                      <p:cNvSpPr>
                        <a:spLocks noEditPoints="1"/>
                      </p:cNvSpPr>
                      <p:nvPr/>
                    </p:nvSpPr>
                    <p:spPr bwMode="auto">
                      <a:xfrm>
                        <a:off x="7523068" y="1721975"/>
                        <a:ext cx="92070" cy="59064"/>
                      </a:xfrm>
                      <a:custGeom>
                        <a:avLst/>
                        <a:gdLst>
                          <a:gd name="T0" fmla="*/ 0 w 44"/>
                          <a:gd name="T1" fmla="*/ 12 h 28"/>
                          <a:gd name="T2" fmla="*/ 0 w 44"/>
                          <a:gd name="T3" fmla="*/ 12 h 28"/>
                          <a:gd name="T4" fmla="*/ 0 w 44"/>
                          <a:gd name="T5" fmla="*/ 12 h 28"/>
                          <a:gd name="T6" fmla="*/ 0 w 44"/>
                          <a:gd name="T7" fmla="*/ 12 h 28"/>
                          <a:gd name="T8" fmla="*/ 15 w 44"/>
                          <a:gd name="T9" fmla="*/ 3 h 28"/>
                          <a:gd name="T10" fmla="*/ 14 w 44"/>
                          <a:gd name="T11" fmla="*/ 1 h 28"/>
                          <a:gd name="T12" fmla="*/ 13 w 44"/>
                          <a:gd name="T13" fmla="*/ 1 h 28"/>
                          <a:gd name="T14" fmla="*/ 14 w 44"/>
                          <a:gd name="T15" fmla="*/ 3 h 28"/>
                          <a:gd name="T16" fmla="*/ 15 w 44"/>
                          <a:gd name="T17" fmla="*/ 5 h 28"/>
                          <a:gd name="T18" fmla="*/ 16 w 44"/>
                          <a:gd name="T19" fmla="*/ 5 h 28"/>
                          <a:gd name="T20" fmla="*/ 15 w 44"/>
                          <a:gd name="T21" fmla="*/ 3 h 28"/>
                          <a:gd name="T22" fmla="*/ 44 w 44"/>
                          <a:gd name="T23" fmla="*/ 28 h 28"/>
                          <a:gd name="T24" fmla="*/ 44 w 44"/>
                          <a:gd name="T25" fmla="*/ 28 h 28"/>
                          <a:gd name="T26" fmla="*/ 44 w 44"/>
                          <a:gd name="T27" fmla="*/ 28 h 28"/>
                          <a:gd name="T28" fmla="*/ 44 w 44"/>
                          <a:gd name="T29" fmla="*/ 28 h 28"/>
                          <a:gd name="T30" fmla="*/ 25 w 44"/>
                          <a:gd name="T31" fmla="*/ 3 h 28"/>
                          <a:gd name="T32" fmla="*/ 25 w 44"/>
                          <a:gd name="T33" fmla="*/ 3 h 28"/>
                          <a:gd name="T34" fmla="*/ 25 w 44"/>
                          <a:gd name="T35" fmla="*/ 3 h 28"/>
                          <a:gd name="T36" fmla="*/ 25 w 44"/>
                          <a:gd name="T37" fmla="*/ 3 h 28"/>
                          <a:gd name="T38" fmla="*/ 25 w 44"/>
                          <a:gd name="T39" fmla="*/ 3 h 28"/>
                          <a:gd name="T40" fmla="*/ 25 w 44"/>
                          <a:gd name="T41" fmla="*/ 3 h 28"/>
                          <a:gd name="T42" fmla="*/ 25 w 44"/>
                          <a:gd name="T43" fmla="*/ 3 h 28"/>
                          <a:gd name="T44" fmla="*/ 25 w 44"/>
                          <a:gd name="T45" fmla="*/ 3 h 28"/>
                          <a:gd name="T46" fmla="*/ 25 w 44"/>
                          <a:gd name="T47" fmla="*/ 0 h 28"/>
                          <a:gd name="T48" fmla="*/ 24 w 44"/>
                          <a:gd name="T49" fmla="*/ 0 h 28"/>
                          <a:gd name="T50" fmla="*/ 25 w 44"/>
                          <a:gd name="T51" fmla="*/ 2 h 28"/>
                          <a:gd name="T52" fmla="*/ 25 w 44"/>
                          <a:gd name="T53" fmla="*/ 0 h 28"/>
                          <a:gd name="T54" fmla="*/ 25 w 44"/>
                          <a:gd name="T55" fmla="*/ 3 h 28"/>
                          <a:gd name="T56" fmla="*/ 25 w 44"/>
                          <a:gd name="T57" fmla="*/ 3 h 28"/>
                          <a:gd name="T58" fmla="*/ 25 w 44"/>
                          <a:gd name="T59" fmla="*/ 3 h 28"/>
                          <a:gd name="T60" fmla="*/ 25 w 44"/>
                          <a:gd name="T61"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 h="28">
                            <a:moveTo>
                              <a:pt x="0" y="12"/>
                            </a:moveTo>
                            <a:cubicBezTo>
                              <a:pt x="0" y="12"/>
                              <a:pt x="0" y="12"/>
                              <a:pt x="0" y="12"/>
                            </a:cubicBezTo>
                            <a:cubicBezTo>
                              <a:pt x="0" y="12"/>
                              <a:pt x="0" y="12"/>
                              <a:pt x="0" y="12"/>
                            </a:cubicBezTo>
                            <a:cubicBezTo>
                              <a:pt x="0" y="12"/>
                              <a:pt x="0" y="12"/>
                              <a:pt x="0" y="12"/>
                            </a:cubicBezTo>
                            <a:close/>
                            <a:moveTo>
                              <a:pt x="15" y="3"/>
                            </a:moveTo>
                            <a:cubicBezTo>
                              <a:pt x="15" y="2"/>
                              <a:pt x="14" y="2"/>
                              <a:pt x="14" y="1"/>
                            </a:cubicBezTo>
                            <a:cubicBezTo>
                              <a:pt x="14" y="1"/>
                              <a:pt x="13" y="1"/>
                              <a:pt x="13" y="1"/>
                            </a:cubicBezTo>
                            <a:cubicBezTo>
                              <a:pt x="14" y="3"/>
                              <a:pt x="14" y="3"/>
                              <a:pt x="14" y="3"/>
                            </a:cubicBezTo>
                            <a:cubicBezTo>
                              <a:pt x="15" y="5"/>
                              <a:pt x="15" y="5"/>
                              <a:pt x="15" y="5"/>
                            </a:cubicBezTo>
                            <a:cubicBezTo>
                              <a:pt x="16" y="5"/>
                              <a:pt x="16" y="5"/>
                              <a:pt x="16" y="5"/>
                            </a:cubicBezTo>
                            <a:cubicBezTo>
                              <a:pt x="15" y="4"/>
                              <a:pt x="15" y="4"/>
                              <a:pt x="15" y="3"/>
                            </a:cubicBezTo>
                            <a:close/>
                            <a:moveTo>
                              <a:pt x="44" y="28"/>
                            </a:moveTo>
                            <a:cubicBezTo>
                              <a:pt x="44" y="28"/>
                              <a:pt x="44" y="28"/>
                              <a:pt x="44" y="28"/>
                            </a:cubicBezTo>
                            <a:cubicBezTo>
                              <a:pt x="44" y="28"/>
                              <a:pt x="44" y="28"/>
                              <a:pt x="44" y="28"/>
                            </a:cubicBezTo>
                            <a:cubicBezTo>
                              <a:pt x="44" y="28"/>
                              <a:pt x="44" y="28"/>
                              <a:pt x="44" y="28"/>
                            </a:cubicBezTo>
                            <a:close/>
                            <a:moveTo>
                              <a:pt x="25" y="3"/>
                            </a:moveTo>
                            <a:cubicBezTo>
                              <a:pt x="25" y="3"/>
                              <a:pt x="25" y="3"/>
                              <a:pt x="25" y="3"/>
                            </a:cubicBezTo>
                            <a:cubicBezTo>
                              <a:pt x="25" y="3"/>
                              <a:pt x="25" y="3"/>
                              <a:pt x="25" y="3"/>
                            </a:cubicBezTo>
                            <a:cubicBezTo>
                              <a:pt x="25" y="3"/>
                              <a:pt x="25" y="3"/>
                              <a:pt x="25" y="3"/>
                            </a:cubicBezTo>
                            <a:close/>
                            <a:moveTo>
                              <a:pt x="25" y="3"/>
                            </a:moveTo>
                            <a:cubicBezTo>
                              <a:pt x="25" y="3"/>
                              <a:pt x="25" y="3"/>
                              <a:pt x="25" y="3"/>
                            </a:cubicBezTo>
                            <a:cubicBezTo>
                              <a:pt x="25" y="3"/>
                              <a:pt x="25" y="3"/>
                              <a:pt x="25" y="3"/>
                            </a:cubicBezTo>
                            <a:cubicBezTo>
                              <a:pt x="25" y="3"/>
                              <a:pt x="25" y="3"/>
                              <a:pt x="25" y="3"/>
                            </a:cubicBezTo>
                            <a:close/>
                            <a:moveTo>
                              <a:pt x="25" y="0"/>
                            </a:moveTo>
                            <a:cubicBezTo>
                              <a:pt x="24" y="0"/>
                              <a:pt x="24" y="0"/>
                              <a:pt x="24" y="0"/>
                            </a:cubicBezTo>
                            <a:cubicBezTo>
                              <a:pt x="25" y="2"/>
                              <a:pt x="25" y="2"/>
                              <a:pt x="25" y="2"/>
                            </a:cubicBezTo>
                            <a:cubicBezTo>
                              <a:pt x="25" y="1"/>
                              <a:pt x="25" y="1"/>
                              <a:pt x="25" y="0"/>
                            </a:cubicBezTo>
                            <a:close/>
                            <a:moveTo>
                              <a:pt x="25" y="3"/>
                            </a:moveTo>
                            <a:cubicBezTo>
                              <a:pt x="25" y="3"/>
                              <a:pt x="25" y="3"/>
                              <a:pt x="25" y="3"/>
                            </a:cubicBezTo>
                            <a:cubicBezTo>
                              <a:pt x="25" y="3"/>
                              <a:pt x="25" y="3"/>
                              <a:pt x="25" y="3"/>
                            </a:cubicBezTo>
                            <a:cubicBezTo>
                              <a:pt x="25" y="3"/>
                              <a:pt x="25" y="3"/>
                              <a:pt x="25" y="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44" name="Freeform 13"/>
                      <p:cNvSpPr>
                        <a:spLocks/>
                      </p:cNvSpPr>
                      <p:nvPr/>
                    </p:nvSpPr>
                    <p:spPr bwMode="auto">
                      <a:xfrm>
                        <a:off x="7556942" y="1654225"/>
                        <a:ext cx="1737"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0" y="0"/>
                              <a:pt x="1" y="0"/>
                              <a:pt x="1" y="0"/>
                            </a:cubicBezTo>
                            <a:cubicBezTo>
                              <a:pt x="1" y="0"/>
                              <a:pt x="1" y="0"/>
                              <a:pt x="1" y="0"/>
                            </a:cubicBezTo>
                            <a:close/>
                          </a:path>
                        </a:pathLst>
                      </a:custGeom>
                      <a:solidFill>
                        <a:srgbClr val="FCEE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45" name="Freeform 14"/>
                      <p:cNvSpPr>
                        <a:spLocks/>
                      </p:cNvSpPr>
                      <p:nvPr/>
                    </p:nvSpPr>
                    <p:spPr bwMode="auto">
                      <a:xfrm>
                        <a:off x="7573446" y="1721975"/>
                        <a:ext cx="2606" cy="4343"/>
                      </a:xfrm>
                      <a:custGeom>
                        <a:avLst/>
                        <a:gdLst>
                          <a:gd name="T0" fmla="*/ 1 w 1"/>
                          <a:gd name="T1" fmla="*/ 2 h 2"/>
                          <a:gd name="T2" fmla="*/ 0 w 1"/>
                          <a:gd name="T3" fmla="*/ 0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0" y="0"/>
                              <a:pt x="0" y="0"/>
                              <a:pt x="0" y="0"/>
                            </a:cubicBezTo>
                            <a:cubicBezTo>
                              <a:pt x="1" y="0"/>
                              <a:pt x="1" y="0"/>
                              <a:pt x="1" y="0"/>
                            </a:cubicBezTo>
                            <a:cubicBezTo>
                              <a:pt x="1" y="1"/>
                              <a:pt x="1" y="1"/>
                              <a:pt x="1" y="2"/>
                            </a:cubicBezTo>
                            <a:close/>
                          </a:path>
                        </a:pathLst>
                      </a:custGeom>
                      <a:solidFill>
                        <a:srgbClr val="FCEE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46" name="Freeform 15"/>
                      <p:cNvSpPr>
                        <a:spLocks/>
                      </p:cNvSpPr>
                      <p:nvPr/>
                    </p:nvSpPr>
                    <p:spPr bwMode="auto">
                      <a:xfrm>
                        <a:off x="7573446" y="1721975"/>
                        <a:ext cx="2606" cy="4343"/>
                      </a:xfrm>
                      <a:custGeom>
                        <a:avLst/>
                        <a:gdLst>
                          <a:gd name="T0" fmla="*/ 1 w 1"/>
                          <a:gd name="T1" fmla="*/ 2 h 2"/>
                          <a:gd name="T2" fmla="*/ 0 w 1"/>
                          <a:gd name="T3" fmla="*/ 0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0" y="0"/>
                              <a:pt x="0" y="0"/>
                              <a:pt x="0" y="0"/>
                            </a:cubicBezTo>
                            <a:cubicBezTo>
                              <a:pt x="1" y="0"/>
                              <a:pt x="1" y="0"/>
                              <a:pt x="1" y="0"/>
                            </a:cubicBezTo>
                            <a:cubicBezTo>
                              <a:pt x="1" y="1"/>
                              <a:pt x="1" y="1"/>
                              <a:pt x="1" y="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47" name="Freeform 16"/>
                      <p:cNvSpPr>
                        <a:spLocks/>
                      </p:cNvSpPr>
                      <p:nvPr/>
                    </p:nvSpPr>
                    <p:spPr bwMode="auto">
                      <a:xfrm>
                        <a:off x="7536096" y="1668991"/>
                        <a:ext cx="1737" cy="2606"/>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0" y="0"/>
                            </a:cubicBezTo>
                            <a:cubicBezTo>
                              <a:pt x="0" y="0"/>
                              <a:pt x="0" y="0"/>
                              <a:pt x="0" y="0"/>
                            </a:cubicBezTo>
                            <a:lnTo>
                              <a:pt x="1" y="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48" name="Freeform 17"/>
                      <p:cNvSpPr>
                        <a:spLocks/>
                      </p:cNvSpPr>
                      <p:nvPr/>
                    </p:nvSpPr>
                    <p:spPr bwMode="auto">
                      <a:xfrm>
                        <a:off x="7556942" y="1654225"/>
                        <a:ext cx="1737"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0" y="0"/>
                              <a:pt x="1" y="0"/>
                              <a:pt x="1"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49" name="Freeform 18"/>
                      <p:cNvSpPr>
                        <a:spLocks/>
                      </p:cNvSpPr>
                      <p:nvPr/>
                    </p:nvSpPr>
                    <p:spPr bwMode="auto">
                      <a:xfrm>
                        <a:off x="7550862" y="1723712"/>
                        <a:ext cx="6080" cy="8686"/>
                      </a:xfrm>
                      <a:custGeom>
                        <a:avLst/>
                        <a:gdLst>
                          <a:gd name="T0" fmla="*/ 3 w 3"/>
                          <a:gd name="T1" fmla="*/ 4 h 4"/>
                          <a:gd name="T2" fmla="*/ 2 w 3"/>
                          <a:gd name="T3" fmla="*/ 4 h 4"/>
                          <a:gd name="T4" fmla="*/ 1 w 3"/>
                          <a:gd name="T5" fmla="*/ 2 h 4"/>
                          <a:gd name="T6" fmla="*/ 0 w 3"/>
                          <a:gd name="T7" fmla="*/ 0 h 4"/>
                          <a:gd name="T8" fmla="*/ 1 w 3"/>
                          <a:gd name="T9" fmla="*/ 0 h 4"/>
                          <a:gd name="T10" fmla="*/ 2 w 3"/>
                          <a:gd name="T11" fmla="*/ 2 h 4"/>
                          <a:gd name="T12" fmla="*/ 3 w 3"/>
                          <a:gd name="T13" fmla="*/ 4 h 4"/>
                          <a:gd name="T14" fmla="*/ 3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3" y="4"/>
                            </a:moveTo>
                            <a:cubicBezTo>
                              <a:pt x="2" y="4"/>
                              <a:pt x="2" y="4"/>
                              <a:pt x="2" y="4"/>
                            </a:cubicBezTo>
                            <a:cubicBezTo>
                              <a:pt x="1" y="2"/>
                              <a:pt x="1" y="2"/>
                              <a:pt x="1" y="2"/>
                            </a:cubicBezTo>
                            <a:cubicBezTo>
                              <a:pt x="0" y="0"/>
                              <a:pt x="0" y="0"/>
                              <a:pt x="0" y="0"/>
                            </a:cubicBezTo>
                            <a:cubicBezTo>
                              <a:pt x="0" y="0"/>
                              <a:pt x="1" y="0"/>
                              <a:pt x="1" y="0"/>
                            </a:cubicBezTo>
                            <a:cubicBezTo>
                              <a:pt x="1" y="1"/>
                              <a:pt x="2" y="1"/>
                              <a:pt x="2" y="2"/>
                            </a:cubicBezTo>
                            <a:cubicBezTo>
                              <a:pt x="2" y="3"/>
                              <a:pt x="2" y="3"/>
                              <a:pt x="3" y="4"/>
                            </a:cubicBezTo>
                            <a:cubicBezTo>
                              <a:pt x="3" y="4"/>
                              <a:pt x="3" y="4"/>
                              <a:pt x="3" y="4"/>
                            </a:cubicBezTo>
                            <a:close/>
                          </a:path>
                        </a:pathLst>
                      </a:custGeom>
                      <a:solidFill>
                        <a:srgbClr val="FCF6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0" name="Freeform 19"/>
                      <p:cNvSpPr>
                        <a:spLocks/>
                      </p:cNvSpPr>
                      <p:nvPr/>
                    </p:nvSpPr>
                    <p:spPr bwMode="auto">
                      <a:xfrm>
                        <a:off x="7536096" y="1668991"/>
                        <a:ext cx="1737" cy="2606"/>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0" y="0"/>
                            </a:cubicBezTo>
                            <a:cubicBezTo>
                              <a:pt x="0" y="0"/>
                              <a:pt x="0" y="0"/>
                              <a:pt x="0" y="0"/>
                            </a:cubicBezTo>
                            <a:lnTo>
                              <a:pt x="1" y="1"/>
                            </a:lnTo>
                            <a:close/>
                          </a:path>
                        </a:pathLst>
                      </a:custGeom>
                      <a:solidFill>
                        <a:srgbClr val="FCF6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1" name="Freeform 20"/>
                      <p:cNvSpPr>
                        <a:spLocks/>
                      </p:cNvSpPr>
                      <p:nvPr/>
                    </p:nvSpPr>
                    <p:spPr bwMode="auto">
                      <a:xfrm>
                        <a:off x="7573446" y="1721975"/>
                        <a:ext cx="2606" cy="4343"/>
                      </a:xfrm>
                      <a:custGeom>
                        <a:avLst/>
                        <a:gdLst>
                          <a:gd name="T0" fmla="*/ 1 w 1"/>
                          <a:gd name="T1" fmla="*/ 2 h 2"/>
                          <a:gd name="T2" fmla="*/ 0 w 1"/>
                          <a:gd name="T3" fmla="*/ 0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0" y="0"/>
                              <a:pt x="0" y="0"/>
                              <a:pt x="0" y="0"/>
                            </a:cubicBezTo>
                            <a:cubicBezTo>
                              <a:pt x="1" y="0"/>
                              <a:pt x="1" y="0"/>
                              <a:pt x="1" y="0"/>
                            </a:cubicBezTo>
                            <a:cubicBezTo>
                              <a:pt x="1" y="1"/>
                              <a:pt x="1" y="1"/>
                              <a:pt x="1" y="2"/>
                            </a:cubicBezTo>
                            <a:close/>
                          </a:path>
                        </a:pathLst>
                      </a:custGeom>
                      <a:solidFill>
                        <a:srgbClr val="FCF6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2" name="Freeform 21"/>
                      <p:cNvSpPr>
                        <a:spLocks/>
                      </p:cNvSpPr>
                      <p:nvPr/>
                    </p:nvSpPr>
                    <p:spPr bwMode="auto">
                      <a:xfrm>
                        <a:off x="7576051" y="172805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FCF6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3" name="Freeform 22"/>
                      <p:cNvSpPr>
                        <a:spLocks/>
                      </p:cNvSpPr>
                      <p:nvPr/>
                    </p:nvSpPr>
                    <p:spPr bwMode="auto">
                      <a:xfrm>
                        <a:off x="7577789" y="173674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FCF6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4" name="Freeform 23"/>
                      <p:cNvSpPr>
                        <a:spLocks/>
                      </p:cNvSpPr>
                      <p:nvPr/>
                    </p:nvSpPr>
                    <p:spPr bwMode="auto">
                      <a:xfrm>
                        <a:off x="7523068" y="17471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5" name="Freeform 24"/>
                      <p:cNvSpPr>
                        <a:spLocks noEditPoints="1"/>
                      </p:cNvSpPr>
                      <p:nvPr/>
                    </p:nvSpPr>
                    <p:spPr bwMode="auto">
                      <a:xfrm>
                        <a:off x="7368459" y="1627299"/>
                        <a:ext cx="292714" cy="291845"/>
                      </a:xfrm>
                      <a:custGeom>
                        <a:avLst/>
                        <a:gdLst>
                          <a:gd name="T0" fmla="*/ 127 w 140"/>
                          <a:gd name="T1" fmla="*/ 73 h 139"/>
                          <a:gd name="T2" fmla="*/ 122 w 140"/>
                          <a:gd name="T3" fmla="*/ 34 h 139"/>
                          <a:gd name="T4" fmla="*/ 35 w 140"/>
                          <a:gd name="T5" fmla="*/ 1 h 139"/>
                          <a:gd name="T6" fmla="*/ 17 w 140"/>
                          <a:gd name="T7" fmla="*/ 59 h 139"/>
                          <a:gd name="T8" fmla="*/ 81 w 140"/>
                          <a:gd name="T9" fmla="*/ 139 h 139"/>
                          <a:gd name="T10" fmla="*/ 85 w 140"/>
                          <a:gd name="T11" fmla="*/ 126 h 139"/>
                          <a:gd name="T12" fmla="*/ 81 w 140"/>
                          <a:gd name="T13" fmla="*/ 116 h 139"/>
                          <a:gd name="T14" fmla="*/ 79 w 140"/>
                          <a:gd name="T15" fmla="*/ 104 h 139"/>
                          <a:gd name="T16" fmla="*/ 102 w 140"/>
                          <a:gd name="T17" fmla="*/ 107 h 139"/>
                          <a:gd name="T18" fmla="*/ 39 w 140"/>
                          <a:gd name="T19" fmla="*/ 95 h 139"/>
                          <a:gd name="T20" fmla="*/ 45 w 140"/>
                          <a:gd name="T21" fmla="*/ 89 h 139"/>
                          <a:gd name="T22" fmla="*/ 73 w 140"/>
                          <a:gd name="T23" fmla="*/ 112 h 139"/>
                          <a:gd name="T24" fmla="*/ 40 w 140"/>
                          <a:gd name="T25" fmla="*/ 95 h 139"/>
                          <a:gd name="T26" fmla="*/ 71 w 140"/>
                          <a:gd name="T27" fmla="*/ 97 h 139"/>
                          <a:gd name="T28" fmla="*/ 48 w 140"/>
                          <a:gd name="T29" fmla="*/ 74 h 139"/>
                          <a:gd name="T30" fmla="*/ 81 w 140"/>
                          <a:gd name="T31" fmla="*/ 129 h 139"/>
                          <a:gd name="T32" fmla="*/ 74 w 140"/>
                          <a:gd name="T33" fmla="*/ 135 h 139"/>
                          <a:gd name="T34" fmla="*/ 68 w 140"/>
                          <a:gd name="T35" fmla="*/ 131 h 139"/>
                          <a:gd name="T36" fmla="*/ 78 w 140"/>
                          <a:gd name="T37" fmla="*/ 124 h 139"/>
                          <a:gd name="T38" fmla="*/ 63 w 140"/>
                          <a:gd name="T39" fmla="*/ 125 h 139"/>
                          <a:gd name="T40" fmla="*/ 47 w 140"/>
                          <a:gd name="T41" fmla="*/ 117 h 139"/>
                          <a:gd name="T42" fmla="*/ 58 w 140"/>
                          <a:gd name="T43" fmla="*/ 116 h 139"/>
                          <a:gd name="T44" fmla="*/ 137 w 140"/>
                          <a:gd name="T45" fmla="*/ 84 h 139"/>
                          <a:gd name="T46" fmla="*/ 98 w 140"/>
                          <a:gd name="T47" fmla="*/ 97 h 139"/>
                          <a:gd name="T48" fmla="*/ 94 w 140"/>
                          <a:gd name="T49" fmla="*/ 99 h 139"/>
                          <a:gd name="T50" fmla="*/ 97 w 140"/>
                          <a:gd name="T51" fmla="*/ 107 h 139"/>
                          <a:gd name="T52" fmla="*/ 102 w 140"/>
                          <a:gd name="T53" fmla="*/ 102 h 139"/>
                          <a:gd name="T54" fmla="*/ 90 w 140"/>
                          <a:gd name="T55" fmla="*/ 104 h 139"/>
                          <a:gd name="T56" fmla="*/ 89 w 140"/>
                          <a:gd name="T57" fmla="*/ 101 h 139"/>
                          <a:gd name="T58" fmla="*/ 82 w 140"/>
                          <a:gd name="T59" fmla="*/ 92 h 139"/>
                          <a:gd name="T60" fmla="*/ 85 w 140"/>
                          <a:gd name="T61" fmla="*/ 81 h 139"/>
                          <a:gd name="T62" fmla="*/ 81 w 140"/>
                          <a:gd name="T63" fmla="*/ 78 h 139"/>
                          <a:gd name="T64" fmla="*/ 75 w 140"/>
                          <a:gd name="T65" fmla="*/ 59 h 139"/>
                          <a:gd name="T66" fmla="*/ 74 w 140"/>
                          <a:gd name="T67" fmla="*/ 57 h 139"/>
                          <a:gd name="T68" fmla="*/ 63 w 140"/>
                          <a:gd name="T69" fmla="*/ 59 h 139"/>
                          <a:gd name="T70" fmla="*/ 22 w 140"/>
                          <a:gd name="T71" fmla="*/ 67 h 139"/>
                          <a:gd name="T72" fmla="*/ 39 w 140"/>
                          <a:gd name="T73" fmla="*/ 27 h 139"/>
                          <a:gd name="T74" fmla="*/ 31 w 140"/>
                          <a:gd name="T75" fmla="*/ 6 h 139"/>
                          <a:gd name="T76" fmla="*/ 49 w 140"/>
                          <a:gd name="T77" fmla="*/ 6 h 139"/>
                          <a:gd name="T78" fmla="*/ 83 w 140"/>
                          <a:gd name="T79" fmla="*/ 22 h 139"/>
                          <a:gd name="T80" fmla="*/ 94 w 140"/>
                          <a:gd name="T81" fmla="*/ 33 h 139"/>
                          <a:gd name="T82" fmla="*/ 99 w 140"/>
                          <a:gd name="T83" fmla="*/ 47 h 139"/>
                          <a:gd name="T84" fmla="*/ 99 w 140"/>
                          <a:gd name="T85" fmla="*/ 48 h 139"/>
                          <a:gd name="T86" fmla="*/ 101 w 140"/>
                          <a:gd name="T87" fmla="*/ 49 h 139"/>
                          <a:gd name="T88" fmla="*/ 104 w 140"/>
                          <a:gd name="T89" fmla="*/ 49 h 139"/>
                          <a:gd name="T90" fmla="*/ 95 w 140"/>
                          <a:gd name="T91" fmla="*/ 29 h 139"/>
                          <a:gd name="T92" fmla="*/ 89 w 140"/>
                          <a:gd name="T93" fmla="*/ 14 h 139"/>
                          <a:gd name="T94" fmla="*/ 101 w 140"/>
                          <a:gd name="T95" fmla="*/ 12 h 139"/>
                          <a:gd name="T96" fmla="*/ 117 w 140"/>
                          <a:gd name="T97" fmla="*/ 27 h 139"/>
                          <a:gd name="T98" fmla="*/ 115 w 140"/>
                          <a:gd name="T99" fmla="*/ 53 h 139"/>
                          <a:gd name="T100" fmla="*/ 117 w 140"/>
                          <a:gd name="T101" fmla="*/ 57 h 139"/>
                          <a:gd name="T102" fmla="*/ 118 w 140"/>
                          <a:gd name="T103" fmla="*/ 60 h 139"/>
                          <a:gd name="T104" fmla="*/ 120 w 140"/>
                          <a:gd name="T105" fmla="*/ 65 h 139"/>
                          <a:gd name="T106" fmla="*/ 124 w 140"/>
                          <a:gd name="T107" fmla="*/ 76 h 139"/>
                          <a:gd name="T108" fmla="*/ 120 w 140"/>
                          <a:gd name="T109" fmla="*/ 74 h 139"/>
                          <a:gd name="T110" fmla="*/ 117 w 140"/>
                          <a:gd name="T111" fmla="*/ 77 h 139"/>
                          <a:gd name="T112" fmla="*/ 122 w 140"/>
                          <a:gd name="T113" fmla="*/ 80 h 139"/>
                          <a:gd name="T114" fmla="*/ 120 w 140"/>
                          <a:gd name="T115" fmla="*/ 88 h 139"/>
                          <a:gd name="T116" fmla="*/ 135 w 140"/>
                          <a:gd name="T117" fmla="*/ 75 h 139"/>
                          <a:gd name="T118" fmla="*/ 120 w 140"/>
                          <a:gd name="T119" fmla="*/ 77 h 139"/>
                          <a:gd name="T120" fmla="*/ 120 w 140"/>
                          <a:gd name="T121" fmla="*/ 7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0" h="139">
                            <a:moveTo>
                              <a:pt x="140" y="77"/>
                            </a:moveTo>
                            <a:cubicBezTo>
                              <a:pt x="139" y="76"/>
                              <a:pt x="139" y="75"/>
                              <a:pt x="138" y="74"/>
                            </a:cubicBezTo>
                            <a:cubicBezTo>
                              <a:pt x="137" y="73"/>
                              <a:pt x="136" y="73"/>
                              <a:pt x="135" y="73"/>
                            </a:cubicBezTo>
                            <a:cubicBezTo>
                              <a:pt x="135" y="73"/>
                              <a:pt x="133" y="74"/>
                              <a:pt x="133" y="74"/>
                            </a:cubicBezTo>
                            <a:cubicBezTo>
                              <a:pt x="132" y="74"/>
                              <a:pt x="130" y="75"/>
                              <a:pt x="130" y="76"/>
                            </a:cubicBezTo>
                            <a:cubicBezTo>
                              <a:pt x="129" y="76"/>
                              <a:pt x="128" y="76"/>
                              <a:pt x="127" y="76"/>
                            </a:cubicBezTo>
                            <a:cubicBezTo>
                              <a:pt x="127" y="76"/>
                              <a:pt x="127" y="74"/>
                              <a:pt x="127" y="73"/>
                            </a:cubicBezTo>
                            <a:cubicBezTo>
                              <a:pt x="127" y="71"/>
                              <a:pt x="124" y="65"/>
                              <a:pt x="124" y="64"/>
                            </a:cubicBezTo>
                            <a:cubicBezTo>
                              <a:pt x="123" y="64"/>
                              <a:pt x="123" y="64"/>
                              <a:pt x="123" y="63"/>
                            </a:cubicBezTo>
                            <a:cubicBezTo>
                              <a:pt x="123" y="63"/>
                              <a:pt x="123" y="63"/>
                              <a:pt x="123" y="63"/>
                            </a:cubicBezTo>
                            <a:cubicBezTo>
                              <a:pt x="123" y="62"/>
                              <a:pt x="123" y="62"/>
                              <a:pt x="123" y="62"/>
                            </a:cubicBezTo>
                            <a:cubicBezTo>
                              <a:pt x="122" y="58"/>
                              <a:pt x="120" y="55"/>
                              <a:pt x="117" y="52"/>
                            </a:cubicBezTo>
                            <a:cubicBezTo>
                              <a:pt x="117" y="50"/>
                              <a:pt x="117" y="47"/>
                              <a:pt x="117" y="46"/>
                            </a:cubicBezTo>
                            <a:cubicBezTo>
                              <a:pt x="118" y="43"/>
                              <a:pt x="122" y="34"/>
                              <a:pt x="122" y="34"/>
                            </a:cubicBezTo>
                            <a:cubicBezTo>
                              <a:pt x="122" y="34"/>
                              <a:pt x="113" y="13"/>
                              <a:pt x="103" y="11"/>
                            </a:cubicBezTo>
                            <a:cubicBezTo>
                              <a:pt x="92" y="9"/>
                              <a:pt x="88" y="12"/>
                              <a:pt x="85" y="15"/>
                            </a:cubicBezTo>
                            <a:cubicBezTo>
                              <a:pt x="83" y="17"/>
                              <a:pt x="82" y="18"/>
                              <a:pt x="81" y="18"/>
                            </a:cubicBezTo>
                            <a:cubicBezTo>
                              <a:pt x="77" y="17"/>
                              <a:pt x="73" y="15"/>
                              <a:pt x="73" y="14"/>
                            </a:cubicBezTo>
                            <a:cubicBezTo>
                              <a:pt x="71" y="12"/>
                              <a:pt x="62" y="9"/>
                              <a:pt x="60" y="7"/>
                            </a:cubicBezTo>
                            <a:cubicBezTo>
                              <a:pt x="59" y="6"/>
                              <a:pt x="48" y="3"/>
                              <a:pt x="46" y="2"/>
                            </a:cubicBezTo>
                            <a:cubicBezTo>
                              <a:pt x="43" y="2"/>
                              <a:pt x="36" y="0"/>
                              <a:pt x="35" y="1"/>
                            </a:cubicBezTo>
                            <a:cubicBezTo>
                              <a:pt x="33" y="1"/>
                              <a:pt x="31" y="4"/>
                              <a:pt x="29" y="5"/>
                            </a:cubicBezTo>
                            <a:cubicBezTo>
                              <a:pt x="28" y="6"/>
                              <a:pt x="21" y="15"/>
                              <a:pt x="19" y="15"/>
                            </a:cubicBezTo>
                            <a:cubicBezTo>
                              <a:pt x="17" y="16"/>
                              <a:pt x="12" y="17"/>
                              <a:pt x="11" y="16"/>
                            </a:cubicBezTo>
                            <a:cubicBezTo>
                              <a:pt x="10" y="16"/>
                              <a:pt x="7" y="16"/>
                              <a:pt x="5" y="19"/>
                            </a:cubicBezTo>
                            <a:cubicBezTo>
                              <a:pt x="3" y="23"/>
                              <a:pt x="0" y="30"/>
                              <a:pt x="0" y="34"/>
                            </a:cubicBezTo>
                            <a:cubicBezTo>
                              <a:pt x="1" y="38"/>
                              <a:pt x="4" y="43"/>
                              <a:pt x="8" y="48"/>
                            </a:cubicBezTo>
                            <a:cubicBezTo>
                              <a:pt x="12" y="52"/>
                              <a:pt x="14" y="53"/>
                              <a:pt x="17" y="59"/>
                            </a:cubicBezTo>
                            <a:cubicBezTo>
                              <a:pt x="20" y="65"/>
                              <a:pt x="21" y="69"/>
                              <a:pt x="21" y="69"/>
                            </a:cubicBezTo>
                            <a:cubicBezTo>
                              <a:pt x="21" y="69"/>
                              <a:pt x="30" y="70"/>
                              <a:pt x="36" y="69"/>
                            </a:cubicBezTo>
                            <a:cubicBezTo>
                              <a:pt x="38" y="69"/>
                              <a:pt x="41" y="68"/>
                              <a:pt x="44" y="67"/>
                            </a:cubicBezTo>
                            <a:cubicBezTo>
                              <a:pt x="44" y="68"/>
                              <a:pt x="43" y="68"/>
                              <a:pt x="43" y="68"/>
                            </a:cubicBezTo>
                            <a:cubicBezTo>
                              <a:pt x="36" y="78"/>
                              <a:pt x="35" y="91"/>
                              <a:pt x="40" y="107"/>
                            </a:cubicBezTo>
                            <a:cubicBezTo>
                              <a:pt x="44" y="123"/>
                              <a:pt x="58" y="131"/>
                              <a:pt x="65" y="134"/>
                            </a:cubicBezTo>
                            <a:cubicBezTo>
                              <a:pt x="71" y="137"/>
                              <a:pt x="77" y="139"/>
                              <a:pt x="81" y="139"/>
                            </a:cubicBezTo>
                            <a:cubicBezTo>
                              <a:pt x="82" y="139"/>
                              <a:pt x="84" y="138"/>
                              <a:pt x="84" y="138"/>
                            </a:cubicBezTo>
                            <a:cubicBezTo>
                              <a:pt x="86" y="137"/>
                              <a:pt x="86" y="137"/>
                              <a:pt x="87" y="136"/>
                            </a:cubicBezTo>
                            <a:cubicBezTo>
                              <a:pt x="112" y="128"/>
                              <a:pt x="112" y="128"/>
                              <a:pt x="112" y="128"/>
                            </a:cubicBezTo>
                            <a:cubicBezTo>
                              <a:pt x="112" y="128"/>
                              <a:pt x="87" y="131"/>
                              <a:pt x="85" y="126"/>
                            </a:cubicBezTo>
                            <a:cubicBezTo>
                              <a:pt x="85" y="126"/>
                              <a:pt x="85" y="126"/>
                              <a:pt x="85" y="126"/>
                            </a:cubicBezTo>
                            <a:cubicBezTo>
                              <a:pt x="85" y="126"/>
                              <a:pt x="85" y="126"/>
                              <a:pt x="85" y="126"/>
                            </a:cubicBezTo>
                            <a:cubicBezTo>
                              <a:pt x="85" y="126"/>
                              <a:pt x="85" y="126"/>
                              <a:pt x="85" y="126"/>
                            </a:cubicBezTo>
                            <a:cubicBezTo>
                              <a:pt x="86" y="126"/>
                              <a:pt x="89" y="125"/>
                              <a:pt x="89" y="125"/>
                            </a:cubicBezTo>
                            <a:cubicBezTo>
                              <a:pt x="87" y="125"/>
                              <a:pt x="85" y="125"/>
                              <a:pt x="84" y="124"/>
                            </a:cubicBezTo>
                            <a:cubicBezTo>
                              <a:pt x="83" y="123"/>
                              <a:pt x="82" y="121"/>
                              <a:pt x="81" y="118"/>
                            </a:cubicBezTo>
                            <a:cubicBezTo>
                              <a:pt x="81" y="119"/>
                              <a:pt x="82" y="119"/>
                              <a:pt x="82" y="119"/>
                            </a:cubicBezTo>
                            <a:cubicBezTo>
                              <a:pt x="84" y="119"/>
                              <a:pt x="86" y="119"/>
                              <a:pt x="87" y="119"/>
                            </a:cubicBezTo>
                            <a:cubicBezTo>
                              <a:pt x="89" y="118"/>
                              <a:pt x="90" y="117"/>
                              <a:pt x="90" y="117"/>
                            </a:cubicBezTo>
                            <a:cubicBezTo>
                              <a:pt x="89" y="118"/>
                              <a:pt x="85" y="118"/>
                              <a:pt x="81" y="116"/>
                            </a:cubicBezTo>
                            <a:cubicBezTo>
                              <a:pt x="81" y="116"/>
                              <a:pt x="80" y="116"/>
                              <a:pt x="80" y="116"/>
                            </a:cubicBezTo>
                            <a:cubicBezTo>
                              <a:pt x="78" y="112"/>
                              <a:pt x="77" y="109"/>
                              <a:pt x="78" y="107"/>
                            </a:cubicBezTo>
                            <a:cubicBezTo>
                              <a:pt x="79" y="108"/>
                              <a:pt x="79" y="109"/>
                              <a:pt x="80" y="110"/>
                            </a:cubicBezTo>
                            <a:cubicBezTo>
                              <a:pt x="81" y="112"/>
                              <a:pt x="86" y="113"/>
                              <a:pt x="88" y="113"/>
                            </a:cubicBezTo>
                            <a:cubicBezTo>
                              <a:pt x="89" y="113"/>
                              <a:pt x="91" y="112"/>
                              <a:pt x="91" y="112"/>
                            </a:cubicBezTo>
                            <a:cubicBezTo>
                              <a:pt x="88" y="113"/>
                              <a:pt x="85" y="111"/>
                              <a:pt x="83" y="109"/>
                            </a:cubicBezTo>
                            <a:cubicBezTo>
                              <a:pt x="82" y="108"/>
                              <a:pt x="81" y="106"/>
                              <a:pt x="79" y="104"/>
                            </a:cubicBezTo>
                            <a:cubicBezTo>
                              <a:pt x="79" y="103"/>
                              <a:pt x="80" y="103"/>
                              <a:pt x="80" y="103"/>
                            </a:cubicBezTo>
                            <a:cubicBezTo>
                              <a:pt x="80" y="103"/>
                              <a:pt x="80" y="103"/>
                              <a:pt x="80" y="103"/>
                            </a:cubicBezTo>
                            <a:cubicBezTo>
                              <a:pt x="82" y="104"/>
                              <a:pt x="84" y="104"/>
                              <a:pt x="86" y="104"/>
                            </a:cubicBezTo>
                            <a:cubicBezTo>
                              <a:pt x="87" y="104"/>
                              <a:pt x="87" y="104"/>
                              <a:pt x="88" y="104"/>
                            </a:cubicBezTo>
                            <a:cubicBezTo>
                              <a:pt x="88" y="105"/>
                              <a:pt x="89" y="106"/>
                              <a:pt x="89" y="107"/>
                            </a:cubicBezTo>
                            <a:cubicBezTo>
                              <a:pt x="91" y="110"/>
                              <a:pt x="94" y="110"/>
                              <a:pt x="96" y="110"/>
                            </a:cubicBezTo>
                            <a:cubicBezTo>
                              <a:pt x="98" y="110"/>
                              <a:pt x="101" y="109"/>
                              <a:pt x="102" y="107"/>
                            </a:cubicBezTo>
                            <a:cubicBezTo>
                              <a:pt x="103" y="106"/>
                              <a:pt x="104" y="105"/>
                              <a:pt x="104" y="105"/>
                            </a:cubicBezTo>
                            <a:cubicBezTo>
                              <a:pt x="104" y="105"/>
                              <a:pt x="105" y="105"/>
                              <a:pt x="105" y="106"/>
                            </a:cubicBezTo>
                            <a:cubicBezTo>
                              <a:pt x="107" y="106"/>
                              <a:pt x="110" y="109"/>
                              <a:pt x="116" y="109"/>
                            </a:cubicBezTo>
                            <a:cubicBezTo>
                              <a:pt x="122" y="110"/>
                              <a:pt x="124" y="109"/>
                              <a:pt x="131" y="103"/>
                            </a:cubicBezTo>
                            <a:cubicBezTo>
                              <a:pt x="138" y="96"/>
                              <a:pt x="140" y="78"/>
                              <a:pt x="140" y="77"/>
                            </a:cubicBezTo>
                            <a:close/>
                            <a:moveTo>
                              <a:pt x="39" y="95"/>
                            </a:moveTo>
                            <a:cubicBezTo>
                              <a:pt x="39" y="95"/>
                              <a:pt x="39" y="95"/>
                              <a:pt x="39" y="95"/>
                            </a:cubicBezTo>
                            <a:cubicBezTo>
                              <a:pt x="39" y="95"/>
                              <a:pt x="39" y="95"/>
                              <a:pt x="39" y="95"/>
                            </a:cubicBezTo>
                            <a:cubicBezTo>
                              <a:pt x="39" y="95"/>
                              <a:pt x="39" y="95"/>
                              <a:pt x="39" y="95"/>
                            </a:cubicBezTo>
                            <a:close/>
                            <a:moveTo>
                              <a:pt x="40" y="95"/>
                            </a:moveTo>
                            <a:cubicBezTo>
                              <a:pt x="39" y="93"/>
                              <a:pt x="39" y="91"/>
                              <a:pt x="39" y="88"/>
                            </a:cubicBezTo>
                            <a:cubicBezTo>
                              <a:pt x="39" y="86"/>
                              <a:pt x="40" y="83"/>
                              <a:pt x="40" y="81"/>
                            </a:cubicBezTo>
                            <a:cubicBezTo>
                              <a:pt x="40" y="82"/>
                              <a:pt x="41" y="82"/>
                              <a:pt x="41" y="83"/>
                            </a:cubicBezTo>
                            <a:cubicBezTo>
                              <a:pt x="42" y="85"/>
                              <a:pt x="43" y="87"/>
                              <a:pt x="45" y="89"/>
                            </a:cubicBezTo>
                            <a:cubicBezTo>
                              <a:pt x="47" y="92"/>
                              <a:pt x="50" y="95"/>
                              <a:pt x="55" y="98"/>
                            </a:cubicBezTo>
                            <a:cubicBezTo>
                              <a:pt x="58" y="100"/>
                              <a:pt x="61" y="101"/>
                              <a:pt x="64" y="102"/>
                            </a:cubicBezTo>
                            <a:cubicBezTo>
                              <a:pt x="65" y="103"/>
                              <a:pt x="67" y="104"/>
                              <a:pt x="68" y="104"/>
                            </a:cubicBezTo>
                            <a:cubicBezTo>
                              <a:pt x="70" y="105"/>
                              <a:pt x="71" y="105"/>
                              <a:pt x="72" y="105"/>
                            </a:cubicBezTo>
                            <a:cubicBezTo>
                              <a:pt x="73" y="105"/>
                              <a:pt x="73" y="106"/>
                              <a:pt x="74" y="106"/>
                            </a:cubicBezTo>
                            <a:cubicBezTo>
                              <a:pt x="73" y="108"/>
                              <a:pt x="73" y="110"/>
                              <a:pt x="73" y="112"/>
                            </a:cubicBezTo>
                            <a:cubicBezTo>
                              <a:pt x="73" y="112"/>
                              <a:pt x="73" y="112"/>
                              <a:pt x="73" y="112"/>
                            </a:cubicBezTo>
                            <a:cubicBezTo>
                              <a:pt x="71" y="112"/>
                              <a:pt x="68" y="111"/>
                              <a:pt x="65" y="111"/>
                            </a:cubicBezTo>
                            <a:cubicBezTo>
                              <a:pt x="65" y="110"/>
                              <a:pt x="64" y="110"/>
                              <a:pt x="63" y="110"/>
                            </a:cubicBezTo>
                            <a:cubicBezTo>
                              <a:pt x="61" y="109"/>
                              <a:pt x="60" y="109"/>
                              <a:pt x="58" y="108"/>
                            </a:cubicBezTo>
                            <a:cubicBezTo>
                              <a:pt x="54" y="107"/>
                              <a:pt x="50" y="104"/>
                              <a:pt x="46" y="101"/>
                            </a:cubicBezTo>
                            <a:cubicBezTo>
                              <a:pt x="46" y="101"/>
                              <a:pt x="46" y="101"/>
                              <a:pt x="46" y="101"/>
                            </a:cubicBezTo>
                            <a:cubicBezTo>
                              <a:pt x="44" y="99"/>
                              <a:pt x="43" y="98"/>
                              <a:pt x="41" y="97"/>
                            </a:cubicBezTo>
                            <a:cubicBezTo>
                              <a:pt x="41" y="96"/>
                              <a:pt x="40" y="96"/>
                              <a:pt x="40" y="95"/>
                            </a:cubicBezTo>
                            <a:close/>
                            <a:moveTo>
                              <a:pt x="47" y="70"/>
                            </a:moveTo>
                            <a:cubicBezTo>
                              <a:pt x="47" y="70"/>
                              <a:pt x="47" y="70"/>
                              <a:pt x="47" y="70"/>
                            </a:cubicBezTo>
                            <a:cubicBezTo>
                              <a:pt x="48" y="69"/>
                              <a:pt x="48" y="69"/>
                              <a:pt x="48" y="69"/>
                            </a:cubicBezTo>
                            <a:cubicBezTo>
                              <a:pt x="48" y="69"/>
                              <a:pt x="48" y="69"/>
                              <a:pt x="48" y="69"/>
                            </a:cubicBezTo>
                            <a:cubicBezTo>
                              <a:pt x="50" y="68"/>
                              <a:pt x="52" y="66"/>
                              <a:pt x="55" y="65"/>
                            </a:cubicBezTo>
                            <a:cubicBezTo>
                              <a:pt x="57" y="70"/>
                              <a:pt x="62" y="81"/>
                              <a:pt x="66" y="90"/>
                            </a:cubicBezTo>
                            <a:cubicBezTo>
                              <a:pt x="68" y="93"/>
                              <a:pt x="69" y="95"/>
                              <a:pt x="71" y="97"/>
                            </a:cubicBezTo>
                            <a:cubicBezTo>
                              <a:pt x="72" y="98"/>
                              <a:pt x="73" y="99"/>
                              <a:pt x="74" y="100"/>
                            </a:cubicBezTo>
                            <a:cubicBezTo>
                              <a:pt x="74" y="101"/>
                              <a:pt x="75" y="101"/>
                              <a:pt x="75" y="101"/>
                            </a:cubicBezTo>
                            <a:cubicBezTo>
                              <a:pt x="75" y="102"/>
                              <a:pt x="75" y="102"/>
                              <a:pt x="75" y="102"/>
                            </a:cubicBezTo>
                            <a:cubicBezTo>
                              <a:pt x="74" y="102"/>
                              <a:pt x="72" y="101"/>
                              <a:pt x="70" y="99"/>
                            </a:cubicBezTo>
                            <a:cubicBezTo>
                              <a:pt x="68" y="98"/>
                              <a:pt x="67" y="97"/>
                              <a:pt x="65" y="96"/>
                            </a:cubicBezTo>
                            <a:cubicBezTo>
                              <a:pt x="63" y="95"/>
                              <a:pt x="62" y="94"/>
                              <a:pt x="60" y="93"/>
                            </a:cubicBezTo>
                            <a:cubicBezTo>
                              <a:pt x="52" y="87"/>
                              <a:pt x="49" y="79"/>
                              <a:pt x="48" y="74"/>
                            </a:cubicBezTo>
                            <a:cubicBezTo>
                              <a:pt x="47" y="72"/>
                              <a:pt x="47" y="71"/>
                              <a:pt x="47" y="70"/>
                            </a:cubicBezTo>
                            <a:cubicBezTo>
                              <a:pt x="47" y="70"/>
                              <a:pt x="47" y="70"/>
                              <a:pt x="47" y="70"/>
                            </a:cubicBezTo>
                            <a:close/>
                            <a:moveTo>
                              <a:pt x="48" y="119"/>
                            </a:moveTo>
                            <a:cubicBezTo>
                              <a:pt x="48" y="119"/>
                              <a:pt x="48" y="119"/>
                              <a:pt x="48" y="119"/>
                            </a:cubicBezTo>
                            <a:cubicBezTo>
                              <a:pt x="48" y="119"/>
                              <a:pt x="48" y="119"/>
                              <a:pt x="48" y="119"/>
                            </a:cubicBezTo>
                            <a:cubicBezTo>
                              <a:pt x="48" y="119"/>
                              <a:pt x="48" y="119"/>
                              <a:pt x="48" y="119"/>
                            </a:cubicBezTo>
                            <a:close/>
                            <a:moveTo>
                              <a:pt x="81" y="129"/>
                            </a:moveTo>
                            <a:cubicBezTo>
                              <a:pt x="82" y="130"/>
                              <a:pt x="82" y="130"/>
                              <a:pt x="82" y="130"/>
                            </a:cubicBezTo>
                            <a:cubicBezTo>
                              <a:pt x="82" y="131"/>
                              <a:pt x="82" y="131"/>
                              <a:pt x="83" y="132"/>
                            </a:cubicBezTo>
                            <a:cubicBezTo>
                              <a:pt x="83" y="132"/>
                              <a:pt x="84" y="133"/>
                              <a:pt x="84" y="133"/>
                            </a:cubicBezTo>
                            <a:cubicBezTo>
                              <a:pt x="84" y="133"/>
                              <a:pt x="84" y="133"/>
                              <a:pt x="84" y="134"/>
                            </a:cubicBezTo>
                            <a:cubicBezTo>
                              <a:pt x="84" y="134"/>
                              <a:pt x="84" y="134"/>
                              <a:pt x="84" y="134"/>
                            </a:cubicBezTo>
                            <a:cubicBezTo>
                              <a:pt x="84" y="134"/>
                              <a:pt x="84" y="136"/>
                              <a:pt x="81" y="136"/>
                            </a:cubicBezTo>
                            <a:cubicBezTo>
                              <a:pt x="79" y="136"/>
                              <a:pt x="77" y="136"/>
                              <a:pt x="74" y="135"/>
                            </a:cubicBezTo>
                            <a:cubicBezTo>
                              <a:pt x="74" y="135"/>
                              <a:pt x="74" y="135"/>
                              <a:pt x="74" y="135"/>
                            </a:cubicBezTo>
                            <a:cubicBezTo>
                              <a:pt x="74" y="135"/>
                              <a:pt x="74" y="135"/>
                              <a:pt x="74" y="135"/>
                            </a:cubicBezTo>
                            <a:cubicBezTo>
                              <a:pt x="70" y="134"/>
                              <a:pt x="66" y="133"/>
                              <a:pt x="62" y="130"/>
                            </a:cubicBezTo>
                            <a:cubicBezTo>
                              <a:pt x="64" y="131"/>
                              <a:pt x="66" y="131"/>
                              <a:pt x="67" y="131"/>
                            </a:cubicBezTo>
                            <a:cubicBezTo>
                              <a:pt x="67" y="131"/>
                              <a:pt x="67" y="131"/>
                              <a:pt x="68" y="131"/>
                            </a:cubicBezTo>
                            <a:cubicBezTo>
                              <a:pt x="68" y="131"/>
                              <a:pt x="68" y="131"/>
                              <a:pt x="68" y="131"/>
                            </a:cubicBezTo>
                            <a:cubicBezTo>
                              <a:pt x="68" y="131"/>
                              <a:pt x="68" y="131"/>
                              <a:pt x="68" y="131"/>
                            </a:cubicBezTo>
                            <a:cubicBezTo>
                              <a:pt x="68" y="131"/>
                              <a:pt x="68" y="131"/>
                              <a:pt x="68" y="131"/>
                            </a:cubicBezTo>
                            <a:cubicBezTo>
                              <a:pt x="68" y="131"/>
                              <a:pt x="68" y="131"/>
                              <a:pt x="68" y="131"/>
                            </a:cubicBezTo>
                            <a:cubicBezTo>
                              <a:pt x="68" y="131"/>
                              <a:pt x="68" y="131"/>
                              <a:pt x="69" y="131"/>
                            </a:cubicBezTo>
                            <a:cubicBezTo>
                              <a:pt x="70" y="131"/>
                              <a:pt x="71" y="131"/>
                              <a:pt x="72" y="131"/>
                            </a:cubicBezTo>
                            <a:cubicBezTo>
                              <a:pt x="73" y="131"/>
                              <a:pt x="73" y="131"/>
                              <a:pt x="74" y="131"/>
                            </a:cubicBezTo>
                            <a:cubicBezTo>
                              <a:pt x="77" y="131"/>
                              <a:pt x="80" y="130"/>
                              <a:pt x="81" y="129"/>
                            </a:cubicBezTo>
                            <a:close/>
                            <a:moveTo>
                              <a:pt x="78" y="124"/>
                            </a:moveTo>
                            <a:cubicBezTo>
                              <a:pt x="78" y="125"/>
                              <a:pt x="78" y="125"/>
                              <a:pt x="78" y="125"/>
                            </a:cubicBezTo>
                            <a:cubicBezTo>
                              <a:pt x="78" y="125"/>
                              <a:pt x="78" y="125"/>
                              <a:pt x="77" y="125"/>
                            </a:cubicBezTo>
                            <a:cubicBezTo>
                              <a:pt x="77" y="125"/>
                              <a:pt x="77" y="125"/>
                              <a:pt x="77" y="125"/>
                            </a:cubicBezTo>
                            <a:cubicBezTo>
                              <a:pt x="76" y="125"/>
                              <a:pt x="76" y="125"/>
                              <a:pt x="75" y="125"/>
                            </a:cubicBezTo>
                            <a:cubicBezTo>
                              <a:pt x="72" y="125"/>
                              <a:pt x="70" y="125"/>
                              <a:pt x="67" y="125"/>
                            </a:cubicBezTo>
                            <a:cubicBezTo>
                              <a:pt x="67" y="125"/>
                              <a:pt x="67" y="125"/>
                              <a:pt x="67" y="125"/>
                            </a:cubicBezTo>
                            <a:cubicBezTo>
                              <a:pt x="65" y="125"/>
                              <a:pt x="64" y="125"/>
                              <a:pt x="63" y="125"/>
                            </a:cubicBezTo>
                            <a:cubicBezTo>
                              <a:pt x="60" y="124"/>
                              <a:pt x="58" y="123"/>
                              <a:pt x="56" y="122"/>
                            </a:cubicBezTo>
                            <a:cubicBezTo>
                              <a:pt x="55" y="122"/>
                              <a:pt x="54" y="122"/>
                              <a:pt x="53" y="121"/>
                            </a:cubicBezTo>
                            <a:cubicBezTo>
                              <a:pt x="53" y="121"/>
                              <a:pt x="53" y="121"/>
                              <a:pt x="53" y="121"/>
                            </a:cubicBezTo>
                            <a:cubicBezTo>
                              <a:pt x="51" y="120"/>
                              <a:pt x="49" y="120"/>
                              <a:pt x="49" y="119"/>
                            </a:cubicBezTo>
                            <a:cubicBezTo>
                              <a:pt x="49" y="119"/>
                              <a:pt x="49" y="119"/>
                              <a:pt x="49" y="119"/>
                            </a:cubicBezTo>
                            <a:cubicBezTo>
                              <a:pt x="48" y="119"/>
                              <a:pt x="48" y="118"/>
                              <a:pt x="47" y="118"/>
                            </a:cubicBezTo>
                            <a:cubicBezTo>
                              <a:pt x="47" y="117"/>
                              <a:pt x="47" y="117"/>
                              <a:pt x="47" y="117"/>
                            </a:cubicBezTo>
                            <a:cubicBezTo>
                              <a:pt x="46" y="116"/>
                              <a:pt x="46" y="116"/>
                              <a:pt x="46" y="116"/>
                            </a:cubicBezTo>
                            <a:cubicBezTo>
                              <a:pt x="46" y="116"/>
                              <a:pt x="46" y="116"/>
                              <a:pt x="46" y="116"/>
                            </a:cubicBezTo>
                            <a:cubicBezTo>
                              <a:pt x="46" y="115"/>
                              <a:pt x="45" y="115"/>
                              <a:pt x="45" y="115"/>
                            </a:cubicBezTo>
                            <a:cubicBezTo>
                              <a:pt x="44" y="113"/>
                              <a:pt x="44" y="111"/>
                              <a:pt x="43" y="108"/>
                            </a:cubicBezTo>
                            <a:cubicBezTo>
                              <a:pt x="43" y="109"/>
                              <a:pt x="44" y="109"/>
                              <a:pt x="45" y="110"/>
                            </a:cubicBezTo>
                            <a:cubicBezTo>
                              <a:pt x="46" y="110"/>
                              <a:pt x="47" y="111"/>
                              <a:pt x="49" y="112"/>
                            </a:cubicBezTo>
                            <a:cubicBezTo>
                              <a:pt x="51" y="113"/>
                              <a:pt x="54" y="114"/>
                              <a:pt x="58" y="116"/>
                            </a:cubicBezTo>
                            <a:cubicBezTo>
                              <a:pt x="60" y="116"/>
                              <a:pt x="61" y="117"/>
                              <a:pt x="63" y="117"/>
                            </a:cubicBezTo>
                            <a:cubicBezTo>
                              <a:pt x="65" y="118"/>
                              <a:pt x="67" y="118"/>
                              <a:pt x="69" y="118"/>
                            </a:cubicBezTo>
                            <a:cubicBezTo>
                              <a:pt x="71" y="119"/>
                              <a:pt x="73" y="119"/>
                              <a:pt x="74" y="119"/>
                            </a:cubicBezTo>
                            <a:cubicBezTo>
                              <a:pt x="75" y="120"/>
                              <a:pt x="77" y="122"/>
                              <a:pt x="78" y="124"/>
                            </a:cubicBezTo>
                            <a:close/>
                            <a:moveTo>
                              <a:pt x="137" y="83"/>
                            </a:moveTo>
                            <a:cubicBezTo>
                              <a:pt x="137" y="83"/>
                              <a:pt x="137" y="83"/>
                              <a:pt x="137" y="84"/>
                            </a:cubicBezTo>
                            <a:cubicBezTo>
                              <a:pt x="137" y="84"/>
                              <a:pt x="137" y="84"/>
                              <a:pt x="137" y="84"/>
                            </a:cubicBezTo>
                            <a:cubicBezTo>
                              <a:pt x="136" y="85"/>
                              <a:pt x="136" y="87"/>
                              <a:pt x="135" y="89"/>
                            </a:cubicBezTo>
                            <a:cubicBezTo>
                              <a:pt x="135" y="89"/>
                              <a:pt x="135" y="89"/>
                              <a:pt x="135" y="89"/>
                            </a:cubicBezTo>
                            <a:cubicBezTo>
                              <a:pt x="134" y="93"/>
                              <a:pt x="132" y="98"/>
                              <a:pt x="127" y="102"/>
                            </a:cubicBezTo>
                            <a:cubicBezTo>
                              <a:pt x="119" y="111"/>
                              <a:pt x="108" y="104"/>
                              <a:pt x="106" y="104"/>
                            </a:cubicBezTo>
                            <a:cubicBezTo>
                              <a:pt x="105" y="103"/>
                              <a:pt x="101" y="99"/>
                              <a:pt x="100" y="98"/>
                            </a:cubicBezTo>
                            <a:cubicBezTo>
                              <a:pt x="99" y="98"/>
                              <a:pt x="99" y="97"/>
                              <a:pt x="99" y="97"/>
                            </a:cubicBezTo>
                            <a:cubicBezTo>
                              <a:pt x="99" y="97"/>
                              <a:pt x="99" y="97"/>
                              <a:pt x="98" y="97"/>
                            </a:cubicBezTo>
                            <a:cubicBezTo>
                              <a:pt x="98" y="96"/>
                              <a:pt x="97" y="95"/>
                              <a:pt x="97" y="95"/>
                            </a:cubicBezTo>
                            <a:cubicBezTo>
                              <a:pt x="97" y="95"/>
                              <a:pt x="97" y="94"/>
                              <a:pt x="97" y="95"/>
                            </a:cubicBezTo>
                            <a:cubicBezTo>
                              <a:pt x="97" y="95"/>
                              <a:pt x="96" y="97"/>
                              <a:pt x="96" y="98"/>
                            </a:cubicBezTo>
                            <a:cubicBezTo>
                              <a:pt x="96" y="98"/>
                              <a:pt x="96" y="98"/>
                              <a:pt x="96" y="98"/>
                            </a:cubicBezTo>
                            <a:cubicBezTo>
                              <a:pt x="95" y="98"/>
                              <a:pt x="95" y="99"/>
                              <a:pt x="95" y="99"/>
                            </a:cubicBezTo>
                            <a:cubicBezTo>
                              <a:pt x="95" y="99"/>
                              <a:pt x="94" y="99"/>
                              <a:pt x="94" y="99"/>
                            </a:cubicBezTo>
                            <a:cubicBezTo>
                              <a:pt x="94" y="99"/>
                              <a:pt x="94" y="99"/>
                              <a:pt x="94" y="99"/>
                            </a:cubicBezTo>
                            <a:cubicBezTo>
                              <a:pt x="94" y="99"/>
                              <a:pt x="94" y="100"/>
                              <a:pt x="94" y="100"/>
                            </a:cubicBezTo>
                            <a:cubicBezTo>
                              <a:pt x="94" y="100"/>
                              <a:pt x="93" y="101"/>
                              <a:pt x="92" y="102"/>
                            </a:cubicBezTo>
                            <a:cubicBezTo>
                              <a:pt x="92" y="102"/>
                              <a:pt x="92" y="103"/>
                              <a:pt x="92" y="103"/>
                            </a:cubicBezTo>
                            <a:cubicBezTo>
                              <a:pt x="92" y="103"/>
                              <a:pt x="92" y="103"/>
                              <a:pt x="92" y="103"/>
                            </a:cubicBezTo>
                            <a:cubicBezTo>
                              <a:pt x="92" y="104"/>
                              <a:pt x="93" y="105"/>
                              <a:pt x="93" y="105"/>
                            </a:cubicBezTo>
                            <a:cubicBezTo>
                              <a:pt x="93" y="106"/>
                              <a:pt x="94" y="106"/>
                              <a:pt x="95" y="106"/>
                            </a:cubicBezTo>
                            <a:cubicBezTo>
                              <a:pt x="96" y="107"/>
                              <a:pt x="96" y="107"/>
                              <a:pt x="97" y="107"/>
                            </a:cubicBezTo>
                            <a:cubicBezTo>
                              <a:pt x="96" y="106"/>
                              <a:pt x="96" y="106"/>
                              <a:pt x="95" y="106"/>
                            </a:cubicBezTo>
                            <a:cubicBezTo>
                              <a:pt x="94" y="105"/>
                              <a:pt x="93" y="104"/>
                              <a:pt x="93" y="104"/>
                            </a:cubicBezTo>
                            <a:cubicBezTo>
                              <a:pt x="93" y="104"/>
                              <a:pt x="93" y="104"/>
                              <a:pt x="94" y="104"/>
                            </a:cubicBezTo>
                            <a:cubicBezTo>
                              <a:pt x="94" y="105"/>
                              <a:pt x="95" y="105"/>
                              <a:pt x="96" y="105"/>
                            </a:cubicBezTo>
                            <a:cubicBezTo>
                              <a:pt x="96" y="106"/>
                              <a:pt x="97" y="106"/>
                              <a:pt x="97" y="106"/>
                            </a:cubicBezTo>
                            <a:cubicBezTo>
                              <a:pt x="99" y="106"/>
                              <a:pt x="100" y="104"/>
                              <a:pt x="100" y="104"/>
                            </a:cubicBezTo>
                            <a:cubicBezTo>
                              <a:pt x="102" y="102"/>
                              <a:pt x="102" y="102"/>
                              <a:pt x="102" y="102"/>
                            </a:cubicBezTo>
                            <a:cubicBezTo>
                              <a:pt x="103" y="104"/>
                              <a:pt x="103" y="104"/>
                              <a:pt x="103" y="104"/>
                            </a:cubicBezTo>
                            <a:cubicBezTo>
                              <a:pt x="103" y="104"/>
                              <a:pt x="101" y="106"/>
                              <a:pt x="100" y="107"/>
                            </a:cubicBezTo>
                            <a:cubicBezTo>
                              <a:pt x="99" y="107"/>
                              <a:pt x="97" y="108"/>
                              <a:pt x="94" y="107"/>
                            </a:cubicBezTo>
                            <a:cubicBezTo>
                              <a:pt x="94" y="107"/>
                              <a:pt x="94" y="107"/>
                              <a:pt x="94" y="107"/>
                            </a:cubicBezTo>
                            <a:cubicBezTo>
                              <a:pt x="93" y="107"/>
                              <a:pt x="93" y="107"/>
                              <a:pt x="93" y="107"/>
                            </a:cubicBezTo>
                            <a:cubicBezTo>
                              <a:pt x="92" y="106"/>
                              <a:pt x="92" y="106"/>
                              <a:pt x="91" y="106"/>
                            </a:cubicBezTo>
                            <a:cubicBezTo>
                              <a:pt x="91" y="105"/>
                              <a:pt x="91" y="105"/>
                              <a:pt x="90" y="104"/>
                            </a:cubicBezTo>
                            <a:cubicBezTo>
                              <a:pt x="90" y="104"/>
                              <a:pt x="90" y="104"/>
                              <a:pt x="90" y="104"/>
                            </a:cubicBezTo>
                            <a:cubicBezTo>
                              <a:pt x="90" y="104"/>
                              <a:pt x="90" y="104"/>
                              <a:pt x="90" y="104"/>
                            </a:cubicBezTo>
                            <a:cubicBezTo>
                              <a:pt x="90" y="103"/>
                              <a:pt x="90" y="103"/>
                              <a:pt x="90" y="103"/>
                            </a:cubicBezTo>
                            <a:cubicBezTo>
                              <a:pt x="90" y="103"/>
                              <a:pt x="90" y="103"/>
                              <a:pt x="90" y="103"/>
                            </a:cubicBezTo>
                            <a:cubicBezTo>
                              <a:pt x="90" y="103"/>
                              <a:pt x="90" y="103"/>
                              <a:pt x="90" y="103"/>
                            </a:cubicBezTo>
                            <a:cubicBezTo>
                              <a:pt x="89" y="102"/>
                              <a:pt x="89" y="102"/>
                              <a:pt x="89" y="102"/>
                            </a:cubicBezTo>
                            <a:cubicBezTo>
                              <a:pt x="89" y="101"/>
                              <a:pt x="89" y="101"/>
                              <a:pt x="89" y="101"/>
                            </a:cubicBezTo>
                            <a:cubicBezTo>
                              <a:pt x="88" y="100"/>
                              <a:pt x="88" y="100"/>
                              <a:pt x="88" y="100"/>
                            </a:cubicBezTo>
                            <a:cubicBezTo>
                              <a:pt x="88" y="100"/>
                              <a:pt x="88" y="100"/>
                              <a:pt x="88" y="100"/>
                            </a:cubicBezTo>
                            <a:cubicBezTo>
                              <a:pt x="88" y="98"/>
                              <a:pt x="88" y="98"/>
                              <a:pt x="88" y="98"/>
                            </a:cubicBezTo>
                            <a:cubicBezTo>
                              <a:pt x="88" y="98"/>
                              <a:pt x="88" y="98"/>
                              <a:pt x="88" y="98"/>
                            </a:cubicBezTo>
                            <a:cubicBezTo>
                              <a:pt x="88" y="98"/>
                              <a:pt x="85" y="96"/>
                              <a:pt x="84" y="95"/>
                            </a:cubicBezTo>
                            <a:cubicBezTo>
                              <a:pt x="84" y="94"/>
                              <a:pt x="84" y="94"/>
                              <a:pt x="84" y="94"/>
                            </a:cubicBezTo>
                            <a:cubicBezTo>
                              <a:pt x="83" y="93"/>
                              <a:pt x="83" y="92"/>
                              <a:pt x="82" y="92"/>
                            </a:cubicBezTo>
                            <a:cubicBezTo>
                              <a:pt x="82" y="92"/>
                              <a:pt x="81" y="88"/>
                              <a:pt x="83" y="85"/>
                            </a:cubicBezTo>
                            <a:cubicBezTo>
                              <a:pt x="83" y="85"/>
                              <a:pt x="83" y="84"/>
                              <a:pt x="83" y="83"/>
                            </a:cubicBezTo>
                            <a:cubicBezTo>
                              <a:pt x="83" y="83"/>
                              <a:pt x="83" y="83"/>
                              <a:pt x="84" y="83"/>
                            </a:cubicBezTo>
                            <a:cubicBezTo>
                              <a:pt x="84" y="82"/>
                              <a:pt x="84" y="82"/>
                              <a:pt x="84" y="82"/>
                            </a:cubicBezTo>
                            <a:cubicBezTo>
                              <a:pt x="84" y="82"/>
                              <a:pt x="84" y="82"/>
                              <a:pt x="84" y="82"/>
                            </a:cubicBezTo>
                            <a:cubicBezTo>
                              <a:pt x="84" y="82"/>
                              <a:pt x="84" y="82"/>
                              <a:pt x="84" y="81"/>
                            </a:cubicBezTo>
                            <a:cubicBezTo>
                              <a:pt x="85" y="81"/>
                              <a:pt x="85" y="81"/>
                              <a:pt x="85" y="81"/>
                            </a:cubicBezTo>
                            <a:cubicBezTo>
                              <a:pt x="86" y="80"/>
                              <a:pt x="86" y="80"/>
                              <a:pt x="87" y="79"/>
                            </a:cubicBezTo>
                            <a:cubicBezTo>
                              <a:pt x="86" y="79"/>
                              <a:pt x="86" y="79"/>
                              <a:pt x="86" y="79"/>
                            </a:cubicBezTo>
                            <a:cubicBezTo>
                              <a:pt x="85" y="79"/>
                              <a:pt x="85" y="79"/>
                              <a:pt x="84" y="80"/>
                            </a:cubicBezTo>
                            <a:cubicBezTo>
                              <a:pt x="84" y="80"/>
                              <a:pt x="84" y="80"/>
                              <a:pt x="84" y="80"/>
                            </a:cubicBezTo>
                            <a:cubicBezTo>
                              <a:pt x="83" y="79"/>
                              <a:pt x="83" y="79"/>
                              <a:pt x="82" y="79"/>
                            </a:cubicBezTo>
                            <a:cubicBezTo>
                              <a:pt x="82" y="79"/>
                              <a:pt x="82" y="79"/>
                              <a:pt x="82" y="79"/>
                            </a:cubicBezTo>
                            <a:cubicBezTo>
                              <a:pt x="82" y="79"/>
                              <a:pt x="81" y="79"/>
                              <a:pt x="81" y="78"/>
                            </a:cubicBezTo>
                            <a:cubicBezTo>
                              <a:pt x="80" y="78"/>
                              <a:pt x="80" y="78"/>
                              <a:pt x="80" y="78"/>
                            </a:cubicBezTo>
                            <a:cubicBezTo>
                              <a:pt x="77" y="77"/>
                              <a:pt x="75" y="76"/>
                              <a:pt x="75" y="74"/>
                            </a:cubicBezTo>
                            <a:cubicBezTo>
                              <a:pt x="75" y="72"/>
                              <a:pt x="75" y="69"/>
                              <a:pt x="75" y="65"/>
                            </a:cubicBezTo>
                            <a:cubicBezTo>
                              <a:pt x="75" y="65"/>
                              <a:pt x="75" y="65"/>
                              <a:pt x="75" y="64"/>
                            </a:cubicBezTo>
                            <a:cubicBezTo>
                              <a:pt x="75" y="64"/>
                              <a:pt x="75" y="63"/>
                              <a:pt x="75" y="63"/>
                            </a:cubicBezTo>
                            <a:cubicBezTo>
                              <a:pt x="75" y="62"/>
                              <a:pt x="75" y="61"/>
                              <a:pt x="75" y="60"/>
                            </a:cubicBezTo>
                            <a:cubicBezTo>
                              <a:pt x="75" y="60"/>
                              <a:pt x="75" y="60"/>
                              <a:pt x="75" y="59"/>
                            </a:cubicBezTo>
                            <a:cubicBezTo>
                              <a:pt x="75" y="59"/>
                              <a:pt x="75" y="59"/>
                              <a:pt x="75" y="59"/>
                            </a:cubicBezTo>
                            <a:cubicBezTo>
                              <a:pt x="75" y="58"/>
                              <a:pt x="76" y="57"/>
                              <a:pt x="76" y="56"/>
                            </a:cubicBezTo>
                            <a:cubicBezTo>
                              <a:pt x="76" y="56"/>
                              <a:pt x="76" y="56"/>
                              <a:pt x="76" y="56"/>
                            </a:cubicBezTo>
                            <a:cubicBezTo>
                              <a:pt x="75" y="57"/>
                              <a:pt x="75" y="57"/>
                              <a:pt x="75" y="57"/>
                            </a:cubicBezTo>
                            <a:cubicBezTo>
                              <a:pt x="74" y="57"/>
                              <a:pt x="74" y="57"/>
                              <a:pt x="74" y="57"/>
                            </a:cubicBezTo>
                            <a:cubicBezTo>
                              <a:pt x="74" y="57"/>
                              <a:pt x="74" y="57"/>
                              <a:pt x="74" y="57"/>
                            </a:cubicBezTo>
                            <a:cubicBezTo>
                              <a:pt x="74" y="57"/>
                              <a:pt x="74" y="57"/>
                              <a:pt x="74" y="57"/>
                            </a:cubicBezTo>
                            <a:cubicBezTo>
                              <a:pt x="74" y="57"/>
                              <a:pt x="74" y="57"/>
                              <a:pt x="74" y="57"/>
                            </a:cubicBezTo>
                            <a:cubicBezTo>
                              <a:pt x="74" y="57"/>
                              <a:pt x="74" y="57"/>
                              <a:pt x="74" y="57"/>
                            </a:cubicBezTo>
                            <a:cubicBezTo>
                              <a:pt x="74" y="57"/>
                              <a:pt x="73" y="57"/>
                              <a:pt x="73" y="57"/>
                            </a:cubicBezTo>
                            <a:cubicBezTo>
                              <a:pt x="73" y="57"/>
                              <a:pt x="72" y="57"/>
                              <a:pt x="72" y="57"/>
                            </a:cubicBezTo>
                            <a:cubicBezTo>
                              <a:pt x="70" y="58"/>
                              <a:pt x="67" y="58"/>
                              <a:pt x="64" y="59"/>
                            </a:cubicBezTo>
                            <a:cubicBezTo>
                              <a:pt x="64" y="59"/>
                              <a:pt x="64" y="59"/>
                              <a:pt x="63" y="59"/>
                            </a:cubicBezTo>
                            <a:cubicBezTo>
                              <a:pt x="63" y="59"/>
                              <a:pt x="63" y="59"/>
                              <a:pt x="63" y="59"/>
                            </a:cubicBezTo>
                            <a:cubicBezTo>
                              <a:pt x="62" y="60"/>
                              <a:pt x="61" y="60"/>
                              <a:pt x="60" y="60"/>
                            </a:cubicBezTo>
                            <a:cubicBezTo>
                              <a:pt x="58" y="61"/>
                              <a:pt x="57" y="61"/>
                              <a:pt x="56" y="61"/>
                            </a:cubicBezTo>
                            <a:cubicBezTo>
                              <a:pt x="56" y="61"/>
                              <a:pt x="56" y="61"/>
                              <a:pt x="55" y="61"/>
                            </a:cubicBezTo>
                            <a:cubicBezTo>
                              <a:pt x="54" y="62"/>
                              <a:pt x="51" y="63"/>
                              <a:pt x="48" y="64"/>
                            </a:cubicBezTo>
                            <a:cubicBezTo>
                              <a:pt x="48" y="64"/>
                              <a:pt x="48" y="64"/>
                              <a:pt x="48" y="64"/>
                            </a:cubicBezTo>
                            <a:cubicBezTo>
                              <a:pt x="43" y="66"/>
                              <a:pt x="38" y="68"/>
                              <a:pt x="35" y="68"/>
                            </a:cubicBezTo>
                            <a:cubicBezTo>
                              <a:pt x="29" y="68"/>
                              <a:pt x="22" y="67"/>
                              <a:pt x="22" y="67"/>
                            </a:cubicBezTo>
                            <a:cubicBezTo>
                              <a:pt x="22" y="67"/>
                              <a:pt x="20" y="58"/>
                              <a:pt x="17" y="55"/>
                            </a:cubicBezTo>
                            <a:cubicBezTo>
                              <a:pt x="14" y="52"/>
                              <a:pt x="6" y="45"/>
                              <a:pt x="4" y="40"/>
                            </a:cubicBezTo>
                            <a:cubicBezTo>
                              <a:pt x="3" y="35"/>
                              <a:pt x="2" y="31"/>
                              <a:pt x="4" y="26"/>
                            </a:cubicBezTo>
                            <a:cubicBezTo>
                              <a:pt x="6" y="22"/>
                              <a:pt x="9" y="19"/>
                              <a:pt x="9" y="19"/>
                            </a:cubicBezTo>
                            <a:cubicBezTo>
                              <a:pt x="9" y="19"/>
                              <a:pt x="13" y="19"/>
                              <a:pt x="16" y="19"/>
                            </a:cubicBezTo>
                            <a:cubicBezTo>
                              <a:pt x="19" y="20"/>
                              <a:pt x="23" y="20"/>
                              <a:pt x="26" y="21"/>
                            </a:cubicBezTo>
                            <a:cubicBezTo>
                              <a:pt x="29" y="22"/>
                              <a:pt x="37" y="26"/>
                              <a:pt x="39" y="27"/>
                            </a:cubicBezTo>
                            <a:cubicBezTo>
                              <a:pt x="28" y="21"/>
                              <a:pt x="28" y="21"/>
                              <a:pt x="28" y="21"/>
                            </a:cubicBezTo>
                            <a:cubicBezTo>
                              <a:pt x="20" y="18"/>
                              <a:pt x="20" y="18"/>
                              <a:pt x="20" y="18"/>
                            </a:cubicBezTo>
                            <a:cubicBezTo>
                              <a:pt x="20" y="18"/>
                              <a:pt x="24" y="16"/>
                              <a:pt x="27" y="12"/>
                            </a:cubicBezTo>
                            <a:cubicBezTo>
                              <a:pt x="28" y="10"/>
                              <a:pt x="29" y="9"/>
                              <a:pt x="30" y="8"/>
                            </a:cubicBezTo>
                            <a:cubicBezTo>
                              <a:pt x="30" y="8"/>
                              <a:pt x="30" y="8"/>
                              <a:pt x="30" y="8"/>
                            </a:cubicBezTo>
                            <a:cubicBezTo>
                              <a:pt x="30" y="8"/>
                              <a:pt x="30" y="8"/>
                              <a:pt x="30" y="8"/>
                            </a:cubicBezTo>
                            <a:cubicBezTo>
                              <a:pt x="30" y="8"/>
                              <a:pt x="31" y="7"/>
                              <a:pt x="31" y="6"/>
                            </a:cubicBezTo>
                            <a:cubicBezTo>
                              <a:pt x="31" y="6"/>
                              <a:pt x="31" y="6"/>
                              <a:pt x="31" y="6"/>
                            </a:cubicBezTo>
                            <a:cubicBezTo>
                              <a:pt x="32" y="6"/>
                              <a:pt x="32" y="6"/>
                              <a:pt x="32" y="5"/>
                            </a:cubicBezTo>
                            <a:cubicBezTo>
                              <a:pt x="32" y="5"/>
                              <a:pt x="32" y="5"/>
                              <a:pt x="32" y="5"/>
                            </a:cubicBezTo>
                            <a:cubicBezTo>
                              <a:pt x="32" y="5"/>
                              <a:pt x="32" y="5"/>
                              <a:pt x="33" y="5"/>
                            </a:cubicBezTo>
                            <a:cubicBezTo>
                              <a:pt x="33" y="5"/>
                              <a:pt x="33" y="5"/>
                              <a:pt x="33" y="5"/>
                            </a:cubicBezTo>
                            <a:cubicBezTo>
                              <a:pt x="35" y="3"/>
                              <a:pt x="36" y="3"/>
                              <a:pt x="39" y="3"/>
                            </a:cubicBezTo>
                            <a:cubicBezTo>
                              <a:pt x="41" y="3"/>
                              <a:pt x="46" y="5"/>
                              <a:pt x="49" y="6"/>
                            </a:cubicBezTo>
                            <a:cubicBezTo>
                              <a:pt x="52" y="7"/>
                              <a:pt x="60" y="9"/>
                              <a:pt x="63" y="11"/>
                            </a:cubicBezTo>
                            <a:cubicBezTo>
                              <a:pt x="66" y="13"/>
                              <a:pt x="69" y="14"/>
                              <a:pt x="72" y="16"/>
                            </a:cubicBezTo>
                            <a:cubicBezTo>
                              <a:pt x="74" y="17"/>
                              <a:pt x="77" y="19"/>
                              <a:pt x="80" y="20"/>
                            </a:cubicBezTo>
                            <a:cubicBezTo>
                              <a:pt x="80" y="20"/>
                              <a:pt x="80" y="20"/>
                              <a:pt x="80" y="20"/>
                            </a:cubicBezTo>
                            <a:cubicBezTo>
                              <a:pt x="81" y="21"/>
                              <a:pt x="81" y="21"/>
                              <a:pt x="81" y="21"/>
                            </a:cubicBezTo>
                            <a:cubicBezTo>
                              <a:pt x="81" y="21"/>
                              <a:pt x="81" y="21"/>
                              <a:pt x="82" y="21"/>
                            </a:cubicBezTo>
                            <a:cubicBezTo>
                              <a:pt x="83" y="22"/>
                              <a:pt x="83" y="22"/>
                              <a:pt x="83" y="22"/>
                            </a:cubicBezTo>
                            <a:cubicBezTo>
                              <a:pt x="86" y="24"/>
                              <a:pt x="86" y="24"/>
                              <a:pt x="86" y="24"/>
                            </a:cubicBezTo>
                            <a:cubicBezTo>
                              <a:pt x="86" y="24"/>
                              <a:pt x="86" y="24"/>
                              <a:pt x="86" y="24"/>
                            </a:cubicBezTo>
                            <a:cubicBezTo>
                              <a:pt x="89" y="26"/>
                              <a:pt x="91" y="28"/>
                              <a:pt x="93" y="31"/>
                            </a:cubicBezTo>
                            <a:cubicBezTo>
                              <a:pt x="93" y="31"/>
                              <a:pt x="93" y="31"/>
                              <a:pt x="94" y="31"/>
                            </a:cubicBezTo>
                            <a:cubicBezTo>
                              <a:pt x="94" y="32"/>
                              <a:pt x="94" y="32"/>
                              <a:pt x="94" y="32"/>
                            </a:cubicBezTo>
                            <a:cubicBezTo>
                              <a:pt x="94" y="32"/>
                              <a:pt x="94" y="32"/>
                              <a:pt x="94" y="32"/>
                            </a:cubicBezTo>
                            <a:cubicBezTo>
                              <a:pt x="94" y="32"/>
                              <a:pt x="94" y="33"/>
                              <a:pt x="94" y="33"/>
                            </a:cubicBezTo>
                            <a:cubicBezTo>
                              <a:pt x="95" y="35"/>
                              <a:pt x="96" y="39"/>
                              <a:pt x="97" y="42"/>
                            </a:cubicBezTo>
                            <a:cubicBezTo>
                              <a:pt x="98" y="42"/>
                              <a:pt x="98" y="43"/>
                              <a:pt x="98" y="43"/>
                            </a:cubicBezTo>
                            <a:cubicBezTo>
                              <a:pt x="98" y="44"/>
                              <a:pt x="98" y="45"/>
                              <a:pt x="98" y="45"/>
                            </a:cubicBezTo>
                            <a:cubicBezTo>
                              <a:pt x="99" y="45"/>
                              <a:pt x="99" y="45"/>
                              <a:pt x="99" y="45"/>
                            </a:cubicBezTo>
                            <a:cubicBezTo>
                              <a:pt x="99" y="46"/>
                              <a:pt x="99" y="46"/>
                              <a:pt x="99" y="47"/>
                            </a:cubicBezTo>
                            <a:cubicBezTo>
                              <a:pt x="99" y="47"/>
                              <a:pt x="99" y="47"/>
                              <a:pt x="99" y="47"/>
                            </a:cubicBezTo>
                            <a:cubicBezTo>
                              <a:pt x="99" y="47"/>
                              <a:pt x="99" y="47"/>
                              <a:pt x="99" y="47"/>
                            </a:cubicBezTo>
                            <a:cubicBezTo>
                              <a:pt x="99" y="47"/>
                              <a:pt x="99" y="47"/>
                              <a:pt x="99" y="47"/>
                            </a:cubicBezTo>
                            <a:cubicBezTo>
                              <a:pt x="99" y="47"/>
                              <a:pt x="99" y="48"/>
                              <a:pt x="99" y="48"/>
                            </a:cubicBezTo>
                            <a:cubicBezTo>
                              <a:pt x="99" y="48"/>
                              <a:pt x="99" y="48"/>
                              <a:pt x="99" y="48"/>
                            </a:cubicBezTo>
                            <a:cubicBezTo>
                              <a:pt x="99" y="48"/>
                              <a:pt x="99" y="48"/>
                              <a:pt x="99" y="48"/>
                            </a:cubicBezTo>
                            <a:cubicBezTo>
                              <a:pt x="99" y="48"/>
                              <a:pt x="99" y="48"/>
                              <a:pt x="99" y="48"/>
                            </a:cubicBezTo>
                            <a:cubicBezTo>
                              <a:pt x="99" y="48"/>
                              <a:pt x="99" y="48"/>
                              <a:pt x="99" y="48"/>
                            </a:cubicBezTo>
                            <a:cubicBezTo>
                              <a:pt x="99" y="48"/>
                              <a:pt x="99" y="48"/>
                              <a:pt x="99" y="48"/>
                            </a:cubicBezTo>
                            <a:cubicBezTo>
                              <a:pt x="99" y="49"/>
                              <a:pt x="100" y="49"/>
                              <a:pt x="100" y="49"/>
                            </a:cubicBezTo>
                            <a:cubicBezTo>
                              <a:pt x="100" y="50"/>
                              <a:pt x="100" y="50"/>
                              <a:pt x="100" y="50"/>
                            </a:cubicBezTo>
                            <a:cubicBezTo>
                              <a:pt x="100" y="51"/>
                              <a:pt x="100" y="51"/>
                              <a:pt x="100" y="52"/>
                            </a:cubicBezTo>
                            <a:cubicBezTo>
                              <a:pt x="100" y="52"/>
                              <a:pt x="100" y="52"/>
                              <a:pt x="100" y="52"/>
                            </a:cubicBezTo>
                            <a:cubicBezTo>
                              <a:pt x="101" y="52"/>
                              <a:pt x="101" y="53"/>
                              <a:pt x="101" y="53"/>
                            </a:cubicBezTo>
                            <a:cubicBezTo>
                              <a:pt x="101" y="52"/>
                              <a:pt x="100" y="51"/>
                              <a:pt x="100" y="49"/>
                            </a:cubicBezTo>
                            <a:cubicBezTo>
                              <a:pt x="101" y="49"/>
                              <a:pt x="101" y="49"/>
                              <a:pt x="101" y="49"/>
                            </a:cubicBezTo>
                            <a:cubicBezTo>
                              <a:pt x="100" y="49"/>
                              <a:pt x="100" y="49"/>
                              <a:pt x="100" y="49"/>
                            </a:cubicBezTo>
                            <a:cubicBezTo>
                              <a:pt x="100" y="49"/>
                              <a:pt x="100" y="49"/>
                              <a:pt x="100" y="49"/>
                            </a:cubicBezTo>
                            <a:cubicBezTo>
                              <a:pt x="100" y="48"/>
                              <a:pt x="100" y="48"/>
                              <a:pt x="100" y="47"/>
                            </a:cubicBezTo>
                            <a:cubicBezTo>
                              <a:pt x="100" y="47"/>
                              <a:pt x="100" y="47"/>
                              <a:pt x="100" y="47"/>
                            </a:cubicBezTo>
                            <a:cubicBezTo>
                              <a:pt x="100" y="47"/>
                              <a:pt x="100" y="47"/>
                              <a:pt x="100" y="47"/>
                            </a:cubicBezTo>
                            <a:cubicBezTo>
                              <a:pt x="100" y="47"/>
                              <a:pt x="100" y="47"/>
                              <a:pt x="100" y="47"/>
                            </a:cubicBezTo>
                            <a:cubicBezTo>
                              <a:pt x="102" y="48"/>
                              <a:pt x="103" y="48"/>
                              <a:pt x="104" y="49"/>
                            </a:cubicBezTo>
                            <a:cubicBezTo>
                              <a:pt x="103" y="48"/>
                              <a:pt x="103" y="48"/>
                              <a:pt x="103" y="48"/>
                            </a:cubicBezTo>
                            <a:cubicBezTo>
                              <a:pt x="103" y="48"/>
                              <a:pt x="103" y="48"/>
                              <a:pt x="103" y="48"/>
                            </a:cubicBezTo>
                            <a:cubicBezTo>
                              <a:pt x="100" y="45"/>
                              <a:pt x="100" y="45"/>
                              <a:pt x="100" y="45"/>
                            </a:cubicBezTo>
                            <a:cubicBezTo>
                              <a:pt x="100" y="45"/>
                              <a:pt x="100" y="45"/>
                              <a:pt x="100" y="45"/>
                            </a:cubicBezTo>
                            <a:cubicBezTo>
                              <a:pt x="100" y="45"/>
                              <a:pt x="100" y="45"/>
                              <a:pt x="100" y="45"/>
                            </a:cubicBezTo>
                            <a:cubicBezTo>
                              <a:pt x="100" y="45"/>
                              <a:pt x="99" y="45"/>
                              <a:pt x="99" y="44"/>
                            </a:cubicBezTo>
                            <a:cubicBezTo>
                              <a:pt x="98" y="39"/>
                              <a:pt x="96" y="32"/>
                              <a:pt x="95" y="29"/>
                            </a:cubicBezTo>
                            <a:cubicBezTo>
                              <a:pt x="90" y="23"/>
                              <a:pt x="86" y="21"/>
                              <a:pt x="86" y="21"/>
                            </a:cubicBezTo>
                            <a:cubicBezTo>
                              <a:pt x="86" y="21"/>
                              <a:pt x="85" y="21"/>
                              <a:pt x="84" y="20"/>
                            </a:cubicBezTo>
                            <a:cubicBezTo>
                              <a:pt x="84" y="20"/>
                              <a:pt x="84" y="20"/>
                              <a:pt x="84" y="20"/>
                            </a:cubicBezTo>
                            <a:cubicBezTo>
                              <a:pt x="84" y="20"/>
                              <a:pt x="83" y="20"/>
                              <a:pt x="83" y="19"/>
                            </a:cubicBezTo>
                            <a:cubicBezTo>
                              <a:pt x="83" y="18"/>
                              <a:pt x="86" y="16"/>
                              <a:pt x="88" y="14"/>
                            </a:cubicBezTo>
                            <a:cubicBezTo>
                              <a:pt x="88" y="14"/>
                              <a:pt x="88" y="14"/>
                              <a:pt x="88" y="14"/>
                            </a:cubicBezTo>
                            <a:cubicBezTo>
                              <a:pt x="89" y="14"/>
                              <a:pt x="89" y="14"/>
                              <a:pt x="89" y="14"/>
                            </a:cubicBezTo>
                            <a:cubicBezTo>
                              <a:pt x="90" y="13"/>
                              <a:pt x="90" y="13"/>
                              <a:pt x="90" y="13"/>
                            </a:cubicBezTo>
                            <a:cubicBezTo>
                              <a:pt x="90" y="13"/>
                              <a:pt x="90" y="13"/>
                              <a:pt x="90" y="13"/>
                            </a:cubicBezTo>
                            <a:cubicBezTo>
                              <a:pt x="90" y="13"/>
                              <a:pt x="91" y="13"/>
                              <a:pt x="91" y="13"/>
                            </a:cubicBezTo>
                            <a:cubicBezTo>
                              <a:pt x="91" y="13"/>
                              <a:pt x="91" y="13"/>
                              <a:pt x="91" y="13"/>
                            </a:cubicBezTo>
                            <a:cubicBezTo>
                              <a:pt x="92" y="13"/>
                              <a:pt x="92" y="13"/>
                              <a:pt x="92" y="12"/>
                            </a:cubicBezTo>
                            <a:cubicBezTo>
                              <a:pt x="93" y="12"/>
                              <a:pt x="93" y="12"/>
                              <a:pt x="94" y="12"/>
                            </a:cubicBezTo>
                            <a:cubicBezTo>
                              <a:pt x="97" y="11"/>
                              <a:pt x="100" y="12"/>
                              <a:pt x="101" y="12"/>
                            </a:cubicBezTo>
                            <a:cubicBezTo>
                              <a:pt x="102" y="12"/>
                              <a:pt x="102" y="12"/>
                              <a:pt x="102" y="12"/>
                            </a:cubicBezTo>
                            <a:cubicBezTo>
                              <a:pt x="102" y="12"/>
                              <a:pt x="102" y="12"/>
                              <a:pt x="102" y="12"/>
                            </a:cubicBezTo>
                            <a:cubicBezTo>
                              <a:pt x="102" y="12"/>
                              <a:pt x="102" y="12"/>
                              <a:pt x="102" y="12"/>
                            </a:cubicBezTo>
                            <a:cubicBezTo>
                              <a:pt x="103" y="13"/>
                              <a:pt x="105" y="13"/>
                              <a:pt x="106" y="14"/>
                            </a:cubicBezTo>
                            <a:cubicBezTo>
                              <a:pt x="107" y="15"/>
                              <a:pt x="111" y="19"/>
                              <a:pt x="115" y="24"/>
                            </a:cubicBezTo>
                            <a:cubicBezTo>
                              <a:pt x="115" y="25"/>
                              <a:pt x="115" y="25"/>
                              <a:pt x="115" y="25"/>
                            </a:cubicBezTo>
                            <a:cubicBezTo>
                              <a:pt x="116" y="26"/>
                              <a:pt x="116" y="26"/>
                              <a:pt x="117" y="27"/>
                            </a:cubicBezTo>
                            <a:cubicBezTo>
                              <a:pt x="117" y="28"/>
                              <a:pt x="117" y="28"/>
                              <a:pt x="117" y="28"/>
                            </a:cubicBezTo>
                            <a:cubicBezTo>
                              <a:pt x="118" y="31"/>
                              <a:pt x="119" y="33"/>
                              <a:pt x="119" y="35"/>
                            </a:cubicBezTo>
                            <a:cubicBezTo>
                              <a:pt x="118" y="39"/>
                              <a:pt x="116" y="45"/>
                              <a:pt x="115" y="48"/>
                            </a:cubicBezTo>
                            <a:cubicBezTo>
                              <a:pt x="115" y="48"/>
                              <a:pt x="115" y="48"/>
                              <a:pt x="115" y="48"/>
                            </a:cubicBezTo>
                            <a:cubicBezTo>
                              <a:pt x="115" y="49"/>
                              <a:pt x="114" y="50"/>
                              <a:pt x="114" y="50"/>
                            </a:cubicBezTo>
                            <a:cubicBezTo>
                              <a:pt x="114" y="51"/>
                              <a:pt x="114" y="51"/>
                              <a:pt x="114" y="51"/>
                            </a:cubicBezTo>
                            <a:cubicBezTo>
                              <a:pt x="114" y="51"/>
                              <a:pt x="115" y="52"/>
                              <a:pt x="115" y="53"/>
                            </a:cubicBezTo>
                            <a:cubicBezTo>
                              <a:pt x="115" y="54"/>
                              <a:pt x="116" y="56"/>
                              <a:pt x="116" y="57"/>
                            </a:cubicBezTo>
                            <a:cubicBezTo>
                              <a:pt x="116" y="57"/>
                              <a:pt x="116" y="57"/>
                              <a:pt x="116" y="57"/>
                            </a:cubicBezTo>
                            <a:cubicBezTo>
                              <a:pt x="116" y="57"/>
                              <a:pt x="116" y="57"/>
                              <a:pt x="116" y="57"/>
                            </a:cubicBezTo>
                            <a:cubicBezTo>
                              <a:pt x="116" y="58"/>
                              <a:pt x="116" y="58"/>
                              <a:pt x="116" y="58"/>
                            </a:cubicBezTo>
                            <a:cubicBezTo>
                              <a:pt x="116" y="58"/>
                              <a:pt x="116" y="58"/>
                              <a:pt x="116" y="57"/>
                            </a:cubicBezTo>
                            <a:cubicBezTo>
                              <a:pt x="117" y="58"/>
                              <a:pt x="117" y="58"/>
                              <a:pt x="117" y="59"/>
                            </a:cubicBezTo>
                            <a:cubicBezTo>
                              <a:pt x="117" y="58"/>
                              <a:pt x="117" y="57"/>
                              <a:pt x="117" y="57"/>
                            </a:cubicBezTo>
                            <a:cubicBezTo>
                              <a:pt x="117" y="57"/>
                              <a:pt x="117" y="57"/>
                              <a:pt x="117" y="57"/>
                            </a:cubicBezTo>
                            <a:cubicBezTo>
                              <a:pt x="117" y="57"/>
                              <a:pt x="117" y="57"/>
                              <a:pt x="117" y="57"/>
                            </a:cubicBezTo>
                            <a:cubicBezTo>
                              <a:pt x="117" y="58"/>
                              <a:pt x="117" y="58"/>
                              <a:pt x="117" y="58"/>
                            </a:cubicBezTo>
                            <a:cubicBezTo>
                              <a:pt x="117" y="58"/>
                              <a:pt x="117" y="58"/>
                              <a:pt x="117" y="58"/>
                            </a:cubicBezTo>
                            <a:cubicBezTo>
                              <a:pt x="117" y="58"/>
                              <a:pt x="118" y="58"/>
                              <a:pt x="118" y="59"/>
                            </a:cubicBezTo>
                            <a:cubicBezTo>
                              <a:pt x="118" y="59"/>
                              <a:pt x="118" y="59"/>
                              <a:pt x="118" y="59"/>
                            </a:cubicBezTo>
                            <a:cubicBezTo>
                              <a:pt x="118" y="59"/>
                              <a:pt x="118" y="60"/>
                              <a:pt x="118" y="60"/>
                            </a:cubicBezTo>
                            <a:cubicBezTo>
                              <a:pt x="119" y="61"/>
                              <a:pt x="120" y="63"/>
                              <a:pt x="120" y="64"/>
                            </a:cubicBezTo>
                            <a:cubicBezTo>
                              <a:pt x="120" y="64"/>
                              <a:pt x="120" y="64"/>
                              <a:pt x="120" y="64"/>
                            </a:cubicBezTo>
                            <a:cubicBezTo>
                              <a:pt x="120" y="64"/>
                              <a:pt x="119" y="64"/>
                              <a:pt x="118" y="64"/>
                            </a:cubicBezTo>
                            <a:cubicBezTo>
                              <a:pt x="118" y="64"/>
                              <a:pt x="118" y="64"/>
                              <a:pt x="118" y="64"/>
                            </a:cubicBezTo>
                            <a:cubicBezTo>
                              <a:pt x="119" y="64"/>
                              <a:pt x="120" y="64"/>
                              <a:pt x="120" y="64"/>
                            </a:cubicBezTo>
                            <a:cubicBezTo>
                              <a:pt x="120" y="64"/>
                              <a:pt x="120" y="64"/>
                              <a:pt x="120" y="64"/>
                            </a:cubicBezTo>
                            <a:cubicBezTo>
                              <a:pt x="120" y="64"/>
                              <a:pt x="120" y="64"/>
                              <a:pt x="120" y="65"/>
                            </a:cubicBezTo>
                            <a:cubicBezTo>
                              <a:pt x="120" y="65"/>
                              <a:pt x="120" y="65"/>
                              <a:pt x="120" y="65"/>
                            </a:cubicBezTo>
                            <a:cubicBezTo>
                              <a:pt x="120" y="65"/>
                              <a:pt x="120" y="65"/>
                              <a:pt x="120" y="65"/>
                            </a:cubicBezTo>
                            <a:cubicBezTo>
                              <a:pt x="121" y="65"/>
                              <a:pt x="121" y="65"/>
                              <a:pt x="121" y="66"/>
                            </a:cubicBezTo>
                            <a:cubicBezTo>
                              <a:pt x="121" y="66"/>
                              <a:pt x="122" y="66"/>
                              <a:pt x="122" y="67"/>
                            </a:cubicBezTo>
                            <a:cubicBezTo>
                              <a:pt x="122" y="67"/>
                              <a:pt x="122" y="67"/>
                              <a:pt x="122" y="67"/>
                            </a:cubicBezTo>
                            <a:cubicBezTo>
                              <a:pt x="123" y="69"/>
                              <a:pt x="124" y="72"/>
                              <a:pt x="124" y="73"/>
                            </a:cubicBezTo>
                            <a:cubicBezTo>
                              <a:pt x="124" y="74"/>
                              <a:pt x="124" y="75"/>
                              <a:pt x="124" y="76"/>
                            </a:cubicBezTo>
                            <a:cubicBezTo>
                              <a:pt x="124" y="75"/>
                              <a:pt x="123" y="74"/>
                              <a:pt x="123" y="74"/>
                            </a:cubicBezTo>
                            <a:cubicBezTo>
                              <a:pt x="123" y="74"/>
                              <a:pt x="122" y="74"/>
                              <a:pt x="122" y="74"/>
                            </a:cubicBezTo>
                            <a:cubicBezTo>
                              <a:pt x="121" y="73"/>
                              <a:pt x="121" y="73"/>
                              <a:pt x="121" y="73"/>
                            </a:cubicBezTo>
                            <a:cubicBezTo>
                              <a:pt x="121" y="73"/>
                              <a:pt x="120" y="74"/>
                              <a:pt x="120" y="74"/>
                            </a:cubicBezTo>
                            <a:cubicBezTo>
                              <a:pt x="120" y="74"/>
                              <a:pt x="120" y="74"/>
                              <a:pt x="120" y="74"/>
                            </a:cubicBezTo>
                            <a:cubicBezTo>
                              <a:pt x="120" y="74"/>
                              <a:pt x="120" y="74"/>
                              <a:pt x="120" y="74"/>
                            </a:cubicBezTo>
                            <a:cubicBezTo>
                              <a:pt x="120" y="74"/>
                              <a:pt x="120" y="74"/>
                              <a:pt x="120" y="74"/>
                            </a:cubicBezTo>
                            <a:cubicBezTo>
                              <a:pt x="120" y="74"/>
                              <a:pt x="120" y="74"/>
                              <a:pt x="120" y="74"/>
                            </a:cubicBezTo>
                            <a:cubicBezTo>
                              <a:pt x="119" y="74"/>
                              <a:pt x="118" y="73"/>
                              <a:pt x="118" y="73"/>
                            </a:cubicBezTo>
                            <a:cubicBezTo>
                              <a:pt x="118" y="73"/>
                              <a:pt x="118" y="73"/>
                              <a:pt x="118" y="73"/>
                            </a:cubicBezTo>
                            <a:cubicBezTo>
                              <a:pt x="119" y="74"/>
                              <a:pt x="119" y="74"/>
                              <a:pt x="119" y="74"/>
                            </a:cubicBezTo>
                            <a:cubicBezTo>
                              <a:pt x="119" y="74"/>
                              <a:pt x="119" y="75"/>
                              <a:pt x="119" y="75"/>
                            </a:cubicBezTo>
                            <a:cubicBezTo>
                              <a:pt x="118" y="76"/>
                              <a:pt x="118" y="77"/>
                              <a:pt x="118" y="77"/>
                            </a:cubicBezTo>
                            <a:cubicBezTo>
                              <a:pt x="117" y="77"/>
                              <a:pt x="117" y="77"/>
                              <a:pt x="117" y="77"/>
                            </a:cubicBezTo>
                            <a:cubicBezTo>
                              <a:pt x="117" y="77"/>
                              <a:pt x="118" y="77"/>
                              <a:pt x="118" y="77"/>
                            </a:cubicBezTo>
                            <a:cubicBezTo>
                              <a:pt x="118" y="77"/>
                              <a:pt x="118" y="77"/>
                              <a:pt x="118" y="77"/>
                            </a:cubicBezTo>
                            <a:cubicBezTo>
                              <a:pt x="118" y="77"/>
                              <a:pt x="118" y="77"/>
                              <a:pt x="119" y="77"/>
                            </a:cubicBezTo>
                            <a:cubicBezTo>
                              <a:pt x="119" y="77"/>
                              <a:pt x="119" y="78"/>
                              <a:pt x="119" y="78"/>
                            </a:cubicBezTo>
                            <a:cubicBezTo>
                              <a:pt x="119" y="78"/>
                              <a:pt x="120" y="78"/>
                              <a:pt x="121" y="78"/>
                            </a:cubicBezTo>
                            <a:cubicBezTo>
                              <a:pt x="121" y="79"/>
                              <a:pt x="122" y="79"/>
                              <a:pt x="122" y="79"/>
                            </a:cubicBezTo>
                            <a:cubicBezTo>
                              <a:pt x="122" y="79"/>
                              <a:pt x="122" y="80"/>
                              <a:pt x="122" y="80"/>
                            </a:cubicBezTo>
                            <a:cubicBezTo>
                              <a:pt x="122" y="80"/>
                              <a:pt x="122" y="81"/>
                              <a:pt x="122" y="81"/>
                            </a:cubicBezTo>
                            <a:cubicBezTo>
                              <a:pt x="122" y="81"/>
                              <a:pt x="122" y="81"/>
                              <a:pt x="122" y="81"/>
                            </a:cubicBezTo>
                            <a:cubicBezTo>
                              <a:pt x="122" y="82"/>
                              <a:pt x="122" y="82"/>
                              <a:pt x="122" y="82"/>
                            </a:cubicBezTo>
                            <a:cubicBezTo>
                              <a:pt x="122" y="82"/>
                              <a:pt x="122" y="82"/>
                              <a:pt x="122" y="82"/>
                            </a:cubicBezTo>
                            <a:cubicBezTo>
                              <a:pt x="121" y="83"/>
                              <a:pt x="120" y="85"/>
                              <a:pt x="120" y="86"/>
                            </a:cubicBezTo>
                            <a:cubicBezTo>
                              <a:pt x="120" y="87"/>
                              <a:pt x="117" y="90"/>
                              <a:pt x="117" y="91"/>
                            </a:cubicBezTo>
                            <a:cubicBezTo>
                              <a:pt x="117" y="90"/>
                              <a:pt x="120" y="88"/>
                              <a:pt x="120" y="88"/>
                            </a:cubicBezTo>
                            <a:cubicBezTo>
                              <a:pt x="120" y="87"/>
                              <a:pt x="121" y="86"/>
                              <a:pt x="122" y="85"/>
                            </a:cubicBezTo>
                            <a:cubicBezTo>
                              <a:pt x="122" y="85"/>
                              <a:pt x="124" y="79"/>
                              <a:pt x="124" y="78"/>
                            </a:cubicBezTo>
                            <a:cubicBezTo>
                              <a:pt x="125" y="78"/>
                              <a:pt x="126" y="78"/>
                              <a:pt x="128" y="78"/>
                            </a:cubicBezTo>
                            <a:cubicBezTo>
                              <a:pt x="129" y="78"/>
                              <a:pt x="131" y="77"/>
                              <a:pt x="132" y="77"/>
                            </a:cubicBezTo>
                            <a:cubicBezTo>
                              <a:pt x="133" y="76"/>
                              <a:pt x="134" y="76"/>
                              <a:pt x="134" y="76"/>
                            </a:cubicBezTo>
                            <a:cubicBezTo>
                              <a:pt x="134" y="76"/>
                              <a:pt x="134" y="76"/>
                              <a:pt x="134" y="76"/>
                            </a:cubicBezTo>
                            <a:cubicBezTo>
                              <a:pt x="134" y="75"/>
                              <a:pt x="135" y="75"/>
                              <a:pt x="135" y="75"/>
                            </a:cubicBezTo>
                            <a:cubicBezTo>
                              <a:pt x="135" y="75"/>
                              <a:pt x="135" y="75"/>
                              <a:pt x="135" y="75"/>
                            </a:cubicBezTo>
                            <a:cubicBezTo>
                              <a:pt x="135" y="75"/>
                              <a:pt x="135" y="75"/>
                              <a:pt x="135" y="75"/>
                            </a:cubicBezTo>
                            <a:cubicBezTo>
                              <a:pt x="136" y="76"/>
                              <a:pt x="137" y="76"/>
                              <a:pt x="137" y="77"/>
                            </a:cubicBezTo>
                            <a:cubicBezTo>
                              <a:pt x="137" y="77"/>
                              <a:pt x="137" y="78"/>
                              <a:pt x="137" y="78"/>
                            </a:cubicBezTo>
                            <a:cubicBezTo>
                              <a:pt x="138" y="80"/>
                              <a:pt x="137" y="83"/>
                              <a:pt x="137" y="83"/>
                            </a:cubicBezTo>
                            <a:close/>
                            <a:moveTo>
                              <a:pt x="121" y="76"/>
                            </a:moveTo>
                            <a:cubicBezTo>
                              <a:pt x="121" y="77"/>
                              <a:pt x="120" y="77"/>
                              <a:pt x="120" y="77"/>
                            </a:cubicBezTo>
                            <a:cubicBezTo>
                              <a:pt x="120" y="77"/>
                              <a:pt x="120" y="77"/>
                              <a:pt x="119" y="77"/>
                            </a:cubicBezTo>
                            <a:cubicBezTo>
                              <a:pt x="119" y="77"/>
                              <a:pt x="119" y="77"/>
                              <a:pt x="119" y="77"/>
                            </a:cubicBezTo>
                            <a:cubicBezTo>
                              <a:pt x="119" y="77"/>
                              <a:pt x="118" y="77"/>
                              <a:pt x="118" y="77"/>
                            </a:cubicBezTo>
                            <a:cubicBezTo>
                              <a:pt x="118" y="76"/>
                              <a:pt x="118" y="76"/>
                              <a:pt x="118" y="76"/>
                            </a:cubicBezTo>
                            <a:cubicBezTo>
                              <a:pt x="118" y="76"/>
                              <a:pt x="119" y="75"/>
                              <a:pt x="119" y="75"/>
                            </a:cubicBezTo>
                            <a:cubicBezTo>
                              <a:pt x="119" y="75"/>
                              <a:pt x="119" y="75"/>
                              <a:pt x="120" y="75"/>
                            </a:cubicBezTo>
                            <a:cubicBezTo>
                              <a:pt x="120" y="75"/>
                              <a:pt x="120" y="75"/>
                              <a:pt x="120" y="75"/>
                            </a:cubicBezTo>
                            <a:cubicBezTo>
                              <a:pt x="121" y="75"/>
                              <a:pt x="121" y="76"/>
                              <a:pt x="121" y="7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6" name="Freeform 25"/>
                      <p:cNvSpPr>
                        <a:spLocks/>
                      </p:cNvSpPr>
                      <p:nvPr/>
                    </p:nvSpPr>
                    <p:spPr bwMode="auto">
                      <a:xfrm>
                        <a:off x="7582131" y="1665517"/>
                        <a:ext cx="18240" cy="41692"/>
                      </a:xfrm>
                      <a:custGeom>
                        <a:avLst/>
                        <a:gdLst>
                          <a:gd name="T0" fmla="*/ 9 w 9"/>
                          <a:gd name="T1" fmla="*/ 20 h 20"/>
                          <a:gd name="T2" fmla="*/ 9 w 9"/>
                          <a:gd name="T3" fmla="*/ 19 h 20"/>
                          <a:gd name="T4" fmla="*/ 4 w 9"/>
                          <a:gd name="T5" fmla="*/ 7 h 20"/>
                          <a:gd name="T6" fmla="*/ 0 w 9"/>
                          <a:gd name="T7" fmla="*/ 0 h 20"/>
                          <a:gd name="T8" fmla="*/ 0 w 9"/>
                          <a:gd name="T9" fmla="*/ 0 h 20"/>
                          <a:gd name="T10" fmla="*/ 3 w 9"/>
                          <a:gd name="T11" fmla="*/ 3 h 20"/>
                          <a:gd name="T12" fmla="*/ 6 w 9"/>
                          <a:gd name="T13" fmla="*/ 9 h 20"/>
                          <a:gd name="T14" fmla="*/ 9 w 9"/>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9" y="20"/>
                            </a:moveTo>
                            <a:cubicBezTo>
                              <a:pt x="9" y="19"/>
                              <a:pt x="9" y="19"/>
                              <a:pt x="9" y="19"/>
                            </a:cubicBezTo>
                            <a:cubicBezTo>
                              <a:pt x="8" y="16"/>
                              <a:pt x="6" y="9"/>
                              <a:pt x="4" y="7"/>
                            </a:cubicBezTo>
                            <a:cubicBezTo>
                              <a:pt x="2" y="4"/>
                              <a:pt x="0" y="0"/>
                              <a:pt x="0" y="0"/>
                            </a:cubicBezTo>
                            <a:cubicBezTo>
                              <a:pt x="0" y="0"/>
                              <a:pt x="0" y="0"/>
                              <a:pt x="0" y="0"/>
                            </a:cubicBezTo>
                            <a:cubicBezTo>
                              <a:pt x="1" y="1"/>
                              <a:pt x="2" y="2"/>
                              <a:pt x="3" y="3"/>
                            </a:cubicBezTo>
                            <a:cubicBezTo>
                              <a:pt x="4" y="4"/>
                              <a:pt x="6" y="9"/>
                              <a:pt x="6" y="9"/>
                            </a:cubicBezTo>
                            <a:cubicBezTo>
                              <a:pt x="8" y="13"/>
                              <a:pt x="9" y="18"/>
                              <a:pt x="9" y="2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57" name="Freeform 26"/>
                      <p:cNvSpPr>
                        <a:spLocks/>
                      </p:cNvSpPr>
                      <p:nvPr/>
                    </p:nvSpPr>
                    <p:spPr bwMode="auto">
                      <a:xfrm>
                        <a:off x="7536096" y="1668991"/>
                        <a:ext cx="1737" cy="2606"/>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0" y="0"/>
                            </a:cubicBezTo>
                            <a:cubicBezTo>
                              <a:pt x="0" y="0"/>
                              <a:pt x="0" y="0"/>
                              <a:pt x="0" y="0"/>
                            </a:cubicBezTo>
                            <a:lnTo>
                              <a:pt x="1" y="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8" name="Freeform 27"/>
                      <p:cNvSpPr>
                        <a:spLocks/>
                      </p:cNvSpPr>
                      <p:nvPr/>
                    </p:nvSpPr>
                    <p:spPr bwMode="auto">
                      <a:xfrm>
                        <a:off x="7577789" y="173674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9" name="Oval 28"/>
                      <p:cNvSpPr>
                        <a:spLocks noChangeArrowheads="1"/>
                      </p:cNvSpPr>
                      <p:nvPr/>
                    </p:nvSpPr>
                    <p:spPr bwMode="auto">
                      <a:xfrm>
                        <a:off x="7579526" y="1738478"/>
                        <a:ext cx="869" cy="869"/>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60" name="Freeform 29"/>
                      <p:cNvSpPr>
                        <a:spLocks/>
                      </p:cNvSpPr>
                      <p:nvPr/>
                    </p:nvSpPr>
                    <p:spPr bwMode="auto">
                      <a:xfrm>
                        <a:off x="7496141" y="1696786"/>
                        <a:ext cx="56458" cy="26926"/>
                      </a:xfrm>
                      <a:custGeom>
                        <a:avLst/>
                        <a:gdLst>
                          <a:gd name="T0" fmla="*/ 27 w 27"/>
                          <a:gd name="T1" fmla="*/ 13 h 13"/>
                          <a:gd name="T2" fmla="*/ 26 w 27"/>
                          <a:gd name="T3" fmla="*/ 13 h 13"/>
                          <a:gd name="T4" fmla="*/ 25 w 27"/>
                          <a:gd name="T5" fmla="*/ 11 h 13"/>
                          <a:gd name="T6" fmla="*/ 22 w 27"/>
                          <a:gd name="T7" fmla="*/ 8 h 13"/>
                          <a:gd name="T8" fmla="*/ 17 w 27"/>
                          <a:gd name="T9" fmla="*/ 7 h 13"/>
                          <a:gd name="T10" fmla="*/ 11 w 27"/>
                          <a:gd name="T11" fmla="*/ 7 h 13"/>
                          <a:gd name="T12" fmla="*/ 14 w 27"/>
                          <a:gd name="T13" fmla="*/ 6 h 13"/>
                          <a:gd name="T14" fmla="*/ 17 w 27"/>
                          <a:gd name="T15" fmla="*/ 4 h 13"/>
                          <a:gd name="T16" fmla="*/ 20 w 27"/>
                          <a:gd name="T17" fmla="*/ 5 h 13"/>
                          <a:gd name="T18" fmla="*/ 17 w 27"/>
                          <a:gd name="T19" fmla="*/ 2 h 13"/>
                          <a:gd name="T20" fmla="*/ 13 w 27"/>
                          <a:gd name="T21" fmla="*/ 2 h 13"/>
                          <a:gd name="T22" fmla="*/ 0 w 27"/>
                          <a:gd name="T23" fmla="*/ 0 h 13"/>
                          <a:gd name="T24" fmla="*/ 9 w 27"/>
                          <a:gd name="T25" fmla="*/ 0 h 13"/>
                          <a:gd name="T26" fmla="*/ 9 w 27"/>
                          <a:gd name="T27" fmla="*/ 0 h 13"/>
                          <a:gd name="T28" fmla="*/ 18 w 27"/>
                          <a:gd name="T29" fmla="*/ 0 h 13"/>
                          <a:gd name="T30" fmla="*/ 23 w 27"/>
                          <a:gd name="T31" fmla="*/ 4 h 13"/>
                          <a:gd name="T32" fmla="*/ 25 w 27"/>
                          <a:gd name="T33" fmla="*/ 8 h 13"/>
                          <a:gd name="T34" fmla="*/ 25 w 27"/>
                          <a:gd name="T35" fmla="*/ 9 h 13"/>
                          <a:gd name="T36" fmla="*/ 27 w 27"/>
                          <a:gd name="T3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13">
                            <a:moveTo>
                              <a:pt x="27" y="13"/>
                            </a:moveTo>
                            <a:cubicBezTo>
                              <a:pt x="27" y="13"/>
                              <a:pt x="26" y="13"/>
                              <a:pt x="26" y="13"/>
                            </a:cubicBezTo>
                            <a:cubicBezTo>
                              <a:pt x="25" y="11"/>
                              <a:pt x="25" y="11"/>
                              <a:pt x="25" y="11"/>
                            </a:cubicBezTo>
                            <a:cubicBezTo>
                              <a:pt x="25" y="11"/>
                              <a:pt x="23" y="10"/>
                              <a:pt x="22" y="8"/>
                            </a:cubicBezTo>
                            <a:cubicBezTo>
                              <a:pt x="20" y="7"/>
                              <a:pt x="19" y="7"/>
                              <a:pt x="17" y="7"/>
                            </a:cubicBezTo>
                            <a:cubicBezTo>
                              <a:pt x="15" y="6"/>
                              <a:pt x="12" y="7"/>
                              <a:pt x="11" y="7"/>
                            </a:cubicBezTo>
                            <a:cubicBezTo>
                              <a:pt x="12" y="7"/>
                              <a:pt x="13" y="6"/>
                              <a:pt x="14" y="6"/>
                            </a:cubicBezTo>
                            <a:cubicBezTo>
                              <a:pt x="14" y="6"/>
                              <a:pt x="16" y="4"/>
                              <a:pt x="17" y="4"/>
                            </a:cubicBezTo>
                            <a:cubicBezTo>
                              <a:pt x="18" y="4"/>
                              <a:pt x="20" y="4"/>
                              <a:pt x="20" y="5"/>
                            </a:cubicBezTo>
                            <a:cubicBezTo>
                              <a:pt x="20" y="4"/>
                              <a:pt x="18" y="3"/>
                              <a:pt x="17" y="2"/>
                            </a:cubicBezTo>
                            <a:cubicBezTo>
                              <a:pt x="16" y="2"/>
                              <a:pt x="13" y="2"/>
                              <a:pt x="13" y="2"/>
                            </a:cubicBezTo>
                            <a:cubicBezTo>
                              <a:pt x="0" y="0"/>
                              <a:pt x="0" y="0"/>
                              <a:pt x="0" y="0"/>
                            </a:cubicBezTo>
                            <a:cubicBezTo>
                              <a:pt x="0" y="0"/>
                              <a:pt x="5" y="0"/>
                              <a:pt x="9" y="0"/>
                            </a:cubicBezTo>
                            <a:cubicBezTo>
                              <a:pt x="9" y="0"/>
                              <a:pt x="9" y="0"/>
                              <a:pt x="9" y="0"/>
                            </a:cubicBezTo>
                            <a:cubicBezTo>
                              <a:pt x="13" y="0"/>
                              <a:pt x="17" y="0"/>
                              <a:pt x="18" y="0"/>
                            </a:cubicBezTo>
                            <a:cubicBezTo>
                              <a:pt x="19" y="1"/>
                              <a:pt x="22" y="2"/>
                              <a:pt x="23" y="4"/>
                            </a:cubicBezTo>
                            <a:cubicBezTo>
                              <a:pt x="23" y="5"/>
                              <a:pt x="24" y="6"/>
                              <a:pt x="25" y="8"/>
                            </a:cubicBezTo>
                            <a:cubicBezTo>
                              <a:pt x="25" y="9"/>
                              <a:pt x="25" y="9"/>
                              <a:pt x="25" y="9"/>
                            </a:cubicBezTo>
                            <a:cubicBezTo>
                              <a:pt x="26" y="10"/>
                              <a:pt x="26" y="12"/>
                              <a:pt x="27" y="13"/>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61" name="Freeform 30"/>
                      <p:cNvSpPr>
                        <a:spLocks/>
                      </p:cNvSpPr>
                      <p:nvPr/>
                    </p:nvSpPr>
                    <p:spPr bwMode="auto">
                      <a:xfrm>
                        <a:off x="7550862" y="1723712"/>
                        <a:ext cx="6080" cy="8686"/>
                      </a:xfrm>
                      <a:custGeom>
                        <a:avLst/>
                        <a:gdLst>
                          <a:gd name="T0" fmla="*/ 3 w 3"/>
                          <a:gd name="T1" fmla="*/ 4 h 4"/>
                          <a:gd name="T2" fmla="*/ 2 w 3"/>
                          <a:gd name="T3" fmla="*/ 4 h 4"/>
                          <a:gd name="T4" fmla="*/ 1 w 3"/>
                          <a:gd name="T5" fmla="*/ 2 h 4"/>
                          <a:gd name="T6" fmla="*/ 0 w 3"/>
                          <a:gd name="T7" fmla="*/ 0 h 4"/>
                          <a:gd name="T8" fmla="*/ 1 w 3"/>
                          <a:gd name="T9" fmla="*/ 0 h 4"/>
                          <a:gd name="T10" fmla="*/ 2 w 3"/>
                          <a:gd name="T11" fmla="*/ 2 h 4"/>
                          <a:gd name="T12" fmla="*/ 3 w 3"/>
                          <a:gd name="T13" fmla="*/ 4 h 4"/>
                          <a:gd name="T14" fmla="*/ 3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3" y="4"/>
                            </a:moveTo>
                            <a:cubicBezTo>
                              <a:pt x="2" y="4"/>
                              <a:pt x="2" y="4"/>
                              <a:pt x="2" y="4"/>
                            </a:cubicBezTo>
                            <a:cubicBezTo>
                              <a:pt x="1" y="2"/>
                              <a:pt x="1" y="2"/>
                              <a:pt x="1" y="2"/>
                            </a:cubicBezTo>
                            <a:cubicBezTo>
                              <a:pt x="0" y="0"/>
                              <a:pt x="0" y="0"/>
                              <a:pt x="0" y="0"/>
                            </a:cubicBezTo>
                            <a:cubicBezTo>
                              <a:pt x="0" y="0"/>
                              <a:pt x="1" y="0"/>
                              <a:pt x="1" y="0"/>
                            </a:cubicBezTo>
                            <a:cubicBezTo>
                              <a:pt x="1" y="1"/>
                              <a:pt x="2" y="1"/>
                              <a:pt x="2" y="2"/>
                            </a:cubicBezTo>
                            <a:cubicBezTo>
                              <a:pt x="2" y="3"/>
                              <a:pt x="2" y="3"/>
                              <a:pt x="3" y="4"/>
                            </a:cubicBezTo>
                            <a:cubicBezTo>
                              <a:pt x="3" y="4"/>
                              <a:pt x="3" y="4"/>
                              <a:pt x="3" y="4"/>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62" name="Freeform 31"/>
                      <p:cNvSpPr>
                        <a:spLocks/>
                      </p:cNvSpPr>
                      <p:nvPr/>
                    </p:nvSpPr>
                    <p:spPr bwMode="auto">
                      <a:xfrm>
                        <a:off x="7650750" y="1803622"/>
                        <a:ext cx="4343" cy="10423"/>
                      </a:xfrm>
                      <a:custGeom>
                        <a:avLst/>
                        <a:gdLst>
                          <a:gd name="T0" fmla="*/ 2 w 2"/>
                          <a:gd name="T1" fmla="*/ 0 h 5"/>
                          <a:gd name="T2" fmla="*/ 0 w 2"/>
                          <a:gd name="T3" fmla="*/ 5 h 5"/>
                          <a:gd name="T4" fmla="*/ 2 w 2"/>
                          <a:gd name="T5" fmla="*/ 0 h 5"/>
                        </a:gdLst>
                        <a:ahLst/>
                        <a:cxnLst>
                          <a:cxn ang="0">
                            <a:pos x="T0" y="T1"/>
                          </a:cxn>
                          <a:cxn ang="0">
                            <a:pos x="T2" y="T3"/>
                          </a:cxn>
                          <a:cxn ang="0">
                            <a:pos x="T4" y="T5"/>
                          </a:cxn>
                        </a:cxnLst>
                        <a:rect l="0" t="0" r="r" b="b"/>
                        <a:pathLst>
                          <a:path w="2" h="5">
                            <a:moveTo>
                              <a:pt x="2" y="0"/>
                            </a:moveTo>
                            <a:cubicBezTo>
                              <a:pt x="1" y="1"/>
                              <a:pt x="1" y="3"/>
                              <a:pt x="0" y="5"/>
                            </a:cubicBezTo>
                            <a:lnTo>
                              <a:pt x="2" y="0"/>
                            </a:lnTo>
                            <a:close/>
                          </a:path>
                        </a:pathLst>
                      </a:custGeom>
                      <a:solidFill>
                        <a:srgbClr val="C0C4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63" name="Freeform 32"/>
                      <p:cNvSpPr>
                        <a:spLocks/>
                      </p:cNvSpPr>
                      <p:nvPr/>
                    </p:nvSpPr>
                    <p:spPr bwMode="auto">
                      <a:xfrm>
                        <a:off x="7631641" y="1791462"/>
                        <a:ext cx="0" cy="1737"/>
                      </a:xfrm>
                      <a:custGeom>
                        <a:avLst/>
                        <a:gdLst>
                          <a:gd name="T0" fmla="*/ 1 h 1"/>
                          <a:gd name="T1" fmla="*/ 0 h 1"/>
                          <a:gd name="T2" fmla="*/ 0 h 1"/>
                          <a:gd name="T3" fmla="*/ 0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0"/>
                            </a:cubicBezTo>
                            <a:cubicBezTo>
                              <a:pt x="0" y="0"/>
                              <a:pt x="0" y="0"/>
                              <a:pt x="0" y="0"/>
                            </a:cubicBezTo>
                            <a:cubicBezTo>
                              <a:pt x="0" y="0"/>
                              <a:pt x="0" y="0"/>
                              <a:pt x="0" y="0"/>
                            </a:cubicBezTo>
                            <a:cubicBezTo>
                              <a:pt x="0" y="0"/>
                              <a:pt x="0" y="0"/>
                              <a:pt x="0" y="0"/>
                            </a:cubicBezTo>
                            <a:cubicBezTo>
                              <a:pt x="0" y="1"/>
                              <a:pt x="0" y="1"/>
                              <a:pt x="0" y="1"/>
                            </a:cubicBezTo>
                            <a:close/>
                          </a:path>
                        </a:pathLst>
                      </a:custGeom>
                      <a:solidFill>
                        <a:srgbClr val="C0C4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64" name="Freeform 33"/>
                      <p:cNvSpPr>
                        <a:spLocks/>
                      </p:cNvSpPr>
                      <p:nvPr/>
                    </p:nvSpPr>
                    <p:spPr bwMode="auto">
                      <a:xfrm>
                        <a:off x="7615138" y="176193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C0C4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65" name="Freeform 34"/>
                      <p:cNvSpPr>
                        <a:spLocks/>
                      </p:cNvSpPr>
                      <p:nvPr/>
                    </p:nvSpPr>
                    <p:spPr bwMode="auto">
                      <a:xfrm>
                        <a:off x="7602978" y="1793199"/>
                        <a:ext cx="20846" cy="17372"/>
                      </a:xfrm>
                      <a:custGeom>
                        <a:avLst/>
                        <a:gdLst>
                          <a:gd name="T0" fmla="*/ 10 w 10"/>
                          <a:gd name="T1" fmla="*/ 2 h 8"/>
                          <a:gd name="T2" fmla="*/ 10 w 10"/>
                          <a:gd name="T3" fmla="*/ 2 h 8"/>
                          <a:gd name="T4" fmla="*/ 10 w 10"/>
                          <a:gd name="T5" fmla="*/ 2 h 8"/>
                          <a:gd name="T6" fmla="*/ 10 w 10"/>
                          <a:gd name="T7" fmla="*/ 3 h 8"/>
                          <a:gd name="T8" fmla="*/ 10 w 10"/>
                          <a:gd name="T9" fmla="*/ 3 h 8"/>
                          <a:gd name="T10" fmla="*/ 8 w 10"/>
                          <a:gd name="T11" fmla="*/ 3 h 8"/>
                          <a:gd name="T12" fmla="*/ 6 w 10"/>
                          <a:gd name="T13" fmla="*/ 3 h 8"/>
                          <a:gd name="T14" fmla="*/ 6 w 10"/>
                          <a:gd name="T15" fmla="*/ 3 h 8"/>
                          <a:gd name="T16" fmla="*/ 4 w 10"/>
                          <a:gd name="T17" fmla="*/ 5 h 8"/>
                          <a:gd name="T18" fmla="*/ 3 w 10"/>
                          <a:gd name="T19" fmla="*/ 7 h 8"/>
                          <a:gd name="T20" fmla="*/ 2 w 10"/>
                          <a:gd name="T21" fmla="*/ 7 h 8"/>
                          <a:gd name="T22" fmla="*/ 1 w 10"/>
                          <a:gd name="T23" fmla="*/ 8 h 8"/>
                          <a:gd name="T24" fmla="*/ 2 w 10"/>
                          <a:gd name="T25" fmla="*/ 7 h 8"/>
                          <a:gd name="T26" fmla="*/ 3 w 10"/>
                          <a:gd name="T27" fmla="*/ 6 h 8"/>
                          <a:gd name="T28" fmla="*/ 5 w 10"/>
                          <a:gd name="T29" fmla="*/ 2 h 8"/>
                          <a:gd name="T30" fmla="*/ 6 w 10"/>
                          <a:gd name="T31" fmla="*/ 2 h 8"/>
                          <a:gd name="T32" fmla="*/ 7 w 10"/>
                          <a:gd name="T33" fmla="*/ 2 h 8"/>
                          <a:gd name="T34" fmla="*/ 6 w 10"/>
                          <a:gd name="T35" fmla="*/ 1 h 8"/>
                          <a:gd name="T36" fmla="*/ 5 w 10"/>
                          <a:gd name="T37" fmla="*/ 1 h 8"/>
                          <a:gd name="T38" fmla="*/ 4 w 10"/>
                          <a:gd name="T39" fmla="*/ 1 h 8"/>
                          <a:gd name="T40" fmla="*/ 4 w 10"/>
                          <a:gd name="T41" fmla="*/ 1 h 8"/>
                          <a:gd name="T42" fmla="*/ 2 w 10"/>
                          <a:gd name="T43" fmla="*/ 2 h 8"/>
                          <a:gd name="T44" fmla="*/ 2 w 10"/>
                          <a:gd name="T45" fmla="*/ 2 h 8"/>
                          <a:gd name="T46" fmla="*/ 2 w 10"/>
                          <a:gd name="T47" fmla="*/ 2 h 8"/>
                          <a:gd name="T48" fmla="*/ 0 w 10"/>
                          <a:gd name="T49" fmla="*/ 4 h 8"/>
                          <a:gd name="T50" fmla="*/ 2 w 10"/>
                          <a:gd name="T51" fmla="*/ 1 h 8"/>
                          <a:gd name="T52" fmla="*/ 2 w 10"/>
                          <a:gd name="T53" fmla="*/ 1 h 8"/>
                          <a:gd name="T54" fmla="*/ 4 w 10"/>
                          <a:gd name="T55" fmla="*/ 0 h 8"/>
                          <a:gd name="T56" fmla="*/ 4 w 10"/>
                          <a:gd name="T57" fmla="*/ 0 h 8"/>
                          <a:gd name="T58" fmla="*/ 6 w 10"/>
                          <a:gd name="T59" fmla="*/ 0 h 8"/>
                          <a:gd name="T60" fmla="*/ 7 w 10"/>
                          <a:gd name="T61" fmla="*/ 0 h 8"/>
                          <a:gd name="T62" fmla="*/ 9 w 10"/>
                          <a:gd name="T63" fmla="*/ 1 h 8"/>
                          <a:gd name="T64" fmla="*/ 9 w 10"/>
                          <a:gd name="T65" fmla="*/ 1 h 8"/>
                          <a:gd name="T66" fmla="*/ 9 w 10"/>
                          <a:gd name="T67" fmla="*/ 1 h 8"/>
                          <a:gd name="T68" fmla="*/ 8 w 10"/>
                          <a:gd name="T69" fmla="*/ 2 h 8"/>
                          <a:gd name="T70" fmla="*/ 9 w 10"/>
                          <a:gd name="T71" fmla="*/ 2 h 8"/>
                          <a:gd name="T72" fmla="*/ 10 w 10"/>
                          <a:gd name="T7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 h="8">
                            <a:moveTo>
                              <a:pt x="10" y="2"/>
                            </a:moveTo>
                            <a:cubicBezTo>
                              <a:pt x="10" y="2"/>
                              <a:pt x="10" y="2"/>
                              <a:pt x="10" y="2"/>
                            </a:cubicBezTo>
                            <a:cubicBezTo>
                              <a:pt x="10" y="2"/>
                              <a:pt x="10" y="2"/>
                              <a:pt x="10" y="2"/>
                            </a:cubicBezTo>
                            <a:cubicBezTo>
                              <a:pt x="10" y="3"/>
                              <a:pt x="10" y="3"/>
                              <a:pt x="10" y="3"/>
                            </a:cubicBezTo>
                            <a:cubicBezTo>
                              <a:pt x="10" y="3"/>
                              <a:pt x="10" y="3"/>
                              <a:pt x="10" y="3"/>
                            </a:cubicBezTo>
                            <a:cubicBezTo>
                              <a:pt x="10" y="3"/>
                              <a:pt x="9" y="3"/>
                              <a:pt x="8" y="3"/>
                            </a:cubicBezTo>
                            <a:cubicBezTo>
                              <a:pt x="7" y="3"/>
                              <a:pt x="7" y="3"/>
                              <a:pt x="6" y="3"/>
                            </a:cubicBezTo>
                            <a:cubicBezTo>
                              <a:pt x="6" y="3"/>
                              <a:pt x="6" y="3"/>
                              <a:pt x="6" y="3"/>
                            </a:cubicBezTo>
                            <a:cubicBezTo>
                              <a:pt x="5" y="4"/>
                              <a:pt x="5" y="4"/>
                              <a:pt x="4" y="5"/>
                            </a:cubicBezTo>
                            <a:cubicBezTo>
                              <a:pt x="4" y="5"/>
                              <a:pt x="3" y="6"/>
                              <a:pt x="3" y="7"/>
                            </a:cubicBezTo>
                            <a:cubicBezTo>
                              <a:pt x="2" y="7"/>
                              <a:pt x="2" y="7"/>
                              <a:pt x="2" y="7"/>
                            </a:cubicBezTo>
                            <a:cubicBezTo>
                              <a:pt x="2" y="7"/>
                              <a:pt x="1" y="8"/>
                              <a:pt x="1" y="8"/>
                            </a:cubicBezTo>
                            <a:cubicBezTo>
                              <a:pt x="1" y="8"/>
                              <a:pt x="2" y="7"/>
                              <a:pt x="2" y="7"/>
                            </a:cubicBezTo>
                            <a:cubicBezTo>
                              <a:pt x="3" y="6"/>
                              <a:pt x="3" y="6"/>
                              <a:pt x="3" y="6"/>
                            </a:cubicBezTo>
                            <a:cubicBezTo>
                              <a:pt x="4" y="5"/>
                              <a:pt x="4" y="4"/>
                              <a:pt x="5" y="2"/>
                            </a:cubicBezTo>
                            <a:cubicBezTo>
                              <a:pt x="5" y="2"/>
                              <a:pt x="6" y="2"/>
                              <a:pt x="6" y="2"/>
                            </a:cubicBezTo>
                            <a:cubicBezTo>
                              <a:pt x="6" y="2"/>
                              <a:pt x="7" y="2"/>
                              <a:pt x="7" y="2"/>
                            </a:cubicBezTo>
                            <a:cubicBezTo>
                              <a:pt x="7" y="1"/>
                              <a:pt x="7" y="1"/>
                              <a:pt x="6" y="1"/>
                            </a:cubicBezTo>
                            <a:cubicBezTo>
                              <a:pt x="6" y="1"/>
                              <a:pt x="6" y="1"/>
                              <a:pt x="5" y="1"/>
                            </a:cubicBezTo>
                            <a:cubicBezTo>
                              <a:pt x="5" y="1"/>
                              <a:pt x="4" y="1"/>
                              <a:pt x="4" y="1"/>
                            </a:cubicBezTo>
                            <a:cubicBezTo>
                              <a:pt x="4" y="1"/>
                              <a:pt x="4" y="1"/>
                              <a:pt x="4" y="1"/>
                            </a:cubicBezTo>
                            <a:cubicBezTo>
                              <a:pt x="3" y="1"/>
                              <a:pt x="3" y="1"/>
                              <a:pt x="2" y="2"/>
                            </a:cubicBezTo>
                            <a:cubicBezTo>
                              <a:pt x="2" y="2"/>
                              <a:pt x="2" y="2"/>
                              <a:pt x="2" y="2"/>
                            </a:cubicBezTo>
                            <a:cubicBezTo>
                              <a:pt x="2" y="2"/>
                              <a:pt x="2" y="2"/>
                              <a:pt x="2" y="2"/>
                            </a:cubicBezTo>
                            <a:cubicBezTo>
                              <a:pt x="1" y="3"/>
                              <a:pt x="0" y="3"/>
                              <a:pt x="0" y="4"/>
                            </a:cubicBezTo>
                            <a:cubicBezTo>
                              <a:pt x="0" y="3"/>
                              <a:pt x="1" y="2"/>
                              <a:pt x="2" y="1"/>
                            </a:cubicBezTo>
                            <a:cubicBezTo>
                              <a:pt x="2" y="1"/>
                              <a:pt x="2" y="1"/>
                              <a:pt x="2" y="1"/>
                            </a:cubicBezTo>
                            <a:cubicBezTo>
                              <a:pt x="3" y="0"/>
                              <a:pt x="3" y="0"/>
                              <a:pt x="4" y="0"/>
                            </a:cubicBezTo>
                            <a:cubicBezTo>
                              <a:pt x="4" y="0"/>
                              <a:pt x="4" y="0"/>
                              <a:pt x="4" y="0"/>
                            </a:cubicBezTo>
                            <a:cubicBezTo>
                              <a:pt x="5" y="0"/>
                              <a:pt x="6" y="0"/>
                              <a:pt x="6" y="0"/>
                            </a:cubicBezTo>
                            <a:cubicBezTo>
                              <a:pt x="7" y="0"/>
                              <a:pt x="7" y="0"/>
                              <a:pt x="7" y="0"/>
                            </a:cubicBezTo>
                            <a:cubicBezTo>
                              <a:pt x="8" y="1"/>
                              <a:pt x="8" y="0"/>
                              <a:pt x="9" y="1"/>
                            </a:cubicBezTo>
                            <a:cubicBezTo>
                              <a:pt x="9" y="1"/>
                              <a:pt x="9" y="1"/>
                              <a:pt x="9" y="1"/>
                            </a:cubicBezTo>
                            <a:cubicBezTo>
                              <a:pt x="9" y="1"/>
                              <a:pt x="9" y="1"/>
                              <a:pt x="9" y="1"/>
                            </a:cubicBezTo>
                            <a:cubicBezTo>
                              <a:pt x="8" y="2"/>
                              <a:pt x="8" y="2"/>
                              <a:pt x="8" y="2"/>
                            </a:cubicBezTo>
                            <a:cubicBezTo>
                              <a:pt x="8" y="2"/>
                              <a:pt x="9" y="2"/>
                              <a:pt x="9" y="2"/>
                            </a:cubicBezTo>
                            <a:cubicBezTo>
                              <a:pt x="9" y="2"/>
                              <a:pt x="10" y="2"/>
                              <a:pt x="10" y="2"/>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66" name="Freeform 35"/>
                      <p:cNvSpPr>
                        <a:spLocks/>
                      </p:cNvSpPr>
                      <p:nvPr/>
                    </p:nvSpPr>
                    <p:spPr bwMode="auto">
                      <a:xfrm>
                        <a:off x="7615138" y="17810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C0C4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67" name="Freeform 36"/>
                      <p:cNvSpPr>
                        <a:spLocks/>
                      </p:cNvSpPr>
                      <p:nvPr/>
                    </p:nvSpPr>
                    <p:spPr bwMode="auto">
                      <a:xfrm>
                        <a:off x="7556942" y="1843577"/>
                        <a:ext cx="0" cy="2606"/>
                      </a:xfrm>
                      <a:custGeom>
                        <a:avLst/>
                        <a:gdLst>
                          <a:gd name="T0" fmla="*/ 1 h 1"/>
                          <a:gd name="T1" fmla="*/ 1 h 1"/>
                          <a:gd name="T2" fmla="*/ 0 h 1"/>
                          <a:gd name="T3" fmla="*/ 0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0"/>
                              <a:pt x="0" y="0"/>
                              <a:pt x="0" y="0"/>
                            </a:cubicBezTo>
                            <a:cubicBezTo>
                              <a:pt x="0" y="0"/>
                              <a:pt x="0" y="0"/>
                              <a:pt x="0" y="0"/>
                            </a:cubicBezTo>
                            <a:cubicBezTo>
                              <a:pt x="0" y="0"/>
                              <a:pt x="0" y="1"/>
                              <a:pt x="0" y="1"/>
                            </a:cubicBezTo>
                            <a:cubicBezTo>
                              <a:pt x="0" y="1"/>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68" name="Freeform 37"/>
                      <p:cNvSpPr>
                        <a:spLocks/>
                      </p:cNvSpPr>
                      <p:nvPr/>
                    </p:nvSpPr>
                    <p:spPr bwMode="auto">
                      <a:xfrm>
                        <a:off x="7631641" y="1788856"/>
                        <a:ext cx="21715" cy="8686"/>
                      </a:xfrm>
                      <a:custGeom>
                        <a:avLst/>
                        <a:gdLst>
                          <a:gd name="T0" fmla="*/ 10 w 10"/>
                          <a:gd name="T1" fmla="*/ 0 h 4"/>
                          <a:gd name="T2" fmla="*/ 10 w 10"/>
                          <a:gd name="T3" fmla="*/ 0 h 4"/>
                          <a:gd name="T4" fmla="*/ 10 w 10"/>
                          <a:gd name="T5" fmla="*/ 0 h 4"/>
                          <a:gd name="T6" fmla="*/ 10 w 10"/>
                          <a:gd name="T7" fmla="*/ 0 h 4"/>
                          <a:gd name="T8" fmla="*/ 9 w 10"/>
                          <a:gd name="T9" fmla="*/ 1 h 4"/>
                          <a:gd name="T10" fmla="*/ 4 w 10"/>
                          <a:gd name="T11" fmla="*/ 3 h 4"/>
                          <a:gd name="T12" fmla="*/ 2 w 10"/>
                          <a:gd name="T13" fmla="*/ 3 h 4"/>
                          <a:gd name="T14" fmla="*/ 0 w 10"/>
                          <a:gd name="T15" fmla="*/ 2 h 4"/>
                          <a:gd name="T16" fmla="*/ 0 w 10"/>
                          <a:gd name="T17" fmla="*/ 2 h 4"/>
                          <a:gd name="T18" fmla="*/ 1 w 10"/>
                          <a:gd name="T19" fmla="*/ 2 h 4"/>
                          <a:gd name="T20" fmla="*/ 6 w 10"/>
                          <a:gd name="T21" fmla="*/ 2 h 4"/>
                          <a:gd name="T22" fmla="*/ 10 w 10"/>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4">
                            <a:moveTo>
                              <a:pt x="10" y="0"/>
                            </a:moveTo>
                            <a:cubicBezTo>
                              <a:pt x="10" y="0"/>
                              <a:pt x="10" y="0"/>
                              <a:pt x="10" y="0"/>
                            </a:cubicBezTo>
                            <a:cubicBezTo>
                              <a:pt x="10" y="0"/>
                              <a:pt x="10" y="0"/>
                              <a:pt x="10" y="0"/>
                            </a:cubicBezTo>
                            <a:cubicBezTo>
                              <a:pt x="10" y="0"/>
                              <a:pt x="10" y="0"/>
                              <a:pt x="10" y="0"/>
                            </a:cubicBezTo>
                            <a:cubicBezTo>
                              <a:pt x="10" y="0"/>
                              <a:pt x="9" y="1"/>
                              <a:pt x="9" y="1"/>
                            </a:cubicBezTo>
                            <a:cubicBezTo>
                              <a:pt x="9" y="2"/>
                              <a:pt x="7" y="3"/>
                              <a:pt x="4" y="3"/>
                            </a:cubicBezTo>
                            <a:cubicBezTo>
                              <a:pt x="4" y="3"/>
                              <a:pt x="4" y="4"/>
                              <a:pt x="2" y="3"/>
                            </a:cubicBezTo>
                            <a:cubicBezTo>
                              <a:pt x="1" y="3"/>
                              <a:pt x="0" y="2"/>
                              <a:pt x="0" y="2"/>
                            </a:cubicBezTo>
                            <a:cubicBezTo>
                              <a:pt x="0" y="2"/>
                              <a:pt x="0" y="2"/>
                              <a:pt x="0" y="2"/>
                            </a:cubicBezTo>
                            <a:cubicBezTo>
                              <a:pt x="0" y="2"/>
                              <a:pt x="1" y="2"/>
                              <a:pt x="1" y="2"/>
                            </a:cubicBezTo>
                            <a:cubicBezTo>
                              <a:pt x="3" y="3"/>
                              <a:pt x="4" y="2"/>
                              <a:pt x="6" y="2"/>
                            </a:cubicBezTo>
                            <a:cubicBezTo>
                              <a:pt x="7" y="2"/>
                              <a:pt x="10" y="0"/>
                              <a:pt x="10"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69" name="Oval 38"/>
                      <p:cNvSpPr>
                        <a:spLocks noChangeArrowheads="1"/>
                      </p:cNvSpPr>
                      <p:nvPr/>
                    </p:nvSpPr>
                    <p:spPr bwMode="auto">
                      <a:xfrm>
                        <a:off x="7631641" y="1791462"/>
                        <a:ext cx="869" cy="1737"/>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70" name="Freeform 39"/>
                      <p:cNvSpPr>
                        <a:spLocks/>
                      </p:cNvSpPr>
                      <p:nvPr/>
                    </p:nvSpPr>
                    <p:spPr bwMode="auto">
                      <a:xfrm>
                        <a:off x="7563023" y="1820994"/>
                        <a:ext cx="14766" cy="7817"/>
                      </a:xfrm>
                      <a:custGeom>
                        <a:avLst/>
                        <a:gdLst>
                          <a:gd name="T0" fmla="*/ 7 w 7"/>
                          <a:gd name="T1" fmla="*/ 1 h 4"/>
                          <a:gd name="T2" fmla="*/ 5 w 7"/>
                          <a:gd name="T3" fmla="*/ 1 h 4"/>
                          <a:gd name="T4" fmla="*/ 5 w 7"/>
                          <a:gd name="T5" fmla="*/ 1 h 4"/>
                          <a:gd name="T6" fmla="*/ 2 w 7"/>
                          <a:gd name="T7" fmla="*/ 1 h 4"/>
                          <a:gd name="T8" fmla="*/ 0 w 7"/>
                          <a:gd name="T9" fmla="*/ 3 h 4"/>
                          <a:gd name="T10" fmla="*/ 0 w 7"/>
                          <a:gd name="T11" fmla="*/ 4 h 4"/>
                          <a:gd name="T12" fmla="*/ 0 w 7"/>
                          <a:gd name="T13" fmla="*/ 4 h 4"/>
                          <a:gd name="T14" fmla="*/ 0 w 7"/>
                          <a:gd name="T15" fmla="*/ 3 h 4"/>
                          <a:gd name="T16" fmla="*/ 0 w 7"/>
                          <a:gd name="T17" fmla="*/ 3 h 4"/>
                          <a:gd name="T18" fmla="*/ 2 w 7"/>
                          <a:gd name="T19" fmla="*/ 0 h 4"/>
                          <a:gd name="T20" fmla="*/ 2 w 7"/>
                          <a:gd name="T21" fmla="*/ 0 h 4"/>
                          <a:gd name="T22" fmla="*/ 7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7" y="1"/>
                            </a:moveTo>
                            <a:cubicBezTo>
                              <a:pt x="7" y="1"/>
                              <a:pt x="6" y="1"/>
                              <a:pt x="5" y="1"/>
                            </a:cubicBezTo>
                            <a:cubicBezTo>
                              <a:pt x="5" y="1"/>
                              <a:pt x="5" y="1"/>
                              <a:pt x="5" y="1"/>
                            </a:cubicBezTo>
                            <a:cubicBezTo>
                              <a:pt x="4" y="1"/>
                              <a:pt x="3" y="1"/>
                              <a:pt x="2" y="1"/>
                            </a:cubicBezTo>
                            <a:cubicBezTo>
                              <a:pt x="0" y="3"/>
                              <a:pt x="0" y="3"/>
                              <a:pt x="0" y="3"/>
                            </a:cubicBezTo>
                            <a:cubicBezTo>
                              <a:pt x="0" y="4"/>
                              <a:pt x="0" y="4"/>
                              <a:pt x="0" y="4"/>
                            </a:cubicBezTo>
                            <a:cubicBezTo>
                              <a:pt x="0" y="4"/>
                              <a:pt x="0" y="4"/>
                              <a:pt x="0" y="4"/>
                            </a:cubicBezTo>
                            <a:cubicBezTo>
                              <a:pt x="0" y="4"/>
                              <a:pt x="0" y="3"/>
                              <a:pt x="0" y="3"/>
                            </a:cubicBezTo>
                            <a:cubicBezTo>
                              <a:pt x="0" y="3"/>
                              <a:pt x="0" y="3"/>
                              <a:pt x="0" y="3"/>
                            </a:cubicBezTo>
                            <a:cubicBezTo>
                              <a:pt x="1" y="2"/>
                              <a:pt x="2" y="1"/>
                              <a:pt x="2" y="0"/>
                            </a:cubicBezTo>
                            <a:cubicBezTo>
                              <a:pt x="2" y="0"/>
                              <a:pt x="2" y="0"/>
                              <a:pt x="2" y="0"/>
                            </a:cubicBezTo>
                            <a:cubicBezTo>
                              <a:pt x="4" y="1"/>
                              <a:pt x="7" y="1"/>
                              <a:pt x="7"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71" name="Oval 40"/>
                      <p:cNvSpPr>
                        <a:spLocks noChangeArrowheads="1"/>
                      </p:cNvSpPr>
                      <p:nvPr/>
                    </p:nvSpPr>
                    <p:spPr bwMode="auto">
                      <a:xfrm>
                        <a:off x="7573446" y="1778433"/>
                        <a:ext cx="869" cy="869"/>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72" name="Freeform 41"/>
                      <p:cNvSpPr>
                        <a:spLocks noEditPoints="1"/>
                      </p:cNvSpPr>
                      <p:nvPr/>
                    </p:nvSpPr>
                    <p:spPr bwMode="auto">
                      <a:xfrm>
                        <a:off x="7569103" y="1774090"/>
                        <a:ext cx="29532" cy="14766"/>
                      </a:xfrm>
                      <a:custGeom>
                        <a:avLst/>
                        <a:gdLst>
                          <a:gd name="T0" fmla="*/ 12 w 14"/>
                          <a:gd name="T1" fmla="*/ 5 h 7"/>
                          <a:gd name="T2" fmla="*/ 12 w 14"/>
                          <a:gd name="T3" fmla="*/ 5 h 7"/>
                          <a:gd name="T4" fmla="*/ 11 w 14"/>
                          <a:gd name="T5" fmla="*/ 5 h 7"/>
                          <a:gd name="T6" fmla="*/ 11 w 14"/>
                          <a:gd name="T7" fmla="*/ 3 h 7"/>
                          <a:gd name="T8" fmla="*/ 10 w 14"/>
                          <a:gd name="T9" fmla="*/ 1 h 7"/>
                          <a:gd name="T10" fmla="*/ 11 w 14"/>
                          <a:gd name="T11" fmla="*/ 1 h 7"/>
                          <a:gd name="T12" fmla="*/ 12 w 14"/>
                          <a:gd name="T13" fmla="*/ 1 h 7"/>
                          <a:gd name="T14" fmla="*/ 12 w 14"/>
                          <a:gd name="T15" fmla="*/ 1 h 7"/>
                          <a:gd name="T16" fmla="*/ 13 w 14"/>
                          <a:gd name="T17" fmla="*/ 1 h 7"/>
                          <a:gd name="T18" fmla="*/ 12 w 14"/>
                          <a:gd name="T19" fmla="*/ 1 h 7"/>
                          <a:gd name="T20" fmla="*/ 12 w 14"/>
                          <a:gd name="T21" fmla="*/ 1 h 7"/>
                          <a:gd name="T22" fmla="*/ 9 w 14"/>
                          <a:gd name="T23" fmla="*/ 0 h 7"/>
                          <a:gd name="T24" fmla="*/ 6 w 14"/>
                          <a:gd name="T25" fmla="*/ 0 h 7"/>
                          <a:gd name="T26" fmla="*/ 3 w 14"/>
                          <a:gd name="T27" fmla="*/ 1 h 7"/>
                          <a:gd name="T28" fmla="*/ 2 w 14"/>
                          <a:gd name="T29" fmla="*/ 2 h 7"/>
                          <a:gd name="T30" fmla="*/ 2 w 14"/>
                          <a:gd name="T31" fmla="*/ 2 h 7"/>
                          <a:gd name="T32" fmla="*/ 2 w 14"/>
                          <a:gd name="T33" fmla="*/ 2 h 7"/>
                          <a:gd name="T34" fmla="*/ 1 w 14"/>
                          <a:gd name="T35" fmla="*/ 2 h 7"/>
                          <a:gd name="T36" fmla="*/ 1 w 14"/>
                          <a:gd name="T37" fmla="*/ 2 h 7"/>
                          <a:gd name="T38" fmla="*/ 1 w 14"/>
                          <a:gd name="T39" fmla="*/ 3 h 7"/>
                          <a:gd name="T40" fmla="*/ 1 w 14"/>
                          <a:gd name="T41" fmla="*/ 3 h 7"/>
                          <a:gd name="T42" fmla="*/ 0 w 14"/>
                          <a:gd name="T43" fmla="*/ 3 h 7"/>
                          <a:gd name="T44" fmla="*/ 2 w 14"/>
                          <a:gd name="T45" fmla="*/ 3 h 7"/>
                          <a:gd name="T46" fmla="*/ 3 w 14"/>
                          <a:gd name="T47" fmla="*/ 3 h 7"/>
                          <a:gd name="T48" fmla="*/ 3 w 14"/>
                          <a:gd name="T49" fmla="*/ 3 h 7"/>
                          <a:gd name="T50" fmla="*/ 4 w 14"/>
                          <a:gd name="T51" fmla="*/ 2 h 7"/>
                          <a:gd name="T52" fmla="*/ 4 w 14"/>
                          <a:gd name="T53" fmla="*/ 3 h 7"/>
                          <a:gd name="T54" fmla="*/ 4 w 14"/>
                          <a:gd name="T55" fmla="*/ 5 h 7"/>
                          <a:gd name="T56" fmla="*/ 4 w 14"/>
                          <a:gd name="T57" fmla="*/ 6 h 7"/>
                          <a:gd name="T58" fmla="*/ 4 w 14"/>
                          <a:gd name="T59" fmla="*/ 6 h 7"/>
                          <a:gd name="T60" fmla="*/ 4 w 14"/>
                          <a:gd name="T61" fmla="*/ 7 h 7"/>
                          <a:gd name="T62" fmla="*/ 3 w 14"/>
                          <a:gd name="T63" fmla="*/ 7 h 7"/>
                          <a:gd name="T64" fmla="*/ 3 w 14"/>
                          <a:gd name="T65" fmla="*/ 7 h 7"/>
                          <a:gd name="T66" fmla="*/ 3 w 14"/>
                          <a:gd name="T67" fmla="*/ 7 h 7"/>
                          <a:gd name="T68" fmla="*/ 5 w 14"/>
                          <a:gd name="T69" fmla="*/ 6 h 7"/>
                          <a:gd name="T70" fmla="*/ 8 w 14"/>
                          <a:gd name="T71" fmla="*/ 6 h 7"/>
                          <a:gd name="T72" fmla="*/ 8 w 14"/>
                          <a:gd name="T73" fmla="*/ 6 h 7"/>
                          <a:gd name="T74" fmla="*/ 14 w 14"/>
                          <a:gd name="T75" fmla="*/ 6 h 7"/>
                          <a:gd name="T76" fmla="*/ 14 w 14"/>
                          <a:gd name="T77" fmla="*/ 6 h 7"/>
                          <a:gd name="T78" fmla="*/ 14 w 14"/>
                          <a:gd name="T79" fmla="*/ 6 h 7"/>
                          <a:gd name="T80" fmla="*/ 12 w 14"/>
                          <a:gd name="T81" fmla="*/ 5 h 7"/>
                          <a:gd name="T82" fmla="*/ 7 w 14"/>
                          <a:gd name="T83" fmla="*/ 5 h 7"/>
                          <a:gd name="T84" fmla="*/ 7 w 14"/>
                          <a:gd name="T85" fmla="*/ 5 h 7"/>
                          <a:gd name="T86" fmla="*/ 6 w 14"/>
                          <a:gd name="T87" fmla="*/ 5 h 7"/>
                          <a:gd name="T88" fmla="*/ 5 w 14"/>
                          <a:gd name="T89" fmla="*/ 6 h 7"/>
                          <a:gd name="T90" fmla="*/ 5 w 14"/>
                          <a:gd name="T91" fmla="*/ 6 h 7"/>
                          <a:gd name="T92" fmla="*/ 4 w 14"/>
                          <a:gd name="T93" fmla="*/ 4 h 7"/>
                          <a:gd name="T94" fmla="*/ 5 w 14"/>
                          <a:gd name="T95" fmla="*/ 4 h 7"/>
                          <a:gd name="T96" fmla="*/ 5 w 14"/>
                          <a:gd name="T97" fmla="*/ 4 h 7"/>
                          <a:gd name="T98" fmla="*/ 7 w 14"/>
                          <a:gd name="T99" fmla="*/ 4 h 7"/>
                          <a:gd name="T100" fmla="*/ 7 w 14"/>
                          <a:gd name="T10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7">
                            <a:moveTo>
                              <a:pt x="12" y="5"/>
                            </a:moveTo>
                            <a:cubicBezTo>
                              <a:pt x="12" y="5"/>
                              <a:pt x="12" y="5"/>
                              <a:pt x="12" y="5"/>
                            </a:cubicBezTo>
                            <a:cubicBezTo>
                              <a:pt x="11" y="5"/>
                              <a:pt x="11" y="5"/>
                              <a:pt x="11" y="5"/>
                            </a:cubicBezTo>
                            <a:cubicBezTo>
                              <a:pt x="11" y="5"/>
                              <a:pt x="11" y="4"/>
                              <a:pt x="11" y="3"/>
                            </a:cubicBezTo>
                            <a:cubicBezTo>
                              <a:pt x="11" y="2"/>
                              <a:pt x="10" y="1"/>
                              <a:pt x="10" y="1"/>
                            </a:cubicBezTo>
                            <a:cubicBezTo>
                              <a:pt x="10" y="1"/>
                              <a:pt x="10" y="1"/>
                              <a:pt x="11" y="1"/>
                            </a:cubicBezTo>
                            <a:cubicBezTo>
                              <a:pt x="11" y="1"/>
                              <a:pt x="11" y="1"/>
                              <a:pt x="12" y="1"/>
                            </a:cubicBezTo>
                            <a:cubicBezTo>
                              <a:pt x="12" y="1"/>
                              <a:pt x="12" y="1"/>
                              <a:pt x="12" y="1"/>
                            </a:cubicBezTo>
                            <a:cubicBezTo>
                              <a:pt x="12" y="1"/>
                              <a:pt x="13" y="1"/>
                              <a:pt x="13" y="1"/>
                            </a:cubicBezTo>
                            <a:cubicBezTo>
                              <a:pt x="13" y="1"/>
                              <a:pt x="12" y="1"/>
                              <a:pt x="12" y="1"/>
                            </a:cubicBezTo>
                            <a:cubicBezTo>
                              <a:pt x="12" y="1"/>
                              <a:pt x="12" y="1"/>
                              <a:pt x="12" y="1"/>
                            </a:cubicBezTo>
                            <a:cubicBezTo>
                              <a:pt x="11" y="0"/>
                              <a:pt x="10" y="0"/>
                              <a:pt x="9" y="0"/>
                            </a:cubicBezTo>
                            <a:cubicBezTo>
                              <a:pt x="8" y="0"/>
                              <a:pt x="7" y="0"/>
                              <a:pt x="6" y="0"/>
                            </a:cubicBezTo>
                            <a:cubicBezTo>
                              <a:pt x="5" y="0"/>
                              <a:pt x="4" y="1"/>
                              <a:pt x="3" y="1"/>
                            </a:cubicBezTo>
                            <a:cubicBezTo>
                              <a:pt x="3" y="2"/>
                              <a:pt x="2" y="2"/>
                              <a:pt x="2" y="2"/>
                            </a:cubicBezTo>
                            <a:cubicBezTo>
                              <a:pt x="2" y="2"/>
                              <a:pt x="2" y="2"/>
                              <a:pt x="2" y="2"/>
                            </a:cubicBezTo>
                            <a:cubicBezTo>
                              <a:pt x="2" y="2"/>
                              <a:pt x="2" y="2"/>
                              <a:pt x="2" y="2"/>
                            </a:cubicBezTo>
                            <a:cubicBezTo>
                              <a:pt x="1" y="2"/>
                              <a:pt x="1" y="2"/>
                              <a:pt x="1" y="2"/>
                            </a:cubicBezTo>
                            <a:cubicBezTo>
                              <a:pt x="1" y="2"/>
                              <a:pt x="1" y="2"/>
                              <a:pt x="1" y="2"/>
                            </a:cubicBezTo>
                            <a:cubicBezTo>
                              <a:pt x="1" y="2"/>
                              <a:pt x="1" y="3"/>
                              <a:pt x="1" y="3"/>
                            </a:cubicBezTo>
                            <a:cubicBezTo>
                              <a:pt x="1" y="3"/>
                              <a:pt x="1" y="3"/>
                              <a:pt x="1" y="3"/>
                            </a:cubicBezTo>
                            <a:cubicBezTo>
                              <a:pt x="1" y="3"/>
                              <a:pt x="0" y="3"/>
                              <a:pt x="0" y="3"/>
                            </a:cubicBezTo>
                            <a:cubicBezTo>
                              <a:pt x="0" y="3"/>
                              <a:pt x="2" y="3"/>
                              <a:pt x="2" y="3"/>
                            </a:cubicBezTo>
                            <a:cubicBezTo>
                              <a:pt x="3" y="3"/>
                              <a:pt x="3" y="3"/>
                              <a:pt x="3" y="3"/>
                            </a:cubicBezTo>
                            <a:cubicBezTo>
                              <a:pt x="3" y="3"/>
                              <a:pt x="3" y="3"/>
                              <a:pt x="3" y="3"/>
                            </a:cubicBezTo>
                            <a:cubicBezTo>
                              <a:pt x="3" y="3"/>
                              <a:pt x="4" y="2"/>
                              <a:pt x="4" y="2"/>
                            </a:cubicBezTo>
                            <a:cubicBezTo>
                              <a:pt x="4" y="2"/>
                              <a:pt x="4" y="3"/>
                              <a:pt x="4" y="3"/>
                            </a:cubicBezTo>
                            <a:cubicBezTo>
                              <a:pt x="4" y="3"/>
                              <a:pt x="4" y="4"/>
                              <a:pt x="4" y="5"/>
                            </a:cubicBezTo>
                            <a:cubicBezTo>
                              <a:pt x="4" y="6"/>
                              <a:pt x="4" y="6"/>
                              <a:pt x="4" y="6"/>
                            </a:cubicBezTo>
                            <a:cubicBezTo>
                              <a:pt x="4" y="6"/>
                              <a:pt x="4" y="6"/>
                              <a:pt x="4" y="6"/>
                            </a:cubicBezTo>
                            <a:cubicBezTo>
                              <a:pt x="4" y="6"/>
                              <a:pt x="4" y="6"/>
                              <a:pt x="4" y="7"/>
                            </a:cubicBezTo>
                            <a:cubicBezTo>
                              <a:pt x="4" y="7"/>
                              <a:pt x="3" y="7"/>
                              <a:pt x="3" y="7"/>
                            </a:cubicBezTo>
                            <a:cubicBezTo>
                              <a:pt x="3" y="7"/>
                              <a:pt x="3" y="7"/>
                              <a:pt x="3" y="7"/>
                            </a:cubicBezTo>
                            <a:cubicBezTo>
                              <a:pt x="3" y="7"/>
                              <a:pt x="3" y="7"/>
                              <a:pt x="3" y="7"/>
                            </a:cubicBezTo>
                            <a:cubicBezTo>
                              <a:pt x="3" y="7"/>
                              <a:pt x="5" y="7"/>
                              <a:pt x="5" y="6"/>
                            </a:cubicBezTo>
                            <a:cubicBezTo>
                              <a:pt x="6" y="6"/>
                              <a:pt x="7" y="6"/>
                              <a:pt x="8" y="6"/>
                            </a:cubicBezTo>
                            <a:cubicBezTo>
                              <a:pt x="8" y="6"/>
                              <a:pt x="8" y="6"/>
                              <a:pt x="8" y="6"/>
                            </a:cubicBezTo>
                            <a:cubicBezTo>
                              <a:pt x="9" y="5"/>
                              <a:pt x="13" y="6"/>
                              <a:pt x="14" y="6"/>
                            </a:cubicBezTo>
                            <a:cubicBezTo>
                              <a:pt x="14" y="6"/>
                              <a:pt x="14" y="6"/>
                              <a:pt x="14" y="6"/>
                            </a:cubicBezTo>
                            <a:cubicBezTo>
                              <a:pt x="14" y="6"/>
                              <a:pt x="14" y="6"/>
                              <a:pt x="14" y="6"/>
                            </a:cubicBezTo>
                            <a:cubicBezTo>
                              <a:pt x="14" y="6"/>
                              <a:pt x="13" y="5"/>
                              <a:pt x="12" y="5"/>
                            </a:cubicBezTo>
                            <a:close/>
                            <a:moveTo>
                              <a:pt x="7" y="5"/>
                            </a:moveTo>
                            <a:cubicBezTo>
                              <a:pt x="7" y="5"/>
                              <a:pt x="7" y="5"/>
                              <a:pt x="7" y="5"/>
                            </a:cubicBezTo>
                            <a:cubicBezTo>
                              <a:pt x="7" y="5"/>
                              <a:pt x="6" y="5"/>
                              <a:pt x="6" y="5"/>
                            </a:cubicBezTo>
                            <a:cubicBezTo>
                              <a:pt x="5" y="6"/>
                              <a:pt x="5" y="6"/>
                              <a:pt x="5" y="6"/>
                            </a:cubicBezTo>
                            <a:cubicBezTo>
                              <a:pt x="5" y="6"/>
                              <a:pt x="5" y="6"/>
                              <a:pt x="5" y="6"/>
                            </a:cubicBezTo>
                            <a:cubicBezTo>
                              <a:pt x="4" y="4"/>
                              <a:pt x="4" y="4"/>
                              <a:pt x="4" y="4"/>
                            </a:cubicBezTo>
                            <a:cubicBezTo>
                              <a:pt x="4" y="4"/>
                              <a:pt x="4" y="4"/>
                              <a:pt x="5" y="4"/>
                            </a:cubicBezTo>
                            <a:cubicBezTo>
                              <a:pt x="5" y="4"/>
                              <a:pt x="5" y="4"/>
                              <a:pt x="5" y="4"/>
                            </a:cubicBezTo>
                            <a:cubicBezTo>
                              <a:pt x="5" y="3"/>
                              <a:pt x="7" y="3"/>
                              <a:pt x="7" y="4"/>
                            </a:cubicBezTo>
                            <a:cubicBezTo>
                              <a:pt x="7" y="5"/>
                              <a:pt x="7" y="5"/>
                              <a:pt x="7" y="5"/>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73" name="Freeform 42"/>
                      <p:cNvSpPr>
                        <a:spLocks/>
                      </p:cNvSpPr>
                      <p:nvPr/>
                    </p:nvSpPr>
                    <p:spPr bwMode="auto">
                      <a:xfrm>
                        <a:off x="7615138" y="17810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74" name="Freeform 43"/>
                      <p:cNvSpPr>
                        <a:spLocks/>
                      </p:cNvSpPr>
                      <p:nvPr/>
                    </p:nvSpPr>
                    <p:spPr bwMode="auto">
                      <a:xfrm>
                        <a:off x="7615138" y="176193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75" name="Freeform 44"/>
                      <p:cNvSpPr>
                        <a:spLocks/>
                      </p:cNvSpPr>
                      <p:nvPr/>
                    </p:nvSpPr>
                    <p:spPr bwMode="auto">
                      <a:xfrm>
                        <a:off x="7571708" y="1755850"/>
                        <a:ext cx="16503" cy="7817"/>
                      </a:xfrm>
                      <a:custGeom>
                        <a:avLst/>
                        <a:gdLst>
                          <a:gd name="T0" fmla="*/ 8 w 8"/>
                          <a:gd name="T1" fmla="*/ 0 h 4"/>
                          <a:gd name="T2" fmla="*/ 7 w 8"/>
                          <a:gd name="T3" fmla="*/ 1 h 4"/>
                          <a:gd name="T4" fmla="*/ 7 w 8"/>
                          <a:gd name="T5" fmla="*/ 1 h 4"/>
                          <a:gd name="T6" fmla="*/ 3 w 8"/>
                          <a:gd name="T7" fmla="*/ 1 h 4"/>
                          <a:gd name="T8" fmla="*/ 3 w 8"/>
                          <a:gd name="T9" fmla="*/ 2 h 4"/>
                          <a:gd name="T10" fmla="*/ 2 w 8"/>
                          <a:gd name="T11" fmla="*/ 2 h 4"/>
                          <a:gd name="T12" fmla="*/ 0 w 8"/>
                          <a:gd name="T13" fmla="*/ 4 h 4"/>
                          <a:gd name="T14" fmla="*/ 0 w 8"/>
                          <a:gd name="T15" fmla="*/ 4 h 4"/>
                          <a:gd name="T16" fmla="*/ 0 w 8"/>
                          <a:gd name="T17" fmla="*/ 4 h 4"/>
                          <a:gd name="T18" fmla="*/ 0 w 8"/>
                          <a:gd name="T19" fmla="*/ 4 h 4"/>
                          <a:gd name="T20" fmla="*/ 0 w 8"/>
                          <a:gd name="T21" fmla="*/ 4 h 4"/>
                          <a:gd name="T22" fmla="*/ 1 w 8"/>
                          <a:gd name="T23" fmla="*/ 2 h 4"/>
                          <a:gd name="T24" fmla="*/ 1 w 8"/>
                          <a:gd name="T25" fmla="*/ 1 h 4"/>
                          <a:gd name="T26" fmla="*/ 2 w 8"/>
                          <a:gd name="T27" fmla="*/ 1 h 4"/>
                          <a:gd name="T28" fmla="*/ 5 w 8"/>
                          <a:gd name="T29" fmla="*/ 0 h 4"/>
                          <a:gd name="T30" fmla="*/ 8 w 8"/>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4">
                            <a:moveTo>
                              <a:pt x="8" y="0"/>
                            </a:moveTo>
                            <a:cubicBezTo>
                              <a:pt x="8" y="0"/>
                              <a:pt x="7" y="1"/>
                              <a:pt x="7" y="1"/>
                            </a:cubicBezTo>
                            <a:cubicBezTo>
                              <a:pt x="7" y="1"/>
                              <a:pt x="7" y="1"/>
                              <a:pt x="7" y="1"/>
                            </a:cubicBezTo>
                            <a:cubicBezTo>
                              <a:pt x="6" y="1"/>
                              <a:pt x="5" y="1"/>
                              <a:pt x="3" y="1"/>
                            </a:cubicBezTo>
                            <a:cubicBezTo>
                              <a:pt x="3" y="1"/>
                              <a:pt x="3" y="2"/>
                              <a:pt x="3" y="2"/>
                            </a:cubicBezTo>
                            <a:cubicBezTo>
                              <a:pt x="3" y="2"/>
                              <a:pt x="2" y="2"/>
                              <a:pt x="2" y="2"/>
                            </a:cubicBezTo>
                            <a:cubicBezTo>
                              <a:pt x="1" y="3"/>
                              <a:pt x="0" y="4"/>
                              <a:pt x="0" y="4"/>
                            </a:cubicBezTo>
                            <a:cubicBezTo>
                              <a:pt x="0" y="4"/>
                              <a:pt x="0" y="4"/>
                              <a:pt x="0" y="4"/>
                            </a:cubicBezTo>
                            <a:cubicBezTo>
                              <a:pt x="0" y="4"/>
                              <a:pt x="0" y="4"/>
                              <a:pt x="0" y="4"/>
                            </a:cubicBezTo>
                            <a:cubicBezTo>
                              <a:pt x="0" y="4"/>
                              <a:pt x="0" y="4"/>
                              <a:pt x="0" y="4"/>
                            </a:cubicBezTo>
                            <a:cubicBezTo>
                              <a:pt x="0" y="4"/>
                              <a:pt x="0" y="4"/>
                              <a:pt x="0" y="4"/>
                            </a:cubicBezTo>
                            <a:cubicBezTo>
                              <a:pt x="0" y="3"/>
                              <a:pt x="0" y="2"/>
                              <a:pt x="1" y="2"/>
                            </a:cubicBezTo>
                            <a:cubicBezTo>
                              <a:pt x="1" y="1"/>
                              <a:pt x="1" y="1"/>
                              <a:pt x="1" y="1"/>
                            </a:cubicBezTo>
                            <a:cubicBezTo>
                              <a:pt x="1" y="1"/>
                              <a:pt x="2" y="1"/>
                              <a:pt x="2" y="1"/>
                            </a:cubicBezTo>
                            <a:cubicBezTo>
                              <a:pt x="2" y="1"/>
                              <a:pt x="3" y="0"/>
                              <a:pt x="5" y="0"/>
                            </a:cubicBezTo>
                            <a:cubicBezTo>
                              <a:pt x="6" y="0"/>
                              <a:pt x="8" y="0"/>
                              <a:pt x="8"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grpSp>
              </p:grpSp>
              <p:grpSp>
                <p:nvGrpSpPr>
                  <p:cNvPr id="212" name="Group 211"/>
                  <p:cNvGrpSpPr/>
                  <p:nvPr/>
                </p:nvGrpSpPr>
                <p:grpSpPr>
                  <a:xfrm>
                    <a:off x="9005587" y="2123688"/>
                    <a:ext cx="950976" cy="585216"/>
                    <a:chOff x="9005587" y="2123688"/>
                    <a:chExt cx="950976" cy="585216"/>
                  </a:xfrm>
                </p:grpSpPr>
                <p:sp>
                  <p:nvSpPr>
                    <p:cNvPr id="21" name="Rectangle 20"/>
                    <p:cNvSpPr/>
                    <p:nvPr/>
                  </p:nvSpPr>
                  <p:spPr bwMode="auto">
                    <a:xfrm>
                      <a:off x="9005587" y="2123688"/>
                      <a:ext cx="950976" cy="585216"/>
                    </a:xfrm>
                    <a:prstGeom prst="rect">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t" anchorCtr="0" forceAA="0" compatLnSpc="1">
                      <a:prstTxWarp prst="textNoShape">
                        <a:avLst/>
                      </a:prstTxWarp>
                      <a:noAutofit/>
                    </a:bodyPr>
                    <a:lstStyle/>
                    <a:p>
                      <a:pPr defTabSz="699354" fontAlgn="base">
                        <a:lnSpc>
                          <a:spcPct val="90000"/>
                        </a:lnSpc>
                        <a:spcBef>
                          <a:spcPct val="0"/>
                        </a:spcBef>
                        <a:spcAft>
                          <a:spcPct val="0"/>
                        </a:spcAft>
                      </a:pPr>
                      <a:r>
                        <a:rPr lang="en-US" sz="900" dirty="0" err="1">
                          <a:gradFill>
                            <a:gsLst>
                              <a:gs pos="0">
                                <a:srgbClr val="FFFFFF"/>
                              </a:gs>
                              <a:gs pos="100000">
                                <a:srgbClr val="FFFFFF"/>
                              </a:gs>
                            </a:gsLst>
                            <a:lin ang="5400000" scaled="0"/>
                          </a:gradFill>
                          <a:ea typeface="Segoe UI" pitchFamily="34" charset="0"/>
                          <a:cs typeface="Segoe UI" pitchFamily="34" charset="0"/>
                        </a:rPr>
                        <a:t>HBase</a:t>
                      </a:r>
                      <a:endParaRPr lang="en-US" sz="900" dirty="0">
                        <a:gradFill>
                          <a:gsLst>
                            <a:gs pos="0">
                              <a:srgbClr val="FFFFFF"/>
                            </a:gs>
                            <a:gs pos="100000">
                              <a:srgbClr val="FFFFFF"/>
                            </a:gs>
                          </a:gsLst>
                          <a:lin ang="5400000" scaled="0"/>
                        </a:gradFill>
                        <a:ea typeface="Segoe UI" pitchFamily="34" charset="0"/>
                        <a:cs typeface="Segoe UI" pitchFamily="34" charset="0"/>
                      </a:endParaRPr>
                    </a:p>
                  </p:txBody>
                </p:sp>
                <p:grpSp>
                  <p:nvGrpSpPr>
                    <p:cNvPr id="176" name="Group 175"/>
                    <p:cNvGrpSpPr/>
                    <p:nvPr/>
                  </p:nvGrpSpPr>
                  <p:grpSpPr>
                    <a:xfrm>
                      <a:off x="9226281" y="2433034"/>
                      <a:ext cx="509588" cy="126148"/>
                      <a:chOff x="8772525" y="2717800"/>
                      <a:chExt cx="647701" cy="160338"/>
                    </a:xfrm>
                  </p:grpSpPr>
                  <p:sp>
                    <p:nvSpPr>
                      <p:cNvPr id="164" name="Freeform 52"/>
                      <p:cNvSpPr>
                        <a:spLocks noEditPoints="1"/>
                      </p:cNvSpPr>
                      <p:nvPr/>
                    </p:nvSpPr>
                    <p:spPr bwMode="auto">
                      <a:xfrm>
                        <a:off x="8909050" y="2776538"/>
                        <a:ext cx="128588" cy="101600"/>
                      </a:xfrm>
                      <a:custGeom>
                        <a:avLst/>
                        <a:gdLst>
                          <a:gd name="T0" fmla="*/ 0 w 422"/>
                          <a:gd name="T1" fmla="*/ 78 h 336"/>
                          <a:gd name="T2" fmla="*/ 0 w 422"/>
                          <a:gd name="T3" fmla="*/ 2 h 336"/>
                          <a:gd name="T4" fmla="*/ 15 w 422"/>
                          <a:gd name="T5" fmla="*/ 0 h 336"/>
                          <a:gd name="T6" fmla="*/ 313 w 422"/>
                          <a:gd name="T7" fmla="*/ 0 h 336"/>
                          <a:gd name="T8" fmla="*/ 407 w 422"/>
                          <a:gd name="T9" fmla="*/ 111 h 336"/>
                          <a:gd name="T10" fmla="*/ 382 w 422"/>
                          <a:gd name="T11" fmla="*/ 169 h 336"/>
                          <a:gd name="T12" fmla="*/ 414 w 422"/>
                          <a:gd name="T13" fmla="*/ 265 h 336"/>
                          <a:gd name="T14" fmla="*/ 328 w 422"/>
                          <a:gd name="T15" fmla="*/ 334 h 336"/>
                          <a:gd name="T16" fmla="*/ 6 w 422"/>
                          <a:gd name="T17" fmla="*/ 334 h 336"/>
                          <a:gd name="T18" fmla="*/ 1 w 422"/>
                          <a:gd name="T19" fmla="*/ 332 h 336"/>
                          <a:gd name="T20" fmla="*/ 1 w 422"/>
                          <a:gd name="T21" fmla="*/ 128 h 336"/>
                          <a:gd name="T22" fmla="*/ 23 w 422"/>
                          <a:gd name="T23" fmla="*/ 128 h 336"/>
                          <a:gd name="T24" fmla="*/ 303 w 422"/>
                          <a:gd name="T25" fmla="*/ 128 h 336"/>
                          <a:gd name="T26" fmla="*/ 333 w 422"/>
                          <a:gd name="T27" fmla="*/ 103 h 336"/>
                          <a:gd name="T28" fmla="*/ 302 w 422"/>
                          <a:gd name="T29" fmla="*/ 78 h 336"/>
                          <a:gd name="T30" fmla="*/ 26 w 422"/>
                          <a:gd name="T31" fmla="*/ 78 h 336"/>
                          <a:gd name="T32" fmla="*/ 0 w 422"/>
                          <a:gd name="T33" fmla="*/ 78 h 336"/>
                          <a:gd name="T34" fmla="*/ 78 w 422"/>
                          <a:gd name="T35" fmla="*/ 256 h 336"/>
                          <a:gd name="T36" fmla="*/ 311 w 422"/>
                          <a:gd name="T37" fmla="*/ 256 h 336"/>
                          <a:gd name="T38" fmla="*/ 340 w 422"/>
                          <a:gd name="T39" fmla="*/ 231 h 336"/>
                          <a:gd name="T40" fmla="*/ 312 w 422"/>
                          <a:gd name="T41" fmla="*/ 206 h 336"/>
                          <a:gd name="T42" fmla="*/ 94 w 422"/>
                          <a:gd name="T43" fmla="*/ 206 h 336"/>
                          <a:gd name="T44" fmla="*/ 78 w 422"/>
                          <a:gd name="T45" fmla="*/ 208 h 336"/>
                          <a:gd name="T46" fmla="*/ 78 w 422"/>
                          <a:gd name="T47" fmla="*/ 25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2" h="336">
                            <a:moveTo>
                              <a:pt x="0" y="78"/>
                            </a:moveTo>
                            <a:cubicBezTo>
                              <a:pt x="0" y="51"/>
                              <a:pt x="0" y="27"/>
                              <a:pt x="0" y="2"/>
                            </a:cubicBezTo>
                            <a:cubicBezTo>
                              <a:pt x="5" y="1"/>
                              <a:pt x="10" y="0"/>
                              <a:pt x="15" y="0"/>
                            </a:cubicBezTo>
                            <a:cubicBezTo>
                              <a:pt x="114" y="0"/>
                              <a:pt x="214" y="0"/>
                              <a:pt x="313" y="0"/>
                            </a:cubicBezTo>
                            <a:cubicBezTo>
                              <a:pt x="379" y="1"/>
                              <a:pt x="419" y="46"/>
                              <a:pt x="407" y="111"/>
                            </a:cubicBezTo>
                            <a:cubicBezTo>
                              <a:pt x="404" y="130"/>
                              <a:pt x="391" y="148"/>
                              <a:pt x="382" y="169"/>
                            </a:cubicBezTo>
                            <a:cubicBezTo>
                              <a:pt x="412" y="190"/>
                              <a:pt x="422" y="225"/>
                              <a:pt x="414" y="265"/>
                            </a:cubicBezTo>
                            <a:cubicBezTo>
                              <a:pt x="405" y="307"/>
                              <a:pt x="373" y="334"/>
                              <a:pt x="328" y="334"/>
                            </a:cubicBezTo>
                            <a:cubicBezTo>
                              <a:pt x="220" y="336"/>
                              <a:pt x="113" y="335"/>
                              <a:pt x="6" y="334"/>
                            </a:cubicBezTo>
                            <a:cubicBezTo>
                              <a:pt x="5" y="334"/>
                              <a:pt x="3" y="334"/>
                              <a:pt x="1" y="332"/>
                            </a:cubicBezTo>
                            <a:cubicBezTo>
                              <a:pt x="1" y="266"/>
                              <a:pt x="1" y="198"/>
                              <a:pt x="1" y="128"/>
                            </a:cubicBezTo>
                            <a:cubicBezTo>
                              <a:pt x="9" y="128"/>
                              <a:pt x="16" y="128"/>
                              <a:pt x="23" y="128"/>
                            </a:cubicBezTo>
                            <a:cubicBezTo>
                              <a:pt x="116" y="128"/>
                              <a:pt x="210" y="128"/>
                              <a:pt x="303" y="128"/>
                            </a:cubicBezTo>
                            <a:cubicBezTo>
                              <a:pt x="328" y="128"/>
                              <a:pt x="333" y="124"/>
                              <a:pt x="333" y="103"/>
                            </a:cubicBezTo>
                            <a:cubicBezTo>
                              <a:pt x="333" y="83"/>
                              <a:pt x="328" y="78"/>
                              <a:pt x="302" y="78"/>
                            </a:cubicBezTo>
                            <a:cubicBezTo>
                              <a:pt x="210" y="78"/>
                              <a:pt x="118" y="78"/>
                              <a:pt x="26" y="78"/>
                            </a:cubicBezTo>
                            <a:cubicBezTo>
                              <a:pt x="18" y="78"/>
                              <a:pt x="10" y="78"/>
                              <a:pt x="0" y="78"/>
                            </a:cubicBezTo>
                            <a:close/>
                            <a:moveTo>
                              <a:pt x="78" y="256"/>
                            </a:moveTo>
                            <a:cubicBezTo>
                              <a:pt x="157" y="256"/>
                              <a:pt x="234" y="256"/>
                              <a:pt x="311" y="256"/>
                            </a:cubicBezTo>
                            <a:cubicBezTo>
                              <a:pt x="334" y="256"/>
                              <a:pt x="340" y="251"/>
                              <a:pt x="340" y="231"/>
                            </a:cubicBezTo>
                            <a:cubicBezTo>
                              <a:pt x="340" y="212"/>
                              <a:pt x="330" y="206"/>
                              <a:pt x="312" y="206"/>
                            </a:cubicBezTo>
                            <a:cubicBezTo>
                              <a:pt x="239" y="207"/>
                              <a:pt x="167" y="206"/>
                              <a:pt x="94" y="206"/>
                            </a:cubicBezTo>
                            <a:cubicBezTo>
                              <a:pt x="89" y="206"/>
                              <a:pt x="84" y="207"/>
                              <a:pt x="78" y="208"/>
                            </a:cubicBezTo>
                            <a:cubicBezTo>
                              <a:pt x="78" y="224"/>
                              <a:pt x="78" y="239"/>
                              <a:pt x="78" y="256"/>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65" name="Freeform 53"/>
                      <p:cNvSpPr>
                        <a:spLocks/>
                      </p:cNvSpPr>
                      <p:nvPr/>
                    </p:nvSpPr>
                    <p:spPr bwMode="auto">
                      <a:xfrm>
                        <a:off x="9177338" y="2776538"/>
                        <a:ext cx="127000" cy="101600"/>
                      </a:xfrm>
                      <a:custGeom>
                        <a:avLst/>
                        <a:gdLst>
                          <a:gd name="T0" fmla="*/ 389 w 416"/>
                          <a:gd name="T1" fmla="*/ 2 h 336"/>
                          <a:gd name="T2" fmla="*/ 389 w 416"/>
                          <a:gd name="T3" fmla="*/ 78 h 336"/>
                          <a:gd name="T4" fmla="*/ 365 w 416"/>
                          <a:gd name="T5" fmla="*/ 78 h 336"/>
                          <a:gd name="T6" fmla="*/ 115 w 416"/>
                          <a:gd name="T7" fmla="*/ 78 h 336"/>
                          <a:gd name="T8" fmla="*/ 87 w 416"/>
                          <a:gd name="T9" fmla="*/ 108 h 336"/>
                          <a:gd name="T10" fmla="*/ 110 w 416"/>
                          <a:gd name="T11" fmla="*/ 128 h 336"/>
                          <a:gd name="T12" fmla="*/ 302 w 416"/>
                          <a:gd name="T13" fmla="*/ 128 h 336"/>
                          <a:gd name="T14" fmla="*/ 399 w 416"/>
                          <a:gd name="T15" fmla="*/ 190 h 336"/>
                          <a:gd name="T16" fmla="*/ 369 w 416"/>
                          <a:gd name="T17" fmla="*/ 313 h 336"/>
                          <a:gd name="T18" fmla="*/ 313 w 416"/>
                          <a:gd name="T19" fmla="*/ 334 h 336"/>
                          <a:gd name="T20" fmla="*/ 35 w 416"/>
                          <a:gd name="T21" fmla="*/ 335 h 336"/>
                          <a:gd name="T22" fmla="*/ 26 w 416"/>
                          <a:gd name="T23" fmla="*/ 333 h 336"/>
                          <a:gd name="T24" fmla="*/ 26 w 416"/>
                          <a:gd name="T25" fmla="*/ 257 h 336"/>
                          <a:gd name="T26" fmla="*/ 47 w 416"/>
                          <a:gd name="T27" fmla="*/ 256 h 336"/>
                          <a:gd name="T28" fmla="*/ 301 w 416"/>
                          <a:gd name="T29" fmla="*/ 257 h 336"/>
                          <a:gd name="T30" fmla="*/ 329 w 416"/>
                          <a:gd name="T31" fmla="*/ 233 h 336"/>
                          <a:gd name="T32" fmla="*/ 300 w 416"/>
                          <a:gd name="T33" fmla="*/ 206 h 336"/>
                          <a:gd name="T34" fmla="*/ 111 w 416"/>
                          <a:gd name="T35" fmla="*/ 206 h 336"/>
                          <a:gd name="T36" fmla="*/ 17 w 416"/>
                          <a:gd name="T37" fmla="*/ 148 h 336"/>
                          <a:gd name="T38" fmla="*/ 35 w 416"/>
                          <a:gd name="T39" fmla="*/ 30 h 336"/>
                          <a:gd name="T40" fmla="*/ 99 w 416"/>
                          <a:gd name="T41" fmla="*/ 1 h 336"/>
                          <a:gd name="T42" fmla="*/ 380 w 416"/>
                          <a:gd name="T43" fmla="*/ 0 h 336"/>
                          <a:gd name="T44" fmla="*/ 389 w 416"/>
                          <a:gd name="T45" fmla="*/ 2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6" h="336">
                            <a:moveTo>
                              <a:pt x="389" y="2"/>
                            </a:moveTo>
                            <a:cubicBezTo>
                              <a:pt x="389" y="27"/>
                              <a:pt x="389" y="51"/>
                              <a:pt x="389" y="78"/>
                            </a:cubicBezTo>
                            <a:cubicBezTo>
                              <a:pt x="380" y="78"/>
                              <a:pt x="373" y="78"/>
                              <a:pt x="365" y="78"/>
                            </a:cubicBezTo>
                            <a:cubicBezTo>
                              <a:pt x="282" y="78"/>
                              <a:pt x="198" y="78"/>
                              <a:pt x="115" y="78"/>
                            </a:cubicBezTo>
                            <a:cubicBezTo>
                              <a:pt x="91" y="78"/>
                              <a:pt x="84" y="86"/>
                              <a:pt x="87" y="108"/>
                            </a:cubicBezTo>
                            <a:cubicBezTo>
                              <a:pt x="88" y="122"/>
                              <a:pt x="95" y="128"/>
                              <a:pt x="110" y="128"/>
                            </a:cubicBezTo>
                            <a:cubicBezTo>
                              <a:pt x="174" y="128"/>
                              <a:pt x="238" y="128"/>
                              <a:pt x="302" y="128"/>
                            </a:cubicBezTo>
                            <a:cubicBezTo>
                              <a:pt x="351" y="128"/>
                              <a:pt x="383" y="149"/>
                              <a:pt x="399" y="190"/>
                            </a:cubicBezTo>
                            <a:cubicBezTo>
                              <a:pt x="416" y="235"/>
                              <a:pt x="405" y="286"/>
                              <a:pt x="369" y="313"/>
                            </a:cubicBezTo>
                            <a:cubicBezTo>
                              <a:pt x="353" y="325"/>
                              <a:pt x="332" y="334"/>
                              <a:pt x="313" y="334"/>
                            </a:cubicBezTo>
                            <a:cubicBezTo>
                              <a:pt x="220" y="336"/>
                              <a:pt x="127" y="335"/>
                              <a:pt x="35" y="335"/>
                            </a:cubicBezTo>
                            <a:cubicBezTo>
                              <a:pt x="32" y="335"/>
                              <a:pt x="30" y="334"/>
                              <a:pt x="26" y="333"/>
                            </a:cubicBezTo>
                            <a:cubicBezTo>
                              <a:pt x="26" y="309"/>
                              <a:pt x="26" y="284"/>
                              <a:pt x="26" y="257"/>
                            </a:cubicBezTo>
                            <a:cubicBezTo>
                              <a:pt x="33" y="257"/>
                              <a:pt x="40" y="256"/>
                              <a:pt x="47" y="256"/>
                            </a:cubicBezTo>
                            <a:cubicBezTo>
                              <a:pt x="131" y="256"/>
                              <a:pt x="216" y="256"/>
                              <a:pt x="301" y="257"/>
                            </a:cubicBezTo>
                            <a:cubicBezTo>
                              <a:pt x="319" y="257"/>
                              <a:pt x="328" y="252"/>
                              <a:pt x="329" y="233"/>
                            </a:cubicBezTo>
                            <a:cubicBezTo>
                              <a:pt x="329" y="213"/>
                              <a:pt x="323" y="206"/>
                              <a:pt x="300" y="206"/>
                            </a:cubicBezTo>
                            <a:cubicBezTo>
                              <a:pt x="237" y="206"/>
                              <a:pt x="174" y="206"/>
                              <a:pt x="111" y="206"/>
                            </a:cubicBezTo>
                            <a:cubicBezTo>
                              <a:pt x="67" y="207"/>
                              <a:pt x="34" y="188"/>
                              <a:pt x="17" y="148"/>
                            </a:cubicBezTo>
                            <a:cubicBezTo>
                              <a:pt x="0" y="106"/>
                              <a:pt x="5" y="66"/>
                              <a:pt x="35" y="30"/>
                            </a:cubicBezTo>
                            <a:cubicBezTo>
                              <a:pt x="52" y="11"/>
                              <a:pt x="74" y="1"/>
                              <a:pt x="99" y="1"/>
                            </a:cubicBezTo>
                            <a:cubicBezTo>
                              <a:pt x="192" y="0"/>
                              <a:pt x="286" y="0"/>
                              <a:pt x="380" y="0"/>
                            </a:cubicBezTo>
                            <a:cubicBezTo>
                              <a:pt x="383" y="0"/>
                              <a:pt x="385" y="1"/>
                              <a:pt x="389" y="2"/>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66" name="Freeform 54"/>
                      <p:cNvSpPr>
                        <a:spLocks/>
                      </p:cNvSpPr>
                      <p:nvPr/>
                    </p:nvSpPr>
                    <p:spPr bwMode="auto">
                      <a:xfrm>
                        <a:off x="9310688" y="2776538"/>
                        <a:ext cx="109538" cy="101600"/>
                      </a:xfrm>
                      <a:custGeom>
                        <a:avLst/>
                        <a:gdLst>
                          <a:gd name="T0" fmla="*/ 355 w 355"/>
                          <a:gd name="T1" fmla="*/ 254 h 333"/>
                          <a:gd name="T2" fmla="*/ 355 w 355"/>
                          <a:gd name="T3" fmla="*/ 332 h 333"/>
                          <a:gd name="T4" fmla="*/ 336 w 355"/>
                          <a:gd name="T5" fmla="*/ 333 h 333"/>
                          <a:gd name="T6" fmla="*/ 20 w 355"/>
                          <a:gd name="T7" fmla="*/ 333 h 333"/>
                          <a:gd name="T8" fmla="*/ 0 w 355"/>
                          <a:gd name="T9" fmla="*/ 317 h 333"/>
                          <a:gd name="T10" fmla="*/ 1 w 355"/>
                          <a:gd name="T11" fmla="*/ 11 h 333"/>
                          <a:gd name="T12" fmla="*/ 2 w 355"/>
                          <a:gd name="T13" fmla="*/ 0 h 333"/>
                          <a:gd name="T14" fmla="*/ 355 w 355"/>
                          <a:gd name="T15" fmla="*/ 0 h 333"/>
                          <a:gd name="T16" fmla="*/ 355 w 355"/>
                          <a:gd name="T17" fmla="*/ 76 h 333"/>
                          <a:gd name="T18" fmla="*/ 80 w 355"/>
                          <a:gd name="T19" fmla="*/ 76 h 333"/>
                          <a:gd name="T20" fmla="*/ 80 w 355"/>
                          <a:gd name="T21" fmla="*/ 126 h 333"/>
                          <a:gd name="T22" fmla="*/ 337 w 355"/>
                          <a:gd name="T23" fmla="*/ 126 h 333"/>
                          <a:gd name="T24" fmla="*/ 337 w 355"/>
                          <a:gd name="T25" fmla="*/ 204 h 333"/>
                          <a:gd name="T26" fmla="*/ 80 w 355"/>
                          <a:gd name="T27" fmla="*/ 204 h 333"/>
                          <a:gd name="T28" fmla="*/ 80 w 355"/>
                          <a:gd name="T29" fmla="*/ 254 h 333"/>
                          <a:gd name="T30" fmla="*/ 355 w 355"/>
                          <a:gd name="T31" fmla="*/ 254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5" h="333">
                            <a:moveTo>
                              <a:pt x="355" y="254"/>
                            </a:moveTo>
                            <a:cubicBezTo>
                              <a:pt x="355" y="282"/>
                              <a:pt x="355" y="306"/>
                              <a:pt x="355" y="332"/>
                            </a:cubicBezTo>
                            <a:cubicBezTo>
                              <a:pt x="348" y="332"/>
                              <a:pt x="342" y="333"/>
                              <a:pt x="336" y="333"/>
                            </a:cubicBezTo>
                            <a:cubicBezTo>
                              <a:pt x="231" y="333"/>
                              <a:pt x="126" y="333"/>
                              <a:pt x="20" y="333"/>
                            </a:cubicBezTo>
                            <a:cubicBezTo>
                              <a:pt x="8" y="333"/>
                              <a:pt x="0" y="333"/>
                              <a:pt x="0" y="317"/>
                            </a:cubicBezTo>
                            <a:cubicBezTo>
                              <a:pt x="1" y="215"/>
                              <a:pt x="1" y="113"/>
                              <a:pt x="1" y="11"/>
                            </a:cubicBezTo>
                            <a:cubicBezTo>
                              <a:pt x="1" y="8"/>
                              <a:pt x="1" y="4"/>
                              <a:pt x="2" y="0"/>
                            </a:cubicBezTo>
                            <a:cubicBezTo>
                              <a:pt x="119" y="0"/>
                              <a:pt x="236" y="0"/>
                              <a:pt x="355" y="0"/>
                            </a:cubicBezTo>
                            <a:cubicBezTo>
                              <a:pt x="355" y="24"/>
                              <a:pt x="355" y="49"/>
                              <a:pt x="355" y="76"/>
                            </a:cubicBezTo>
                            <a:cubicBezTo>
                              <a:pt x="263" y="76"/>
                              <a:pt x="172" y="76"/>
                              <a:pt x="80" y="76"/>
                            </a:cubicBezTo>
                            <a:cubicBezTo>
                              <a:pt x="80" y="94"/>
                              <a:pt x="80" y="109"/>
                              <a:pt x="80" y="126"/>
                            </a:cubicBezTo>
                            <a:cubicBezTo>
                              <a:pt x="166" y="126"/>
                              <a:pt x="251" y="126"/>
                              <a:pt x="337" y="126"/>
                            </a:cubicBezTo>
                            <a:cubicBezTo>
                              <a:pt x="337" y="152"/>
                              <a:pt x="337" y="177"/>
                              <a:pt x="337" y="204"/>
                            </a:cubicBezTo>
                            <a:cubicBezTo>
                              <a:pt x="252" y="204"/>
                              <a:pt x="167" y="204"/>
                              <a:pt x="80" y="204"/>
                            </a:cubicBezTo>
                            <a:cubicBezTo>
                              <a:pt x="80" y="221"/>
                              <a:pt x="80" y="236"/>
                              <a:pt x="80" y="254"/>
                            </a:cubicBezTo>
                            <a:cubicBezTo>
                              <a:pt x="171" y="254"/>
                              <a:pt x="262" y="254"/>
                              <a:pt x="355" y="254"/>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67" name="Freeform 55"/>
                      <p:cNvSpPr>
                        <a:spLocks noEditPoints="1"/>
                      </p:cNvSpPr>
                      <p:nvPr/>
                    </p:nvSpPr>
                    <p:spPr bwMode="auto">
                      <a:xfrm>
                        <a:off x="9045575" y="2776538"/>
                        <a:ext cx="123825" cy="101600"/>
                      </a:xfrm>
                      <a:custGeom>
                        <a:avLst/>
                        <a:gdLst>
                          <a:gd name="T0" fmla="*/ 77 w 409"/>
                          <a:gd name="T1" fmla="*/ 230 h 334"/>
                          <a:gd name="T2" fmla="*/ 77 w 409"/>
                          <a:gd name="T3" fmla="*/ 334 h 334"/>
                          <a:gd name="T4" fmla="*/ 0 w 409"/>
                          <a:gd name="T5" fmla="*/ 334 h 334"/>
                          <a:gd name="T6" fmla="*/ 0 w 409"/>
                          <a:gd name="T7" fmla="*/ 287 h 334"/>
                          <a:gd name="T8" fmla="*/ 0 w 409"/>
                          <a:gd name="T9" fmla="*/ 107 h 334"/>
                          <a:gd name="T10" fmla="*/ 106 w 409"/>
                          <a:gd name="T11" fmla="*/ 0 h 334"/>
                          <a:gd name="T12" fmla="*/ 306 w 409"/>
                          <a:gd name="T13" fmla="*/ 0 h 334"/>
                          <a:gd name="T14" fmla="*/ 408 w 409"/>
                          <a:gd name="T15" fmla="*/ 101 h 334"/>
                          <a:gd name="T16" fmla="*/ 409 w 409"/>
                          <a:gd name="T17" fmla="*/ 320 h 334"/>
                          <a:gd name="T18" fmla="*/ 407 w 409"/>
                          <a:gd name="T19" fmla="*/ 334 h 334"/>
                          <a:gd name="T20" fmla="*/ 333 w 409"/>
                          <a:gd name="T21" fmla="*/ 334 h 334"/>
                          <a:gd name="T22" fmla="*/ 333 w 409"/>
                          <a:gd name="T23" fmla="*/ 230 h 334"/>
                          <a:gd name="T24" fmla="*/ 77 w 409"/>
                          <a:gd name="T25" fmla="*/ 230 h 334"/>
                          <a:gd name="T26" fmla="*/ 332 w 409"/>
                          <a:gd name="T27" fmla="*/ 150 h 334"/>
                          <a:gd name="T28" fmla="*/ 332 w 409"/>
                          <a:gd name="T29" fmla="*/ 105 h 334"/>
                          <a:gd name="T30" fmla="*/ 304 w 409"/>
                          <a:gd name="T31" fmla="*/ 79 h 334"/>
                          <a:gd name="T32" fmla="*/ 127 w 409"/>
                          <a:gd name="T33" fmla="*/ 79 h 334"/>
                          <a:gd name="T34" fmla="*/ 77 w 409"/>
                          <a:gd name="T35" fmla="*/ 130 h 334"/>
                          <a:gd name="T36" fmla="*/ 98 w 409"/>
                          <a:gd name="T37" fmla="*/ 151 h 334"/>
                          <a:gd name="T38" fmla="*/ 312 w 409"/>
                          <a:gd name="T39" fmla="*/ 151 h 334"/>
                          <a:gd name="T40" fmla="*/ 332 w 409"/>
                          <a:gd name="T41" fmla="*/ 15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9" h="334">
                            <a:moveTo>
                              <a:pt x="77" y="230"/>
                            </a:moveTo>
                            <a:cubicBezTo>
                              <a:pt x="77" y="265"/>
                              <a:pt x="77" y="299"/>
                              <a:pt x="77" y="334"/>
                            </a:cubicBezTo>
                            <a:cubicBezTo>
                              <a:pt x="51" y="334"/>
                              <a:pt x="26" y="334"/>
                              <a:pt x="0" y="334"/>
                            </a:cubicBezTo>
                            <a:cubicBezTo>
                              <a:pt x="0" y="318"/>
                              <a:pt x="0" y="302"/>
                              <a:pt x="0" y="287"/>
                            </a:cubicBezTo>
                            <a:cubicBezTo>
                              <a:pt x="0" y="227"/>
                              <a:pt x="0" y="167"/>
                              <a:pt x="0" y="107"/>
                            </a:cubicBezTo>
                            <a:cubicBezTo>
                              <a:pt x="0" y="40"/>
                              <a:pt x="40" y="0"/>
                              <a:pt x="106" y="0"/>
                            </a:cubicBezTo>
                            <a:cubicBezTo>
                              <a:pt x="173" y="0"/>
                              <a:pt x="239" y="0"/>
                              <a:pt x="306" y="0"/>
                            </a:cubicBezTo>
                            <a:cubicBezTo>
                              <a:pt x="368" y="0"/>
                              <a:pt x="408" y="39"/>
                              <a:pt x="408" y="101"/>
                            </a:cubicBezTo>
                            <a:cubicBezTo>
                              <a:pt x="409" y="174"/>
                              <a:pt x="409" y="247"/>
                              <a:pt x="409" y="320"/>
                            </a:cubicBezTo>
                            <a:cubicBezTo>
                              <a:pt x="409" y="324"/>
                              <a:pt x="408" y="328"/>
                              <a:pt x="407" y="334"/>
                            </a:cubicBezTo>
                            <a:cubicBezTo>
                              <a:pt x="383" y="334"/>
                              <a:pt x="359" y="334"/>
                              <a:pt x="333" y="334"/>
                            </a:cubicBezTo>
                            <a:cubicBezTo>
                              <a:pt x="333" y="299"/>
                              <a:pt x="333" y="265"/>
                              <a:pt x="333" y="230"/>
                            </a:cubicBezTo>
                            <a:cubicBezTo>
                              <a:pt x="247" y="230"/>
                              <a:pt x="164" y="230"/>
                              <a:pt x="77" y="230"/>
                            </a:cubicBezTo>
                            <a:close/>
                            <a:moveTo>
                              <a:pt x="332" y="150"/>
                            </a:moveTo>
                            <a:cubicBezTo>
                              <a:pt x="332" y="133"/>
                              <a:pt x="332" y="119"/>
                              <a:pt x="332" y="105"/>
                            </a:cubicBezTo>
                            <a:cubicBezTo>
                              <a:pt x="331" y="83"/>
                              <a:pt x="326" y="79"/>
                              <a:pt x="304" y="79"/>
                            </a:cubicBezTo>
                            <a:cubicBezTo>
                              <a:pt x="245" y="79"/>
                              <a:pt x="186" y="79"/>
                              <a:pt x="127" y="79"/>
                            </a:cubicBezTo>
                            <a:cubicBezTo>
                              <a:pt x="77" y="79"/>
                              <a:pt x="77" y="79"/>
                              <a:pt x="77" y="130"/>
                            </a:cubicBezTo>
                            <a:cubicBezTo>
                              <a:pt x="77" y="146"/>
                              <a:pt x="81" y="151"/>
                              <a:pt x="98" y="151"/>
                            </a:cubicBezTo>
                            <a:cubicBezTo>
                              <a:pt x="169" y="150"/>
                              <a:pt x="241" y="151"/>
                              <a:pt x="312" y="151"/>
                            </a:cubicBezTo>
                            <a:cubicBezTo>
                              <a:pt x="317" y="151"/>
                              <a:pt x="323" y="150"/>
                              <a:pt x="332" y="15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68" name="Freeform 56"/>
                      <p:cNvSpPr>
                        <a:spLocks/>
                      </p:cNvSpPr>
                      <p:nvPr/>
                    </p:nvSpPr>
                    <p:spPr bwMode="auto">
                      <a:xfrm>
                        <a:off x="8774113" y="2776538"/>
                        <a:ext cx="123825" cy="101600"/>
                      </a:xfrm>
                      <a:custGeom>
                        <a:avLst/>
                        <a:gdLst>
                          <a:gd name="T0" fmla="*/ 75 w 410"/>
                          <a:gd name="T1" fmla="*/ 0 h 334"/>
                          <a:gd name="T2" fmla="*/ 75 w 410"/>
                          <a:gd name="T3" fmla="*/ 125 h 334"/>
                          <a:gd name="T4" fmla="*/ 408 w 410"/>
                          <a:gd name="T5" fmla="*/ 125 h 334"/>
                          <a:gd name="T6" fmla="*/ 410 w 410"/>
                          <a:gd name="T7" fmla="*/ 147 h 334"/>
                          <a:gd name="T8" fmla="*/ 410 w 410"/>
                          <a:gd name="T9" fmla="*/ 315 h 334"/>
                          <a:gd name="T10" fmla="*/ 391 w 410"/>
                          <a:gd name="T11" fmla="*/ 333 h 334"/>
                          <a:gd name="T12" fmla="*/ 331 w 410"/>
                          <a:gd name="T13" fmla="*/ 333 h 334"/>
                          <a:gd name="T14" fmla="*/ 331 w 410"/>
                          <a:gd name="T15" fmla="*/ 207 h 334"/>
                          <a:gd name="T16" fmla="*/ 319 w 410"/>
                          <a:gd name="T17" fmla="*/ 205 h 334"/>
                          <a:gd name="T18" fmla="*/ 91 w 410"/>
                          <a:gd name="T19" fmla="*/ 204 h 334"/>
                          <a:gd name="T20" fmla="*/ 75 w 410"/>
                          <a:gd name="T21" fmla="*/ 221 h 334"/>
                          <a:gd name="T22" fmla="*/ 75 w 410"/>
                          <a:gd name="T23" fmla="*/ 332 h 334"/>
                          <a:gd name="T24" fmla="*/ 0 w 410"/>
                          <a:gd name="T25" fmla="*/ 332 h 334"/>
                          <a:gd name="T26" fmla="*/ 0 w 410"/>
                          <a:gd name="T27" fmla="*/ 0 h 334"/>
                          <a:gd name="T28" fmla="*/ 75 w 410"/>
                          <a:gd name="T29"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0" h="334">
                            <a:moveTo>
                              <a:pt x="75" y="0"/>
                            </a:moveTo>
                            <a:cubicBezTo>
                              <a:pt x="75" y="41"/>
                              <a:pt x="75" y="82"/>
                              <a:pt x="75" y="125"/>
                            </a:cubicBezTo>
                            <a:cubicBezTo>
                              <a:pt x="187" y="125"/>
                              <a:pt x="297" y="125"/>
                              <a:pt x="408" y="125"/>
                            </a:cubicBezTo>
                            <a:cubicBezTo>
                              <a:pt x="409" y="134"/>
                              <a:pt x="410" y="141"/>
                              <a:pt x="410" y="147"/>
                            </a:cubicBezTo>
                            <a:cubicBezTo>
                              <a:pt x="410" y="203"/>
                              <a:pt x="409" y="259"/>
                              <a:pt x="410" y="315"/>
                            </a:cubicBezTo>
                            <a:cubicBezTo>
                              <a:pt x="410" y="329"/>
                              <a:pt x="405" y="334"/>
                              <a:pt x="391" y="333"/>
                            </a:cubicBezTo>
                            <a:cubicBezTo>
                              <a:pt x="372" y="332"/>
                              <a:pt x="353" y="333"/>
                              <a:pt x="331" y="333"/>
                            </a:cubicBezTo>
                            <a:cubicBezTo>
                              <a:pt x="331" y="290"/>
                              <a:pt x="331" y="249"/>
                              <a:pt x="331" y="207"/>
                            </a:cubicBezTo>
                            <a:cubicBezTo>
                              <a:pt x="325" y="206"/>
                              <a:pt x="322" y="205"/>
                              <a:pt x="319" y="205"/>
                            </a:cubicBezTo>
                            <a:cubicBezTo>
                              <a:pt x="243" y="204"/>
                              <a:pt x="167" y="205"/>
                              <a:pt x="91" y="204"/>
                            </a:cubicBezTo>
                            <a:cubicBezTo>
                              <a:pt x="78" y="204"/>
                              <a:pt x="75" y="209"/>
                              <a:pt x="75" y="221"/>
                            </a:cubicBezTo>
                            <a:cubicBezTo>
                              <a:pt x="76" y="257"/>
                              <a:pt x="75" y="294"/>
                              <a:pt x="75" y="332"/>
                            </a:cubicBezTo>
                            <a:cubicBezTo>
                              <a:pt x="49" y="332"/>
                              <a:pt x="25" y="332"/>
                              <a:pt x="0" y="332"/>
                            </a:cubicBezTo>
                            <a:cubicBezTo>
                              <a:pt x="0" y="221"/>
                              <a:pt x="0" y="111"/>
                              <a:pt x="0" y="0"/>
                            </a:cubicBezTo>
                            <a:cubicBezTo>
                              <a:pt x="24" y="0"/>
                              <a:pt x="48" y="0"/>
                              <a:pt x="75"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69" name="Freeform 57"/>
                      <p:cNvSpPr>
                        <a:spLocks/>
                      </p:cNvSpPr>
                      <p:nvPr/>
                    </p:nvSpPr>
                    <p:spPr bwMode="auto">
                      <a:xfrm>
                        <a:off x="9371013" y="2717800"/>
                        <a:ext cx="49213" cy="47625"/>
                      </a:xfrm>
                      <a:custGeom>
                        <a:avLst/>
                        <a:gdLst>
                          <a:gd name="T0" fmla="*/ 82 w 162"/>
                          <a:gd name="T1" fmla="*/ 1 h 155"/>
                          <a:gd name="T2" fmla="*/ 140 w 162"/>
                          <a:gd name="T3" fmla="*/ 1 h 155"/>
                          <a:gd name="T4" fmla="*/ 162 w 162"/>
                          <a:gd name="T5" fmla="*/ 18 h 155"/>
                          <a:gd name="T6" fmla="*/ 141 w 162"/>
                          <a:gd name="T7" fmla="*/ 36 h 155"/>
                          <a:gd name="T8" fmla="*/ 55 w 162"/>
                          <a:gd name="T9" fmla="*/ 36 h 155"/>
                          <a:gd name="T10" fmla="*/ 37 w 162"/>
                          <a:gd name="T11" fmla="*/ 48 h 155"/>
                          <a:gd name="T12" fmla="*/ 55 w 162"/>
                          <a:gd name="T13" fmla="*/ 60 h 155"/>
                          <a:gd name="T14" fmla="*/ 129 w 162"/>
                          <a:gd name="T15" fmla="*/ 60 h 155"/>
                          <a:gd name="T16" fmla="*/ 154 w 162"/>
                          <a:gd name="T17" fmla="*/ 78 h 155"/>
                          <a:gd name="T18" fmla="*/ 128 w 162"/>
                          <a:gd name="T19" fmla="*/ 96 h 155"/>
                          <a:gd name="T20" fmla="*/ 54 w 162"/>
                          <a:gd name="T21" fmla="*/ 96 h 155"/>
                          <a:gd name="T22" fmla="*/ 37 w 162"/>
                          <a:gd name="T23" fmla="*/ 107 h 155"/>
                          <a:gd name="T24" fmla="*/ 54 w 162"/>
                          <a:gd name="T25" fmla="*/ 119 h 155"/>
                          <a:gd name="T26" fmla="*/ 142 w 162"/>
                          <a:gd name="T27" fmla="*/ 119 h 155"/>
                          <a:gd name="T28" fmla="*/ 162 w 162"/>
                          <a:gd name="T29" fmla="*/ 137 h 155"/>
                          <a:gd name="T30" fmla="*/ 142 w 162"/>
                          <a:gd name="T31" fmla="*/ 155 h 155"/>
                          <a:gd name="T32" fmla="*/ 19 w 162"/>
                          <a:gd name="T33" fmla="*/ 155 h 155"/>
                          <a:gd name="T34" fmla="*/ 0 w 162"/>
                          <a:gd name="T35" fmla="*/ 136 h 155"/>
                          <a:gd name="T36" fmla="*/ 0 w 162"/>
                          <a:gd name="T37" fmla="*/ 20 h 155"/>
                          <a:gd name="T38" fmla="*/ 20 w 162"/>
                          <a:gd name="T39" fmla="*/ 1 h 155"/>
                          <a:gd name="T40" fmla="*/ 82 w 162"/>
                          <a:gd name="T41" fmla="*/ 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2" h="155">
                            <a:moveTo>
                              <a:pt x="82" y="1"/>
                            </a:moveTo>
                            <a:cubicBezTo>
                              <a:pt x="102" y="1"/>
                              <a:pt x="121" y="1"/>
                              <a:pt x="140" y="1"/>
                            </a:cubicBezTo>
                            <a:cubicBezTo>
                              <a:pt x="153" y="0"/>
                              <a:pt x="162" y="1"/>
                              <a:pt x="162" y="18"/>
                            </a:cubicBezTo>
                            <a:cubicBezTo>
                              <a:pt x="162" y="34"/>
                              <a:pt x="154" y="37"/>
                              <a:pt x="141" y="36"/>
                            </a:cubicBezTo>
                            <a:cubicBezTo>
                              <a:pt x="112" y="36"/>
                              <a:pt x="84" y="36"/>
                              <a:pt x="55" y="36"/>
                            </a:cubicBezTo>
                            <a:cubicBezTo>
                              <a:pt x="47" y="36"/>
                              <a:pt x="37" y="35"/>
                              <a:pt x="37" y="48"/>
                            </a:cubicBezTo>
                            <a:cubicBezTo>
                              <a:pt x="37" y="62"/>
                              <a:pt x="47" y="60"/>
                              <a:pt x="55" y="60"/>
                            </a:cubicBezTo>
                            <a:cubicBezTo>
                              <a:pt x="80" y="60"/>
                              <a:pt x="104" y="60"/>
                              <a:pt x="129" y="60"/>
                            </a:cubicBezTo>
                            <a:cubicBezTo>
                              <a:pt x="142" y="60"/>
                              <a:pt x="154" y="58"/>
                              <a:pt x="154" y="78"/>
                            </a:cubicBezTo>
                            <a:cubicBezTo>
                              <a:pt x="154" y="99"/>
                              <a:pt x="140" y="96"/>
                              <a:pt x="128" y="96"/>
                            </a:cubicBezTo>
                            <a:cubicBezTo>
                              <a:pt x="103" y="96"/>
                              <a:pt x="79" y="95"/>
                              <a:pt x="54" y="96"/>
                            </a:cubicBezTo>
                            <a:cubicBezTo>
                              <a:pt x="48" y="97"/>
                              <a:pt x="38" y="102"/>
                              <a:pt x="37" y="107"/>
                            </a:cubicBezTo>
                            <a:cubicBezTo>
                              <a:pt x="34" y="119"/>
                              <a:pt x="45" y="119"/>
                              <a:pt x="54" y="119"/>
                            </a:cubicBezTo>
                            <a:cubicBezTo>
                              <a:pt x="84" y="119"/>
                              <a:pt x="113" y="120"/>
                              <a:pt x="142" y="119"/>
                            </a:cubicBezTo>
                            <a:cubicBezTo>
                              <a:pt x="155" y="119"/>
                              <a:pt x="162" y="122"/>
                              <a:pt x="162" y="137"/>
                            </a:cubicBezTo>
                            <a:cubicBezTo>
                              <a:pt x="162" y="152"/>
                              <a:pt x="155" y="155"/>
                              <a:pt x="142" y="155"/>
                            </a:cubicBezTo>
                            <a:cubicBezTo>
                              <a:pt x="101" y="155"/>
                              <a:pt x="60" y="154"/>
                              <a:pt x="19" y="155"/>
                            </a:cubicBezTo>
                            <a:cubicBezTo>
                              <a:pt x="5" y="155"/>
                              <a:pt x="0" y="149"/>
                              <a:pt x="0" y="136"/>
                            </a:cubicBezTo>
                            <a:cubicBezTo>
                              <a:pt x="1" y="97"/>
                              <a:pt x="1" y="59"/>
                              <a:pt x="0" y="20"/>
                            </a:cubicBezTo>
                            <a:cubicBezTo>
                              <a:pt x="0" y="5"/>
                              <a:pt x="6" y="0"/>
                              <a:pt x="20" y="1"/>
                            </a:cubicBezTo>
                            <a:cubicBezTo>
                              <a:pt x="41" y="1"/>
                              <a:pt x="62" y="1"/>
                              <a:pt x="82" y="1"/>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70" name="Freeform 58"/>
                      <p:cNvSpPr>
                        <a:spLocks noEditPoints="1"/>
                      </p:cNvSpPr>
                      <p:nvPr/>
                    </p:nvSpPr>
                    <p:spPr bwMode="auto">
                      <a:xfrm>
                        <a:off x="9018588" y="2717800"/>
                        <a:ext cx="57150" cy="49213"/>
                      </a:xfrm>
                      <a:custGeom>
                        <a:avLst/>
                        <a:gdLst>
                          <a:gd name="T0" fmla="*/ 93 w 188"/>
                          <a:gd name="T1" fmla="*/ 1 h 161"/>
                          <a:gd name="T2" fmla="*/ 143 w 188"/>
                          <a:gd name="T3" fmla="*/ 1 h 161"/>
                          <a:gd name="T4" fmla="*/ 186 w 188"/>
                          <a:gd name="T5" fmla="*/ 43 h 161"/>
                          <a:gd name="T6" fmla="*/ 188 w 188"/>
                          <a:gd name="T7" fmla="*/ 140 h 161"/>
                          <a:gd name="T8" fmla="*/ 169 w 188"/>
                          <a:gd name="T9" fmla="*/ 155 h 161"/>
                          <a:gd name="T10" fmla="*/ 152 w 188"/>
                          <a:gd name="T11" fmla="*/ 140 h 161"/>
                          <a:gd name="T12" fmla="*/ 113 w 188"/>
                          <a:gd name="T13" fmla="*/ 105 h 161"/>
                          <a:gd name="T14" fmla="*/ 63 w 188"/>
                          <a:gd name="T15" fmla="*/ 105 h 161"/>
                          <a:gd name="T16" fmla="*/ 35 w 188"/>
                          <a:gd name="T17" fmla="*/ 131 h 161"/>
                          <a:gd name="T18" fmla="*/ 26 w 188"/>
                          <a:gd name="T19" fmla="*/ 153 h 161"/>
                          <a:gd name="T20" fmla="*/ 1 w 188"/>
                          <a:gd name="T21" fmla="*/ 135 h 161"/>
                          <a:gd name="T22" fmla="*/ 1 w 188"/>
                          <a:gd name="T23" fmla="*/ 50 h 161"/>
                          <a:gd name="T24" fmla="*/ 49 w 188"/>
                          <a:gd name="T25" fmla="*/ 1 h 161"/>
                          <a:gd name="T26" fmla="*/ 93 w 188"/>
                          <a:gd name="T27" fmla="*/ 1 h 161"/>
                          <a:gd name="T28" fmla="*/ 93 w 188"/>
                          <a:gd name="T29" fmla="*/ 1 h 161"/>
                          <a:gd name="T30" fmla="*/ 93 w 188"/>
                          <a:gd name="T31" fmla="*/ 71 h 161"/>
                          <a:gd name="T32" fmla="*/ 137 w 188"/>
                          <a:gd name="T33" fmla="*/ 71 h 161"/>
                          <a:gd name="T34" fmla="*/ 152 w 188"/>
                          <a:gd name="T35" fmla="*/ 55 h 161"/>
                          <a:gd name="T36" fmla="*/ 137 w 188"/>
                          <a:gd name="T37" fmla="*/ 36 h 161"/>
                          <a:gd name="T38" fmla="*/ 51 w 188"/>
                          <a:gd name="T39" fmla="*/ 36 h 161"/>
                          <a:gd name="T40" fmla="*/ 36 w 188"/>
                          <a:gd name="T41" fmla="*/ 55 h 161"/>
                          <a:gd name="T42" fmla="*/ 51 w 188"/>
                          <a:gd name="T43" fmla="*/ 71 h 161"/>
                          <a:gd name="T44" fmla="*/ 93 w 188"/>
                          <a:gd name="T45" fmla="*/ 7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8" h="161">
                            <a:moveTo>
                              <a:pt x="93" y="1"/>
                            </a:moveTo>
                            <a:cubicBezTo>
                              <a:pt x="110" y="1"/>
                              <a:pt x="126" y="0"/>
                              <a:pt x="143" y="1"/>
                            </a:cubicBezTo>
                            <a:cubicBezTo>
                              <a:pt x="169" y="3"/>
                              <a:pt x="184" y="17"/>
                              <a:pt x="186" y="43"/>
                            </a:cubicBezTo>
                            <a:cubicBezTo>
                              <a:pt x="188" y="75"/>
                              <a:pt x="187" y="108"/>
                              <a:pt x="188" y="140"/>
                            </a:cubicBezTo>
                            <a:cubicBezTo>
                              <a:pt x="188" y="154"/>
                              <a:pt x="179" y="155"/>
                              <a:pt x="169" y="155"/>
                            </a:cubicBezTo>
                            <a:cubicBezTo>
                              <a:pt x="159" y="155"/>
                              <a:pt x="153" y="152"/>
                              <a:pt x="152" y="140"/>
                            </a:cubicBezTo>
                            <a:cubicBezTo>
                              <a:pt x="149" y="105"/>
                              <a:pt x="149" y="105"/>
                              <a:pt x="113" y="105"/>
                            </a:cubicBezTo>
                            <a:cubicBezTo>
                              <a:pt x="96" y="105"/>
                              <a:pt x="79" y="105"/>
                              <a:pt x="63" y="105"/>
                            </a:cubicBezTo>
                            <a:cubicBezTo>
                              <a:pt x="36" y="105"/>
                              <a:pt x="37" y="105"/>
                              <a:pt x="35" y="131"/>
                            </a:cubicBezTo>
                            <a:cubicBezTo>
                              <a:pt x="35" y="139"/>
                              <a:pt x="31" y="151"/>
                              <a:pt x="26" y="153"/>
                            </a:cubicBezTo>
                            <a:cubicBezTo>
                              <a:pt x="10" y="161"/>
                              <a:pt x="1" y="153"/>
                              <a:pt x="1" y="135"/>
                            </a:cubicBezTo>
                            <a:cubicBezTo>
                              <a:pt x="0" y="107"/>
                              <a:pt x="0" y="78"/>
                              <a:pt x="1" y="50"/>
                            </a:cubicBezTo>
                            <a:cubicBezTo>
                              <a:pt x="1" y="18"/>
                              <a:pt x="17" y="2"/>
                              <a:pt x="49" y="1"/>
                            </a:cubicBezTo>
                            <a:cubicBezTo>
                              <a:pt x="64" y="0"/>
                              <a:pt x="78" y="1"/>
                              <a:pt x="93" y="1"/>
                            </a:cubicBezTo>
                            <a:cubicBezTo>
                              <a:pt x="93" y="1"/>
                              <a:pt x="93" y="1"/>
                              <a:pt x="93" y="1"/>
                            </a:cubicBezTo>
                            <a:close/>
                            <a:moveTo>
                              <a:pt x="93" y="71"/>
                            </a:moveTo>
                            <a:cubicBezTo>
                              <a:pt x="108" y="71"/>
                              <a:pt x="122" y="71"/>
                              <a:pt x="137" y="71"/>
                            </a:cubicBezTo>
                            <a:cubicBezTo>
                              <a:pt x="148" y="71"/>
                              <a:pt x="153" y="66"/>
                              <a:pt x="152" y="55"/>
                            </a:cubicBezTo>
                            <a:cubicBezTo>
                              <a:pt x="152" y="45"/>
                              <a:pt x="149" y="36"/>
                              <a:pt x="137" y="36"/>
                            </a:cubicBezTo>
                            <a:cubicBezTo>
                              <a:pt x="108" y="36"/>
                              <a:pt x="80" y="36"/>
                              <a:pt x="51" y="36"/>
                            </a:cubicBezTo>
                            <a:cubicBezTo>
                              <a:pt x="38" y="36"/>
                              <a:pt x="36" y="45"/>
                              <a:pt x="36" y="55"/>
                            </a:cubicBezTo>
                            <a:cubicBezTo>
                              <a:pt x="36" y="66"/>
                              <a:pt x="41" y="71"/>
                              <a:pt x="51" y="71"/>
                            </a:cubicBezTo>
                            <a:cubicBezTo>
                              <a:pt x="65" y="71"/>
                              <a:pt x="79" y="71"/>
                              <a:pt x="93" y="71"/>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71" name="Freeform 59"/>
                      <p:cNvSpPr>
                        <a:spLocks noEditPoints="1"/>
                      </p:cNvSpPr>
                      <p:nvPr/>
                    </p:nvSpPr>
                    <p:spPr bwMode="auto">
                      <a:xfrm>
                        <a:off x="8772525" y="2717800"/>
                        <a:ext cx="57150" cy="47625"/>
                      </a:xfrm>
                      <a:custGeom>
                        <a:avLst/>
                        <a:gdLst>
                          <a:gd name="T0" fmla="*/ 1 w 188"/>
                          <a:gd name="T1" fmla="*/ 91 h 156"/>
                          <a:gd name="T2" fmla="*/ 1 w 188"/>
                          <a:gd name="T3" fmla="*/ 45 h 156"/>
                          <a:gd name="T4" fmla="*/ 42 w 188"/>
                          <a:gd name="T5" fmla="*/ 2 h 156"/>
                          <a:gd name="T6" fmla="*/ 146 w 188"/>
                          <a:gd name="T7" fmla="*/ 2 h 156"/>
                          <a:gd name="T8" fmla="*/ 186 w 188"/>
                          <a:gd name="T9" fmla="*/ 43 h 156"/>
                          <a:gd name="T10" fmla="*/ 188 w 188"/>
                          <a:gd name="T11" fmla="*/ 141 h 156"/>
                          <a:gd name="T12" fmla="*/ 168 w 188"/>
                          <a:gd name="T13" fmla="*/ 155 h 156"/>
                          <a:gd name="T14" fmla="*/ 152 w 188"/>
                          <a:gd name="T15" fmla="*/ 140 h 156"/>
                          <a:gd name="T16" fmla="*/ 114 w 188"/>
                          <a:gd name="T17" fmla="*/ 105 h 156"/>
                          <a:gd name="T18" fmla="*/ 57 w 188"/>
                          <a:gd name="T19" fmla="*/ 105 h 156"/>
                          <a:gd name="T20" fmla="*/ 36 w 188"/>
                          <a:gd name="T21" fmla="*/ 126 h 156"/>
                          <a:gd name="T22" fmla="*/ 31 w 188"/>
                          <a:gd name="T23" fmla="*/ 152 h 156"/>
                          <a:gd name="T24" fmla="*/ 8 w 188"/>
                          <a:gd name="T25" fmla="*/ 153 h 156"/>
                          <a:gd name="T26" fmla="*/ 1 w 188"/>
                          <a:gd name="T27" fmla="*/ 137 h 156"/>
                          <a:gd name="T28" fmla="*/ 1 w 188"/>
                          <a:gd name="T29" fmla="*/ 91 h 156"/>
                          <a:gd name="T30" fmla="*/ 1 w 188"/>
                          <a:gd name="T31" fmla="*/ 91 h 156"/>
                          <a:gd name="T32" fmla="*/ 94 w 188"/>
                          <a:gd name="T33" fmla="*/ 71 h 156"/>
                          <a:gd name="T34" fmla="*/ 94 w 188"/>
                          <a:gd name="T35" fmla="*/ 71 h 156"/>
                          <a:gd name="T36" fmla="*/ 138 w 188"/>
                          <a:gd name="T37" fmla="*/ 71 h 156"/>
                          <a:gd name="T38" fmla="*/ 152 w 188"/>
                          <a:gd name="T39" fmla="*/ 55 h 156"/>
                          <a:gd name="T40" fmla="*/ 138 w 188"/>
                          <a:gd name="T41" fmla="*/ 37 h 156"/>
                          <a:gd name="T42" fmla="*/ 51 w 188"/>
                          <a:gd name="T43" fmla="*/ 37 h 156"/>
                          <a:gd name="T44" fmla="*/ 36 w 188"/>
                          <a:gd name="T45" fmla="*/ 56 h 156"/>
                          <a:gd name="T46" fmla="*/ 52 w 188"/>
                          <a:gd name="T47" fmla="*/ 71 h 156"/>
                          <a:gd name="T48" fmla="*/ 94 w 188"/>
                          <a:gd name="T49" fmla="*/ 7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8" h="156">
                            <a:moveTo>
                              <a:pt x="1" y="91"/>
                            </a:moveTo>
                            <a:cubicBezTo>
                              <a:pt x="1" y="76"/>
                              <a:pt x="0" y="61"/>
                              <a:pt x="1" y="45"/>
                            </a:cubicBezTo>
                            <a:cubicBezTo>
                              <a:pt x="2" y="20"/>
                              <a:pt x="17" y="3"/>
                              <a:pt x="42" y="2"/>
                            </a:cubicBezTo>
                            <a:cubicBezTo>
                              <a:pt x="76" y="0"/>
                              <a:pt x="111" y="0"/>
                              <a:pt x="146" y="2"/>
                            </a:cubicBezTo>
                            <a:cubicBezTo>
                              <a:pt x="170" y="3"/>
                              <a:pt x="184" y="17"/>
                              <a:pt x="186" y="43"/>
                            </a:cubicBezTo>
                            <a:cubicBezTo>
                              <a:pt x="188" y="76"/>
                              <a:pt x="187" y="108"/>
                              <a:pt x="188" y="141"/>
                            </a:cubicBezTo>
                            <a:cubicBezTo>
                              <a:pt x="188" y="155"/>
                              <a:pt x="178" y="155"/>
                              <a:pt x="168" y="155"/>
                            </a:cubicBezTo>
                            <a:cubicBezTo>
                              <a:pt x="158" y="155"/>
                              <a:pt x="153" y="151"/>
                              <a:pt x="152" y="140"/>
                            </a:cubicBezTo>
                            <a:cubicBezTo>
                              <a:pt x="150" y="105"/>
                              <a:pt x="150" y="105"/>
                              <a:pt x="114" y="105"/>
                            </a:cubicBezTo>
                            <a:cubicBezTo>
                              <a:pt x="95" y="105"/>
                              <a:pt x="76" y="105"/>
                              <a:pt x="57" y="105"/>
                            </a:cubicBezTo>
                            <a:cubicBezTo>
                              <a:pt x="41" y="104"/>
                              <a:pt x="35" y="110"/>
                              <a:pt x="36" y="126"/>
                            </a:cubicBezTo>
                            <a:cubicBezTo>
                              <a:pt x="36" y="134"/>
                              <a:pt x="35" y="145"/>
                              <a:pt x="31" y="152"/>
                            </a:cubicBezTo>
                            <a:cubicBezTo>
                              <a:pt x="28" y="156"/>
                              <a:pt x="15" y="155"/>
                              <a:pt x="8" y="153"/>
                            </a:cubicBezTo>
                            <a:cubicBezTo>
                              <a:pt x="4" y="152"/>
                              <a:pt x="1" y="143"/>
                              <a:pt x="1" y="137"/>
                            </a:cubicBezTo>
                            <a:cubicBezTo>
                              <a:pt x="0" y="122"/>
                              <a:pt x="1" y="107"/>
                              <a:pt x="1" y="91"/>
                            </a:cubicBezTo>
                            <a:cubicBezTo>
                              <a:pt x="1" y="91"/>
                              <a:pt x="1" y="91"/>
                              <a:pt x="1" y="91"/>
                            </a:cubicBezTo>
                            <a:close/>
                            <a:moveTo>
                              <a:pt x="94" y="71"/>
                            </a:moveTo>
                            <a:cubicBezTo>
                              <a:pt x="94" y="71"/>
                              <a:pt x="94" y="71"/>
                              <a:pt x="94" y="71"/>
                            </a:cubicBezTo>
                            <a:cubicBezTo>
                              <a:pt x="109" y="71"/>
                              <a:pt x="123" y="71"/>
                              <a:pt x="138" y="71"/>
                            </a:cubicBezTo>
                            <a:cubicBezTo>
                              <a:pt x="149" y="71"/>
                              <a:pt x="155" y="65"/>
                              <a:pt x="152" y="55"/>
                            </a:cubicBezTo>
                            <a:cubicBezTo>
                              <a:pt x="150" y="48"/>
                              <a:pt x="143" y="38"/>
                              <a:pt x="138" y="37"/>
                            </a:cubicBezTo>
                            <a:cubicBezTo>
                              <a:pt x="109" y="36"/>
                              <a:pt x="80" y="36"/>
                              <a:pt x="51" y="37"/>
                            </a:cubicBezTo>
                            <a:cubicBezTo>
                              <a:pt x="38" y="37"/>
                              <a:pt x="36" y="45"/>
                              <a:pt x="36" y="56"/>
                            </a:cubicBezTo>
                            <a:cubicBezTo>
                              <a:pt x="36" y="67"/>
                              <a:pt x="42" y="71"/>
                              <a:pt x="52" y="71"/>
                            </a:cubicBezTo>
                            <a:cubicBezTo>
                              <a:pt x="66" y="71"/>
                              <a:pt x="80" y="71"/>
                              <a:pt x="94" y="71"/>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72" name="Freeform 60"/>
                      <p:cNvSpPr>
                        <a:spLocks noEditPoints="1"/>
                      </p:cNvSpPr>
                      <p:nvPr/>
                    </p:nvSpPr>
                    <p:spPr bwMode="auto">
                      <a:xfrm>
                        <a:off x="8894763" y="2717800"/>
                        <a:ext cx="58738" cy="49213"/>
                      </a:xfrm>
                      <a:custGeom>
                        <a:avLst/>
                        <a:gdLst>
                          <a:gd name="T0" fmla="*/ 81 w 191"/>
                          <a:gd name="T1" fmla="*/ 1 h 160"/>
                          <a:gd name="T2" fmla="*/ 142 w 191"/>
                          <a:gd name="T3" fmla="*/ 1 h 160"/>
                          <a:gd name="T4" fmla="*/ 190 w 191"/>
                          <a:gd name="T5" fmla="*/ 55 h 160"/>
                          <a:gd name="T6" fmla="*/ 140 w 191"/>
                          <a:gd name="T7" fmla="*/ 104 h 160"/>
                          <a:gd name="T8" fmla="*/ 64 w 191"/>
                          <a:gd name="T9" fmla="*/ 104 h 160"/>
                          <a:gd name="T10" fmla="*/ 36 w 191"/>
                          <a:gd name="T11" fmla="*/ 131 h 160"/>
                          <a:gd name="T12" fmla="*/ 26 w 191"/>
                          <a:gd name="T13" fmla="*/ 153 h 160"/>
                          <a:gd name="T14" fmla="*/ 1 w 191"/>
                          <a:gd name="T15" fmla="*/ 135 h 160"/>
                          <a:gd name="T16" fmla="*/ 0 w 191"/>
                          <a:gd name="T17" fmla="*/ 22 h 160"/>
                          <a:gd name="T18" fmla="*/ 21 w 191"/>
                          <a:gd name="T19" fmla="*/ 1 h 160"/>
                          <a:gd name="T20" fmla="*/ 81 w 191"/>
                          <a:gd name="T21" fmla="*/ 1 h 160"/>
                          <a:gd name="T22" fmla="*/ 81 w 191"/>
                          <a:gd name="T23" fmla="*/ 1 h 160"/>
                          <a:gd name="T24" fmla="*/ 94 w 191"/>
                          <a:gd name="T25" fmla="*/ 68 h 160"/>
                          <a:gd name="T26" fmla="*/ 94 w 191"/>
                          <a:gd name="T27" fmla="*/ 68 h 160"/>
                          <a:gd name="T28" fmla="*/ 140 w 191"/>
                          <a:gd name="T29" fmla="*/ 68 h 160"/>
                          <a:gd name="T30" fmla="*/ 155 w 191"/>
                          <a:gd name="T31" fmla="*/ 52 h 160"/>
                          <a:gd name="T32" fmla="*/ 140 w 191"/>
                          <a:gd name="T33" fmla="*/ 37 h 160"/>
                          <a:gd name="T34" fmla="*/ 50 w 191"/>
                          <a:gd name="T35" fmla="*/ 37 h 160"/>
                          <a:gd name="T36" fmla="*/ 37 w 191"/>
                          <a:gd name="T37" fmla="*/ 52 h 160"/>
                          <a:gd name="T38" fmla="*/ 50 w 191"/>
                          <a:gd name="T39" fmla="*/ 68 h 160"/>
                          <a:gd name="T40" fmla="*/ 94 w 191"/>
                          <a:gd name="T41" fmla="*/ 6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1" h="160">
                            <a:moveTo>
                              <a:pt x="81" y="1"/>
                            </a:moveTo>
                            <a:cubicBezTo>
                              <a:pt x="101" y="1"/>
                              <a:pt x="122" y="0"/>
                              <a:pt x="142" y="1"/>
                            </a:cubicBezTo>
                            <a:cubicBezTo>
                              <a:pt x="174" y="3"/>
                              <a:pt x="191" y="22"/>
                              <a:pt x="190" y="55"/>
                            </a:cubicBezTo>
                            <a:cubicBezTo>
                              <a:pt x="189" y="87"/>
                              <a:pt x="172" y="104"/>
                              <a:pt x="140" y="104"/>
                            </a:cubicBezTo>
                            <a:cubicBezTo>
                              <a:pt x="114" y="104"/>
                              <a:pt x="89" y="104"/>
                              <a:pt x="64" y="104"/>
                            </a:cubicBezTo>
                            <a:cubicBezTo>
                              <a:pt x="36" y="104"/>
                              <a:pt x="37" y="104"/>
                              <a:pt x="36" y="131"/>
                            </a:cubicBezTo>
                            <a:cubicBezTo>
                              <a:pt x="35" y="139"/>
                              <a:pt x="31" y="151"/>
                              <a:pt x="26" y="153"/>
                            </a:cubicBezTo>
                            <a:cubicBezTo>
                              <a:pt x="10" y="160"/>
                              <a:pt x="1" y="153"/>
                              <a:pt x="1" y="135"/>
                            </a:cubicBezTo>
                            <a:cubicBezTo>
                              <a:pt x="0" y="98"/>
                              <a:pt x="1" y="60"/>
                              <a:pt x="0" y="22"/>
                            </a:cubicBezTo>
                            <a:cubicBezTo>
                              <a:pt x="0" y="6"/>
                              <a:pt x="5" y="0"/>
                              <a:pt x="21" y="1"/>
                            </a:cubicBezTo>
                            <a:cubicBezTo>
                              <a:pt x="41" y="1"/>
                              <a:pt x="61" y="1"/>
                              <a:pt x="81" y="1"/>
                            </a:cubicBezTo>
                            <a:cubicBezTo>
                              <a:pt x="81" y="1"/>
                              <a:pt x="81" y="1"/>
                              <a:pt x="81" y="1"/>
                            </a:cubicBezTo>
                            <a:close/>
                            <a:moveTo>
                              <a:pt x="94" y="68"/>
                            </a:moveTo>
                            <a:cubicBezTo>
                              <a:pt x="94" y="68"/>
                              <a:pt x="94" y="68"/>
                              <a:pt x="94" y="68"/>
                            </a:cubicBezTo>
                            <a:cubicBezTo>
                              <a:pt x="109" y="68"/>
                              <a:pt x="125" y="70"/>
                              <a:pt x="140" y="68"/>
                            </a:cubicBezTo>
                            <a:cubicBezTo>
                              <a:pt x="146" y="67"/>
                              <a:pt x="155" y="57"/>
                              <a:pt x="155" y="52"/>
                            </a:cubicBezTo>
                            <a:cubicBezTo>
                              <a:pt x="154" y="47"/>
                              <a:pt x="145" y="37"/>
                              <a:pt x="140" y="37"/>
                            </a:cubicBezTo>
                            <a:cubicBezTo>
                              <a:pt x="110" y="36"/>
                              <a:pt x="80" y="36"/>
                              <a:pt x="50" y="37"/>
                            </a:cubicBezTo>
                            <a:cubicBezTo>
                              <a:pt x="45" y="37"/>
                              <a:pt x="38" y="46"/>
                              <a:pt x="37" y="52"/>
                            </a:cubicBezTo>
                            <a:cubicBezTo>
                              <a:pt x="34" y="61"/>
                              <a:pt x="38" y="68"/>
                              <a:pt x="50" y="68"/>
                            </a:cubicBezTo>
                            <a:cubicBezTo>
                              <a:pt x="65" y="68"/>
                              <a:pt x="80" y="68"/>
                              <a:pt x="94" y="68"/>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73" name="Freeform 61"/>
                      <p:cNvSpPr>
                        <a:spLocks/>
                      </p:cNvSpPr>
                      <p:nvPr/>
                    </p:nvSpPr>
                    <p:spPr bwMode="auto">
                      <a:xfrm>
                        <a:off x="9256713" y="2717800"/>
                        <a:ext cx="49213" cy="47625"/>
                      </a:xfrm>
                      <a:custGeom>
                        <a:avLst/>
                        <a:gdLst>
                          <a:gd name="T0" fmla="*/ 1 w 164"/>
                          <a:gd name="T1" fmla="*/ 77 h 155"/>
                          <a:gd name="T2" fmla="*/ 1 w 164"/>
                          <a:gd name="T3" fmla="*/ 17 h 155"/>
                          <a:gd name="T4" fmla="*/ 18 w 164"/>
                          <a:gd name="T5" fmla="*/ 1 h 155"/>
                          <a:gd name="T6" fmla="*/ 36 w 164"/>
                          <a:gd name="T7" fmla="*/ 16 h 155"/>
                          <a:gd name="T8" fmla="*/ 36 w 164"/>
                          <a:gd name="T9" fmla="*/ 18 h 155"/>
                          <a:gd name="T10" fmla="*/ 83 w 164"/>
                          <a:gd name="T11" fmla="*/ 60 h 155"/>
                          <a:gd name="T12" fmla="*/ 85 w 164"/>
                          <a:gd name="T13" fmla="*/ 60 h 155"/>
                          <a:gd name="T14" fmla="*/ 128 w 164"/>
                          <a:gd name="T15" fmla="*/ 19 h 155"/>
                          <a:gd name="T16" fmla="*/ 146 w 164"/>
                          <a:gd name="T17" fmla="*/ 1 h 155"/>
                          <a:gd name="T18" fmla="*/ 164 w 164"/>
                          <a:gd name="T19" fmla="*/ 18 h 155"/>
                          <a:gd name="T20" fmla="*/ 164 w 164"/>
                          <a:gd name="T21" fmla="*/ 138 h 155"/>
                          <a:gd name="T22" fmla="*/ 146 w 164"/>
                          <a:gd name="T23" fmla="*/ 155 h 155"/>
                          <a:gd name="T24" fmla="*/ 128 w 164"/>
                          <a:gd name="T25" fmla="*/ 137 h 155"/>
                          <a:gd name="T26" fmla="*/ 85 w 164"/>
                          <a:gd name="T27" fmla="*/ 96 h 155"/>
                          <a:gd name="T28" fmla="*/ 83 w 164"/>
                          <a:gd name="T29" fmla="*/ 96 h 155"/>
                          <a:gd name="T30" fmla="*/ 36 w 164"/>
                          <a:gd name="T31" fmla="*/ 138 h 155"/>
                          <a:gd name="T32" fmla="*/ 17 w 164"/>
                          <a:gd name="T33" fmla="*/ 155 h 155"/>
                          <a:gd name="T34" fmla="*/ 1 w 164"/>
                          <a:gd name="T35" fmla="*/ 138 h 155"/>
                          <a:gd name="T36" fmla="*/ 1 w 164"/>
                          <a:gd name="T37" fmla="*/ 7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4" h="155">
                            <a:moveTo>
                              <a:pt x="1" y="77"/>
                            </a:moveTo>
                            <a:cubicBezTo>
                              <a:pt x="1" y="57"/>
                              <a:pt x="1" y="37"/>
                              <a:pt x="1" y="17"/>
                            </a:cubicBezTo>
                            <a:cubicBezTo>
                              <a:pt x="0" y="4"/>
                              <a:pt x="6" y="0"/>
                              <a:pt x="18" y="1"/>
                            </a:cubicBezTo>
                            <a:cubicBezTo>
                              <a:pt x="28" y="1"/>
                              <a:pt x="37" y="3"/>
                              <a:pt x="36" y="16"/>
                            </a:cubicBezTo>
                            <a:cubicBezTo>
                              <a:pt x="36" y="16"/>
                              <a:pt x="36" y="17"/>
                              <a:pt x="36" y="18"/>
                            </a:cubicBezTo>
                            <a:cubicBezTo>
                              <a:pt x="39" y="60"/>
                              <a:pt x="39" y="60"/>
                              <a:pt x="83" y="60"/>
                            </a:cubicBezTo>
                            <a:cubicBezTo>
                              <a:pt x="83" y="60"/>
                              <a:pt x="84" y="60"/>
                              <a:pt x="85" y="60"/>
                            </a:cubicBezTo>
                            <a:cubicBezTo>
                              <a:pt x="126" y="60"/>
                              <a:pt x="127" y="60"/>
                              <a:pt x="128" y="19"/>
                            </a:cubicBezTo>
                            <a:cubicBezTo>
                              <a:pt x="129" y="6"/>
                              <a:pt x="132" y="0"/>
                              <a:pt x="146" y="1"/>
                            </a:cubicBezTo>
                            <a:cubicBezTo>
                              <a:pt x="158" y="1"/>
                              <a:pt x="164" y="5"/>
                              <a:pt x="164" y="18"/>
                            </a:cubicBezTo>
                            <a:cubicBezTo>
                              <a:pt x="164" y="58"/>
                              <a:pt x="164" y="98"/>
                              <a:pt x="164" y="138"/>
                            </a:cubicBezTo>
                            <a:cubicBezTo>
                              <a:pt x="164" y="151"/>
                              <a:pt x="158" y="155"/>
                              <a:pt x="146" y="155"/>
                            </a:cubicBezTo>
                            <a:cubicBezTo>
                              <a:pt x="133" y="155"/>
                              <a:pt x="129" y="150"/>
                              <a:pt x="128" y="137"/>
                            </a:cubicBezTo>
                            <a:cubicBezTo>
                              <a:pt x="127" y="96"/>
                              <a:pt x="126" y="96"/>
                              <a:pt x="85" y="96"/>
                            </a:cubicBezTo>
                            <a:cubicBezTo>
                              <a:pt x="84" y="96"/>
                              <a:pt x="83" y="96"/>
                              <a:pt x="83" y="96"/>
                            </a:cubicBezTo>
                            <a:cubicBezTo>
                              <a:pt x="39" y="96"/>
                              <a:pt x="39" y="96"/>
                              <a:pt x="36" y="138"/>
                            </a:cubicBezTo>
                            <a:cubicBezTo>
                              <a:pt x="36" y="152"/>
                              <a:pt x="29" y="155"/>
                              <a:pt x="17" y="155"/>
                            </a:cubicBezTo>
                            <a:cubicBezTo>
                              <a:pt x="6" y="155"/>
                              <a:pt x="0" y="151"/>
                              <a:pt x="1" y="138"/>
                            </a:cubicBezTo>
                            <a:cubicBezTo>
                              <a:pt x="1" y="118"/>
                              <a:pt x="1" y="97"/>
                              <a:pt x="1" y="77"/>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74" name="Freeform 62"/>
                      <p:cNvSpPr>
                        <a:spLocks/>
                      </p:cNvSpPr>
                      <p:nvPr/>
                    </p:nvSpPr>
                    <p:spPr bwMode="auto">
                      <a:xfrm>
                        <a:off x="9140825" y="2717800"/>
                        <a:ext cx="50800" cy="47625"/>
                      </a:xfrm>
                      <a:custGeom>
                        <a:avLst/>
                        <a:gdLst>
                          <a:gd name="T0" fmla="*/ 102 w 169"/>
                          <a:gd name="T1" fmla="*/ 152 h 154"/>
                          <a:gd name="T2" fmla="*/ 44 w 169"/>
                          <a:gd name="T3" fmla="*/ 152 h 154"/>
                          <a:gd name="T4" fmla="*/ 1 w 169"/>
                          <a:gd name="T5" fmla="*/ 104 h 154"/>
                          <a:gd name="T6" fmla="*/ 1 w 169"/>
                          <a:gd name="T7" fmla="*/ 46 h 154"/>
                          <a:gd name="T8" fmla="*/ 36 w 169"/>
                          <a:gd name="T9" fmla="*/ 4 h 154"/>
                          <a:gd name="T10" fmla="*/ 157 w 169"/>
                          <a:gd name="T11" fmla="*/ 1 h 154"/>
                          <a:gd name="T12" fmla="*/ 167 w 169"/>
                          <a:gd name="T13" fmla="*/ 20 h 154"/>
                          <a:gd name="T14" fmla="*/ 154 w 169"/>
                          <a:gd name="T15" fmla="*/ 34 h 154"/>
                          <a:gd name="T16" fmla="*/ 63 w 169"/>
                          <a:gd name="T17" fmla="*/ 35 h 154"/>
                          <a:gd name="T18" fmla="*/ 36 w 169"/>
                          <a:gd name="T19" fmla="*/ 61 h 154"/>
                          <a:gd name="T20" fmla="*/ 36 w 169"/>
                          <a:gd name="T21" fmla="*/ 91 h 154"/>
                          <a:gd name="T22" fmla="*/ 64 w 169"/>
                          <a:gd name="T23" fmla="*/ 118 h 154"/>
                          <a:gd name="T24" fmla="*/ 150 w 169"/>
                          <a:gd name="T25" fmla="*/ 118 h 154"/>
                          <a:gd name="T26" fmla="*/ 168 w 169"/>
                          <a:gd name="T27" fmla="*/ 135 h 154"/>
                          <a:gd name="T28" fmla="*/ 150 w 169"/>
                          <a:gd name="T29" fmla="*/ 154 h 154"/>
                          <a:gd name="T30" fmla="*/ 102 w 169"/>
                          <a:gd name="T31" fmla="*/ 154 h 154"/>
                          <a:gd name="T32" fmla="*/ 102 w 169"/>
                          <a:gd name="T33" fmla="*/ 15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9" h="154">
                            <a:moveTo>
                              <a:pt x="102" y="152"/>
                            </a:moveTo>
                            <a:cubicBezTo>
                              <a:pt x="83" y="152"/>
                              <a:pt x="63" y="154"/>
                              <a:pt x="44" y="152"/>
                            </a:cubicBezTo>
                            <a:cubicBezTo>
                              <a:pt x="16" y="149"/>
                              <a:pt x="1" y="132"/>
                              <a:pt x="1" y="104"/>
                            </a:cubicBezTo>
                            <a:cubicBezTo>
                              <a:pt x="0" y="85"/>
                              <a:pt x="0" y="65"/>
                              <a:pt x="1" y="46"/>
                            </a:cubicBezTo>
                            <a:cubicBezTo>
                              <a:pt x="2" y="24"/>
                              <a:pt x="15" y="5"/>
                              <a:pt x="36" y="4"/>
                            </a:cubicBezTo>
                            <a:cubicBezTo>
                              <a:pt x="76" y="0"/>
                              <a:pt x="117" y="1"/>
                              <a:pt x="157" y="1"/>
                            </a:cubicBezTo>
                            <a:cubicBezTo>
                              <a:pt x="161" y="1"/>
                              <a:pt x="167" y="13"/>
                              <a:pt x="167" y="20"/>
                            </a:cubicBezTo>
                            <a:cubicBezTo>
                              <a:pt x="167" y="25"/>
                              <a:pt x="159" y="34"/>
                              <a:pt x="154" y="34"/>
                            </a:cubicBezTo>
                            <a:cubicBezTo>
                              <a:pt x="124" y="36"/>
                              <a:pt x="93" y="35"/>
                              <a:pt x="63" y="35"/>
                            </a:cubicBezTo>
                            <a:cubicBezTo>
                              <a:pt x="39" y="35"/>
                              <a:pt x="36" y="38"/>
                              <a:pt x="36" y="61"/>
                            </a:cubicBezTo>
                            <a:cubicBezTo>
                              <a:pt x="36" y="71"/>
                              <a:pt x="36" y="81"/>
                              <a:pt x="36" y="91"/>
                            </a:cubicBezTo>
                            <a:cubicBezTo>
                              <a:pt x="36" y="116"/>
                              <a:pt x="38" y="118"/>
                              <a:pt x="64" y="118"/>
                            </a:cubicBezTo>
                            <a:cubicBezTo>
                              <a:pt x="92" y="119"/>
                              <a:pt x="121" y="119"/>
                              <a:pt x="150" y="118"/>
                            </a:cubicBezTo>
                            <a:cubicBezTo>
                              <a:pt x="162" y="118"/>
                              <a:pt x="168" y="121"/>
                              <a:pt x="168" y="135"/>
                            </a:cubicBezTo>
                            <a:cubicBezTo>
                              <a:pt x="169" y="149"/>
                              <a:pt x="163" y="154"/>
                              <a:pt x="150" y="154"/>
                            </a:cubicBezTo>
                            <a:cubicBezTo>
                              <a:pt x="134" y="153"/>
                              <a:pt x="118" y="154"/>
                              <a:pt x="102" y="154"/>
                            </a:cubicBezTo>
                            <a:cubicBezTo>
                              <a:pt x="102" y="153"/>
                              <a:pt x="102" y="153"/>
                              <a:pt x="102" y="152"/>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75" name="Freeform 63"/>
                      <p:cNvSpPr>
                        <a:spLocks/>
                      </p:cNvSpPr>
                      <p:nvPr/>
                    </p:nvSpPr>
                    <p:spPr bwMode="auto">
                      <a:xfrm>
                        <a:off x="8874125" y="2776538"/>
                        <a:ext cx="23813" cy="23813"/>
                      </a:xfrm>
                      <a:custGeom>
                        <a:avLst/>
                        <a:gdLst>
                          <a:gd name="T0" fmla="*/ 0 w 78"/>
                          <a:gd name="T1" fmla="*/ 77 h 77"/>
                          <a:gd name="T2" fmla="*/ 0 w 78"/>
                          <a:gd name="T3" fmla="*/ 0 h 77"/>
                          <a:gd name="T4" fmla="*/ 77 w 78"/>
                          <a:gd name="T5" fmla="*/ 0 h 77"/>
                          <a:gd name="T6" fmla="*/ 77 w 78"/>
                          <a:gd name="T7" fmla="*/ 67 h 77"/>
                          <a:gd name="T8" fmla="*/ 68 w 78"/>
                          <a:gd name="T9" fmla="*/ 76 h 77"/>
                          <a:gd name="T10" fmla="*/ 0 w 78"/>
                          <a:gd name="T11" fmla="*/ 77 h 77"/>
                        </a:gdLst>
                        <a:ahLst/>
                        <a:cxnLst>
                          <a:cxn ang="0">
                            <a:pos x="T0" y="T1"/>
                          </a:cxn>
                          <a:cxn ang="0">
                            <a:pos x="T2" y="T3"/>
                          </a:cxn>
                          <a:cxn ang="0">
                            <a:pos x="T4" y="T5"/>
                          </a:cxn>
                          <a:cxn ang="0">
                            <a:pos x="T6" y="T7"/>
                          </a:cxn>
                          <a:cxn ang="0">
                            <a:pos x="T8" y="T9"/>
                          </a:cxn>
                          <a:cxn ang="0">
                            <a:pos x="T10" y="T11"/>
                          </a:cxn>
                        </a:cxnLst>
                        <a:rect l="0" t="0" r="r" b="b"/>
                        <a:pathLst>
                          <a:path w="78" h="77">
                            <a:moveTo>
                              <a:pt x="0" y="77"/>
                            </a:moveTo>
                            <a:cubicBezTo>
                              <a:pt x="0" y="50"/>
                              <a:pt x="0" y="25"/>
                              <a:pt x="0" y="0"/>
                            </a:cubicBezTo>
                            <a:cubicBezTo>
                              <a:pt x="25" y="0"/>
                              <a:pt x="50" y="0"/>
                              <a:pt x="77" y="0"/>
                            </a:cubicBezTo>
                            <a:cubicBezTo>
                              <a:pt x="77" y="22"/>
                              <a:pt x="78" y="44"/>
                              <a:pt x="77" y="67"/>
                            </a:cubicBezTo>
                            <a:cubicBezTo>
                              <a:pt x="77" y="70"/>
                              <a:pt x="71" y="76"/>
                              <a:pt x="68" y="76"/>
                            </a:cubicBezTo>
                            <a:cubicBezTo>
                              <a:pt x="45" y="77"/>
                              <a:pt x="23" y="77"/>
                              <a:pt x="0" y="77"/>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p>
                    </p:txBody>
                  </p:sp>
                </p:grpSp>
              </p:grpSp>
            </p:grpSp>
          </p:grpSp>
        </p:grpSp>
        <p:sp>
          <p:nvSpPr>
            <p:cNvPr id="42" name="Down Arrow 41"/>
            <p:cNvSpPr/>
            <p:nvPr/>
          </p:nvSpPr>
          <p:spPr bwMode="auto">
            <a:xfrm>
              <a:off x="8682442" y="3658934"/>
              <a:ext cx="484632" cy="457200"/>
            </a:xfrm>
            <a:prstGeom prst="downArrow">
              <a:avLst/>
            </a:prstGeom>
            <a:solidFill>
              <a:srgbClr val="002060">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50" name="Group 149"/>
          <p:cNvGrpSpPr/>
          <p:nvPr/>
        </p:nvGrpSpPr>
        <p:grpSpPr>
          <a:xfrm>
            <a:off x="905190" y="2667152"/>
            <a:ext cx="534464" cy="123376"/>
            <a:chOff x="3648075" y="4178301"/>
            <a:chExt cx="6794500" cy="1568450"/>
          </a:xfrm>
          <a:solidFill>
            <a:schemeClr val="bg1"/>
          </a:solidFill>
        </p:grpSpPr>
        <p:sp>
          <p:nvSpPr>
            <p:cNvPr id="151" name="Freeform 17"/>
            <p:cNvSpPr>
              <a:spLocks/>
            </p:cNvSpPr>
            <p:nvPr/>
          </p:nvSpPr>
          <p:spPr bwMode="auto">
            <a:xfrm>
              <a:off x="3648075" y="4178301"/>
              <a:ext cx="4999038" cy="1568450"/>
            </a:xfrm>
            <a:custGeom>
              <a:avLst/>
              <a:gdLst>
                <a:gd name="T0" fmla="*/ 1331 w 1331"/>
                <a:gd name="T1" fmla="*/ 144 h 415"/>
                <a:gd name="T2" fmla="*/ 1237 w 1331"/>
                <a:gd name="T3" fmla="*/ 253 h 415"/>
                <a:gd name="T4" fmla="*/ 1126 w 1331"/>
                <a:gd name="T5" fmla="*/ 260 h 415"/>
                <a:gd name="T6" fmla="*/ 1126 w 1331"/>
                <a:gd name="T7" fmla="*/ 198 h 415"/>
                <a:gd name="T8" fmla="*/ 1161 w 1331"/>
                <a:gd name="T9" fmla="*/ 198 h 415"/>
                <a:gd name="T10" fmla="*/ 1203 w 1331"/>
                <a:gd name="T11" fmla="*/ 198 h 415"/>
                <a:gd name="T12" fmla="*/ 1266 w 1331"/>
                <a:gd name="T13" fmla="*/ 141 h 415"/>
                <a:gd name="T14" fmla="*/ 1208 w 1331"/>
                <a:gd name="T15" fmla="*/ 76 h 415"/>
                <a:gd name="T16" fmla="*/ 1063 w 1331"/>
                <a:gd name="T17" fmla="*/ 75 h 415"/>
                <a:gd name="T18" fmla="*/ 1063 w 1331"/>
                <a:gd name="T19" fmla="*/ 144 h 415"/>
                <a:gd name="T20" fmla="*/ 1063 w 1331"/>
                <a:gd name="T21" fmla="*/ 330 h 415"/>
                <a:gd name="T22" fmla="*/ 1019 w 1331"/>
                <a:gd name="T23" fmla="*/ 405 h 415"/>
                <a:gd name="T24" fmla="*/ 925 w 1331"/>
                <a:gd name="T25" fmla="*/ 366 h 415"/>
                <a:gd name="T26" fmla="*/ 876 w 1331"/>
                <a:gd name="T27" fmla="*/ 277 h 415"/>
                <a:gd name="T28" fmla="*/ 851 w 1331"/>
                <a:gd name="T29" fmla="*/ 262 h 415"/>
                <a:gd name="T30" fmla="*/ 749 w 1331"/>
                <a:gd name="T31" fmla="*/ 262 h 415"/>
                <a:gd name="T32" fmla="*/ 749 w 1331"/>
                <a:gd name="T33" fmla="*/ 212 h 415"/>
                <a:gd name="T34" fmla="*/ 763 w 1331"/>
                <a:gd name="T35" fmla="*/ 203 h 415"/>
                <a:gd name="T36" fmla="*/ 833 w 1331"/>
                <a:gd name="T37" fmla="*/ 203 h 415"/>
                <a:gd name="T38" fmla="*/ 759 w 1331"/>
                <a:gd name="T39" fmla="*/ 66 h 415"/>
                <a:gd name="T40" fmla="*/ 750 w 1331"/>
                <a:gd name="T41" fmla="*/ 83 h 415"/>
                <a:gd name="T42" fmla="*/ 641 w 1331"/>
                <a:gd name="T43" fmla="*/ 357 h 415"/>
                <a:gd name="T44" fmla="*/ 576 w 1331"/>
                <a:gd name="T45" fmla="*/ 407 h 415"/>
                <a:gd name="T46" fmla="*/ 505 w 1331"/>
                <a:gd name="T47" fmla="*/ 353 h 415"/>
                <a:gd name="T48" fmla="*/ 438 w 1331"/>
                <a:gd name="T49" fmla="*/ 95 h 415"/>
                <a:gd name="T50" fmla="*/ 433 w 1331"/>
                <a:gd name="T51" fmla="*/ 78 h 415"/>
                <a:gd name="T52" fmla="*/ 387 w 1331"/>
                <a:gd name="T53" fmla="*/ 227 h 415"/>
                <a:gd name="T54" fmla="*/ 346 w 1331"/>
                <a:gd name="T55" fmla="*/ 357 h 415"/>
                <a:gd name="T56" fmla="*/ 288 w 1331"/>
                <a:gd name="T57" fmla="*/ 407 h 415"/>
                <a:gd name="T58" fmla="*/ 229 w 1331"/>
                <a:gd name="T59" fmla="*/ 357 h 415"/>
                <a:gd name="T60" fmla="*/ 150 w 1331"/>
                <a:gd name="T61" fmla="*/ 99 h 415"/>
                <a:gd name="T62" fmla="*/ 143 w 1331"/>
                <a:gd name="T63" fmla="*/ 78 h 415"/>
                <a:gd name="T64" fmla="*/ 114 w 1331"/>
                <a:gd name="T65" fmla="*/ 194 h 415"/>
                <a:gd name="T66" fmla="*/ 68 w 1331"/>
                <a:gd name="T67" fmla="*/ 386 h 415"/>
                <a:gd name="T68" fmla="*/ 47 w 1331"/>
                <a:gd name="T69" fmla="*/ 403 h 415"/>
                <a:gd name="T70" fmla="*/ 0 w 1331"/>
                <a:gd name="T71" fmla="*/ 403 h 415"/>
                <a:gd name="T72" fmla="*/ 22 w 1331"/>
                <a:gd name="T73" fmla="*/ 308 h 415"/>
                <a:gd name="T74" fmla="*/ 82 w 1331"/>
                <a:gd name="T75" fmla="*/ 66 h 415"/>
                <a:gd name="T76" fmla="*/ 162 w 1331"/>
                <a:gd name="T77" fmla="*/ 14 h 415"/>
                <a:gd name="T78" fmla="*/ 202 w 1331"/>
                <a:gd name="T79" fmla="*/ 62 h 415"/>
                <a:gd name="T80" fmla="*/ 270 w 1331"/>
                <a:gd name="T81" fmla="*/ 285 h 415"/>
                <a:gd name="T82" fmla="*/ 289 w 1331"/>
                <a:gd name="T83" fmla="*/ 345 h 415"/>
                <a:gd name="T84" fmla="*/ 321 w 1331"/>
                <a:gd name="T85" fmla="*/ 237 h 415"/>
                <a:gd name="T86" fmla="*/ 374 w 1331"/>
                <a:gd name="T87" fmla="*/ 64 h 415"/>
                <a:gd name="T88" fmla="*/ 451 w 1331"/>
                <a:gd name="T89" fmla="*/ 13 h 415"/>
                <a:gd name="T90" fmla="*/ 494 w 1331"/>
                <a:gd name="T91" fmla="*/ 61 h 415"/>
                <a:gd name="T92" fmla="*/ 550 w 1331"/>
                <a:gd name="T93" fmla="*/ 283 h 415"/>
                <a:gd name="T94" fmla="*/ 573 w 1331"/>
                <a:gd name="T95" fmla="*/ 371 h 415"/>
                <a:gd name="T96" fmla="*/ 693 w 1331"/>
                <a:gd name="T97" fmla="*/ 63 h 415"/>
                <a:gd name="T98" fmla="*/ 779 w 1331"/>
                <a:gd name="T99" fmla="*/ 15 h 415"/>
                <a:gd name="T100" fmla="*/ 822 w 1331"/>
                <a:gd name="T101" fmla="*/ 56 h 415"/>
                <a:gd name="T102" fmla="*/ 983 w 1331"/>
                <a:gd name="T103" fmla="*/ 341 h 415"/>
                <a:gd name="T104" fmla="*/ 1000 w 1331"/>
                <a:gd name="T105" fmla="*/ 365 h 415"/>
                <a:gd name="T106" fmla="*/ 1000 w 1331"/>
                <a:gd name="T107" fmla="*/ 344 h 415"/>
                <a:gd name="T108" fmla="*/ 1000 w 1331"/>
                <a:gd name="T109" fmla="*/ 82 h 415"/>
                <a:gd name="T110" fmla="*/ 1003 w 1331"/>
                <a:gd name="T111" fmla="*/ 48 h 415"/>
                <a:gd name="T112" fmla="*/ 1035 w 1331"/>
                <a:gd name="T113" fmla="*/ 18 h 415"/>
                <a:gd name="T114" fmla="*/ 1126 w 1331"/>
                <a:gd name="T115" fmla="*/ 15 h 415"/>
                <a:gd name="T116" fmla="*/ 1240 w 1331"/>
                <a:gd name="T117" fmla="*/ 22 h 415"/>
                <a:gd name="T118" fmla="*/ 1331 w 1331"/>
                <a:gd name="T119" fmla="*/ 144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1" h="415">
                  <a:moveTo>
                    <a:pt x="1331" y="144"/>
                  </a:moveTo>
                  <a:cubicBezTo>
                    <a:pt x="1330" y="202"/>
                    <a:pt x="1298" y="242"/>
                    <a:pt x="1237" y="253"/>
                  </a:cubicBezTo>
                  <a:cubicBezTo>
                    <a:pt x="1201" y="259"/>
                    <a:pt x="1164" y="258"/>
                    <a:pt x="1126" y="260"/>
                  </a:cubicBezTo>
                  <a:cubicBezTo>
                    <a:pt x="1126" y="198"/>
                    <a:pt x="1126" y="198"/>
                    <a:pt x="1126" y="198"/>
                  </a:cubicBezTo>
                  <a:cubicBezTo>
                    <a:pt x="1138" y="198"/>
                    <a:pt x="1150" y="199"/>
                    <a:pt x="1161" y="198"/>
                  </a:cubicBezTo>
                  <a:cubicBezTo>
                    <a:pt x="1175" y="198"/>
                    <a:pt x="1189" y="199"/>
                    <a:pt x="1203" y="198"/>
                  </a:cubicBezTo>
                  <a:cubicBezTo>
                    <a:pt x="1242" y="195"/>
                    <a:pt x="1265" y="174"/>
                    <a:pt x="1266" y="141"/>
                  </a:cubicBezTo>
                  <a:cubicBezTo>
                    <a:pt x="1267" y="103"/>
                    <a:pt x="1248" y="78"/>
                    <a:pt x="1208" y="76"/>
                  </a:cubicBezTo>
                  <a:cubicBezTo>
                    <a:pt x="1160" y="73"/>
                    <a:pt x="1113" y="75"/>
                    <a:pt x="1063" y="75"/>
                  </a:cubicBezTo>
                  <a:cubicBezTo>
                    <a:pt x="1063" y="144"/>
                    <a:pt x="1063" y="144"/>
                    <a:pt x="1063" y="144"/>
                  </a:cubicBezTo>
                  <a:cubicBezTo>
                    <a:pt x="1063" y="206"/>
                    <a:pt x="1063" y="268"/>
                    <a:pt x="1063" y="330"/>
                  </a:cubicBezTo>
                  <a:cubicBezTo>
                    <a:pt x="1063" y="372"/>
                    <a:pt x="1048" y="397"/>
                    <a:pt x="1019" y="405"/>
                  </a:cubicBezTo>
                  <a:cubicBezTo>
                    <a:pt x="982" y="415"/>
                    <a:pt x="946" y="400"/>
                    <a:pt x="925" y="366"/>
                  </a:cubicBezTo>
                  <a:cubicBezTo>
                    <a:pt x="908" y="337"/>
                    <a:pt x="892" y="307"/>
                    <a:pt x="876" y="277"/>
                  </a:cubicBezTo>
                  <a:cubicBezTo>
                    <a:pt x="870" y="266"/>
                    <a:pt x="864" y="262"/>
                    <a:pt x="851" y="262"/>
                  </a:cubicBezTo>
                  <a:cubicBezTo>
                    <a:pt x="818" y="263"/>
                    <a:pt x="785" y="262"/>
                    <a:pt x="749" y="262"/>
                  </a:cubicBezTo>
                  <a:cubicBezTo>
                    <a:pt x="749" y="244"/>
                    <a:pt x="748" y="228"/>
                    <a:pt x="749" y="212"/>
                  </a:cubicBezTo>
                  <a:cubicBezTo>
                    <a:pt x="750" y="208"/>
                    <a:pt x="758" y="203"/>
                    <a:pt x="763" y="203"/>
                  </a:cubicBezTo>
                  <a:cubicBezTo>
                    <a:pt x="785" y="202"/>
                    <a:pt x="807" y="203"/>
                    <a:pt x="833" y="203"/>
                  </a:cubicBezTo>
                  <a:cubicBezTo>
                    <a:pt x="808" y="156"/>
                    <a:pt x="784" y="113"/>
                    <a:pt x="759" y="66"/>
                  </a:cubicBezTo>
                  <a:cubicBezTo>
                    <a:pt x="755" y="73"/>
                    <a:pt x="752" y="78"/>
                    <a:pt x="750" y="83"/>
                  </a:cubicBezTo>
                  <a:cubicBezTo>
                    <a:pt x="714" y="174"/>
                    <a:pt x="677" y="266"/>
                    <a:pt x="641" y="357"/>
                  </a:cubicBezTo>
                  <a:cubicBezTo>
                    <a:pt x="629" y="387"/>
                    <a:pt x="609" y="406"/>
                    <a:pt x="576" y="407"/>
                  </a:cubicBezTo>
                  <a:cubicBezTo>
                    <a:pt x="536" y="408"/>
                    <a:pt x="515" y="392"/>
                    <a:pt x="505" y="353"/>
                  </a:cubicBezTo>
                  <a:cubicBezTo>
                    <a:pt x="483" y="267"/>
                    <a:pt x="461" y="181"/>
                    <a:pt x="438" y="95"/>
                  </a:cubicBezTo>
                  <a:cubicBezTo>
                    <a:pt x="437" y="91"/>
                    <a:pt x="436" y="88"/>
                    <a:pt x="433" y="78"/>
                  </a:cubicBezTo>
                  <a:cubicBezTo>
                    <a:pt x="417" y="132"/>
                    <a:pt x="402" y="180"/>
                    <a:pt x="387" y="227"/>
                  </a:cubicBezTo>
                  <a:cubicBezTo>
                    <a:pt x="373" y="271"/>
                    <a:pt x="360" y="314"/>
                    <a:pt x="346" y="357"/>
                  </a:cubicBezTo>
                  <a:cubicBezTo>
                    <a:pt x="335" y="392"/>
                    <a:pt x="317" y="407"/>
                    <a:pt x="288" y="407"/>
                  </a:cubicBezTo>
                  <a:cubicBezTo>
                    <a:pt x="258" y="407"/>
                    <a:pt x="240" y="391"/>
                    <a:pt x="229" y="357"/>
                  </a:cubicBezTo>
                  <a:cubicBezTo>
                    <a:pt x="203" y="271"/>
                    <a:pt x="176" y="185"/>
                    <a:pt x="150" y="99"/>
                  </a:cubicBezTo>
                  <a:cubicBezTo>
                    <a:pt x="148" y="94"/>
                    <a:pt x="146" y="88"/>
                    <a:pt x="143" y="78"/>
                  </a:cubicBezTo>
                  <a:cubicBezTo>
                    <a:pt x="132" y="120"/>
                    <a:pt x="123" y="157"/>
                    <a:pt x="114" y="194"/>
                  </a:cubicBezTo>
                  <a:cubicBezTo>
                    <a:pt x="99" y="258"/>
                    <a:pt x="83" y="322"/>
                    <a:pt x="68" y="386"/>
                  </a:cubicBezTo>
                  <a:cubicBezTo>
                    <a:pt x="65" y="399"/>
                    <a:pt x="60" y="404"/>
                    <a:pt x="47" y="403"/>
                  </a:cubicBezTo>
                  <a:cubicBezTo>
                    <a:pt x="32" y="402"/>
                    <a:pt x="18" y="403"/>
                    <a:pt x="0" y="403"/>
                  </a:cubicBezTo>
                  <a:cubicBezTo>
                    <a:pt x="8" y="370"/>
                    <a:pt x="15" y="339"/>
                    <a:pt x="22" y="308"/>
                  </a:cubicBezTo>
                  <a:cubicBezTo>
                    <a:pt x="42" y="228"/>
                    <a:pt x="62" y="147"/>
                    <a:pt x="82" y="66"/>
                  </a:cubicBezTo>
                  <a:cubicBezTo>
                    <a:pt x="92" y="23"/>
                    <a:pt x="125" y="2"/>
                    <a:pt x="162" y="14"/>
                  </a:cubicBezTo>
                  <a:cubicBezTo>
                    <a:pt x="186" y="21"/>
                    <a:pt x="196" y="41"/>
                    <a:pt x="202" y="62"/>
                  </a:cubicBezTo>
                  <a:cubicBezTo>
                    <a:pt x="225" y="137"/>
                    <a:pt x="248" y="211"/>
                    <a:pt x="270" y="285"/>
                  </a:cubicBezTo>
                  <a:cubicBezTo>
                    <a:pt x="276" y="304"/>
                    <a:pt x="282" y="322"/>
                    <a:pt x="289" y="345"/>
                  </a:cubicBezTo>
                  <a:cubicBezTo>
                    <a:pt x="300" y="307"/>
                    <a:pt x="311" y="272"/>
                    <a:pt x="321" y="237"/>
                  </a:cubicBezTo>
                  <a:cubicBezTo>
                    <a:pt x="339" y="179"/>
                    <a:pt x="356" y="121"/>
                    <a:pt x="374" y="64"/>
                  </a:cubicBezTo>
                  <a:cubicBezTo>
                    <a:pt x="386" y="22"/>
                    <a:pt x="415" y="4"/>
                    <a:pt x="451" y="13"/>
                  </a:cubicBezTo>
                  <a:cubicBezTo>
                    <a:pt x="476" y="20"/>
                    <a:pt x="488" y="38"/>
                    <a:pt x="494" y="61"/>
                  </a:cubicBezTo>
                  <a:cubicBezTo>
                    <a:pt x="513" y="135"/>
                    <a:pt x="532" y="209"/>
                    <a:pt x="550" y="283"/>
                  </a:cubicBezTo>
                  <a:cubicBezTo>
                    <a:pt x="557" y="311"/>
                    <a:pt x="565" y="338"/>
                    <a:pt x="573" y="371"/>
                  </a:cubicBezTo>
                  <a:cubicBezTo>
                    <a:pt x="615" y="264"/>
                    <a:pt x="654" y="164"/>
                    <a:pt x="693" y="63"/>
                  </a:cubicBezTo>
                  <a:cubicBezTo>
                    <a:pt x="710" y="21"/>
                    <a:pt x="743" y="0"/>
                    <a:pt x="779" y="15"/>
                  </a:cubicBezTo>
                  <a:cubicBezTo>
                    <a:pt x="796" y="22"/>
                    <a:pt x="812" y="39"/>
                    <a:pt x="822" y="56"/>
                  </a:cubicBezTo>
                  <a:cubicBezTo>
                    <a:pt x="877" y="150"/>
                    <a:pt x="929" y="246"/>
                    <a:pt x="983" y="341"/>
                  </a:cubicBezTo>
                  <a:cubicBezTo>
                    <a:pt x="987" y="349"/>
                    <a:pt x="992" y="357"/>
                    <a:pt x="1000" y="365"/>
                  </a:cubicBezTo>
                  <a:cubicBezTo>
                    <a:pt x="1000" y="344"/>
                    <a:pt x="1000" y="344"/>
                    <a:pt x="1000" y="344"/>
                  </a:cubicBezTo>
                  <a:cubicBezTo>
                    <a:pt x="1000" y="257"/>
                    <a:pt x="1000" y="169"/>
                    <a:pt x="1000" y="82"/>
                  </a:cubicBezTo>
                  <a:cubicBezTo>
                    <a:pt x="1000" y="71"/>
                    <a:pt x="1001" y="59"/>
                    <a:pt x="1003" y="48"/>
                  </a:cubicBezTo>
                  <a:cubicBezTo>
                    <a:pt x="1006" y="31"/>
                    <a:pt x="1017" y="19"/>
                    <a:pt x="1035" y="18"/>
                  </a:cubicBezTo>
                  <a:cubicBezTo>
                    <a:pt x="1065" y="16"/>
                    <a:pt x="1096" y="14"/>
                    <a:pt x="1126" y="15"/>
                  </a:cubicBezTo>
                  <a:cubicBezTo>
                    <a:pt x="1164" y="16"/>
                    <a:pt x="1203" y="15"/>
                    <a:pt x="1240" y="22"/>
                  </a:cubicBezTo>
                  <a:cubicBezTo>
                    <a:pt x="1304" y="33"/>
                    <a:pt x="1331" y="72"/>
                    <a:pt x="1331" y="144"/>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152" name="Freeform 18"/>
            <p:cNvSpPr>
              <a:spLocks/>
            </p:cNvSpPr>
            <p:nvPr/>
          </p:nvSpPr>
          <p:spPr bwMode="auto">
            <a:xfrm>
              <a:off x="8796338" y="4230688"/>
              <a:ext cx="1371600" cy="1470025"/>
            </a:xfrm>
            <a:custGeom>
              <a:avLst/>
              <a:gdLst>
                <a:gd name="T0" fmla="*/ 365 w 365"/>
                <a:gd name="T1" fmla="*/ 388 h 389"/>
                <a:gd name="T2" fmla="*/ 293 w 365"/>
                <a:gd name="T3" fmla="*/ 388 h 389"/>
                <a:gd name="T4" fmla="*/ 281 w 365"/>
                <a:gd name="T5" fmla="*/ 376 h 389"/>
                <a:gd name="T6" fmla="*/ 196 w 365"/>
                <a:gd name="T7" fmla="*/ 258 h 389"/>
                <a:gd name="T8" fmla="*/ 170 w 365"/>
                <a:gd name="T9" fmla="*/ 244 h 389"/>
                <a:gd name="T10" fmla="*/ 81 w 365"/>
                <a:gd name="T11" fmla="*/ 244 h 389"/>
                <a:gd name="T12" fmla="*/ 81 w 365"/>
                <a:gd name="T13" fmla="*/ 387 h 389"/>
                <a:gd name="T14" fmla="*/ 19 w 365"/>
                <a:gd name="T15" fmla="*/ 387 h 389"/>
                <a:gd name="T16" fmla="*/ 19 w 365"/>
                <a:gd name="T17" fmla="*/ 186 h 389"/>
                <a:gd name="T18" fmla="*/ 41 w 365"/>
                <a:gd name="T19" fmla="*/ 185 h 389"/>
                <a:gd name="T20" fmla="*/ 205 w 365"/>
                <a:gd name="T21" fmla="*/ 184 h 389"/>
                <a:gd name="T22" fmla="*/ 246 w 365"/>
                <a:gd name="T23" fmla="*/ 178 h 389"/>
                <a:gd name="T24" fmla="*/ 282 w 365"/>
                <a:gd name="T25" fmla="*/ 111 h 389"/>
                <a:gd name="T26" fmla="*/ 219 w 365"/>
                <a:gd name="T27" fmla="*/ 61 h 389"/>
                <a:gd name="T28" fmla="*/ 53 w 365"/>
                <a:gd name="T29" fmla="*/ 60 h 389"/>
                <a:gd name="T30" fmla="*/ 25 w 365"/>
                <a:gd name="T31" fmla="*/ 59 h 389"/>
                <a:gd name="T32" fmla="*/ 0 w 365"/>
                <a:gd name="T33" fmla="*/ 30 h 389"/>
                <a:gd name="T34" fmla="*/ 25 w 365"/>
                <a:gd name="T35" fmla="*/ 1 h 389"/>
                <a:gd name="T36" fmla="*/ 255 w 365"/>
                <a:gd name="T37" fmla="*/ 8 h 389"/>
                <a:gd name="T38" fmla="*/ 348 w 365"/>
                <a:gd name="T39" fmla="*/ 106 h 389"/>
                <a:gd name="T40" fmla="*/ 267 w 365"/>
                <a:gd name="T41" fmla="*/ 233 h 389"/>
                <a:gd name="T42" fmla="*/ 259 w 365"/>
                <a:gd name="T43" fmla="*/ 236 h 389"/>
                <a:gd name="T44" fmla="*/ 365 w 365"/>
                <a:gd name="T45" fmla="*/ 388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5" h="389">
                  <a:moveTo>
                    <a:pt x="365" y="388"/>
                  </a:moveTo>
                  <a:cubicBezTo>
                    <a:pt x="339" y="388"/>
                    <a:pt x="316" y="389"/>
                    <a:pt x="293" y="388"/>
                  </a:cubicBezTo>
                  <a:cubicBezTo>
                    <a:pt x="289" y="388"/>
                    <a:pt x="284" y="381"/>
                    <a:pt x="281" y="376"/>
                  </a:cubicBezTo>
                  <a:cubicBezTo>
                    <a:pt x="252" y="337"/>
                    <a:pt x="224" y="298"/>
                    <a:pt x="196" y="258"/>
                  </a:cubicBezTo>
                  <a:cubicBezTo>
                    <a:pt x="189" y="248"/>
                    <a:pt x="182" y="244"/>
                    <a:pt x="170" y="244"/>
                  </a:cubicBezTo>
                  <a:cubicBezTo>
                    <a:pt x="141" y="245"/>
                    <a:pt x="113" y="244"/>
                    <a:pt x="81" y="244"/>
                  </a:cubicBezTo>
                  <a:cubicBezTo>
                    <a:pt x="81" y="387"/>
                    <a:pt x="81" y="387"/>
                    <a:pt x="81" y="387"/>
                  </a:cubicBezTo>
                  <a:cubicBezTo>
                    <a:pt x="19" y="387"/>
                    <a:pt x="19" y="387"/>
                    <a:pt x="19" y="387"/>
                  </a:cubicBezTo>
                  <a:cubicBezTo>
                    <a:pt x="19" y="186"/>
                    <a:pt x="19" y="186"/>
                    <a:pt x="19" y="186"/>
                  </a:cubicBezTo>
                  <a:cubicBezTo>
                    <a:pt x="26" y="185"/>
                    <a:pt x="33" y="185"/>
                    <a:pt x="41" y="185"/>
                  </a:cubicBezTo>
                  <a:cubicBezTo>
                    <a:pt x="95" y="184"/>
                    <a:pt x="150" y="185"/>
                    <a:pt x="205" y="184"/>
                  </a:cubicBezTo>
                  <a:cubicBezTo>
                    <a:pt x="218" y="184"/>
                    <a:pt x="233" y="183"/>
                    <a:pt x="246" y="178"/>
                  </a:cubicBezTo>
                  <a:cubicBezTo>
                    <a:pt x="274" y="168"/>
                    <a:pt x="287" y="142"/>
                    <a:pt x="282" y="111"/>
                  </a:cubicBezTo>
                  <a:cubicBezTo>
                    <a:pt x="278" y="82"/>
                    <a:pt x="253" y="61"/>
                    <a:pt x="219" y="61"/>
                  </a:cubicBezTo>
                  <a:cubicBezTo>
                    <a:pt x="163" y="60"/>
                    <a:pt x="108" y="60"/>
                    <a:pt x="53" y="60"/>
                  </a:cubicBezTo>
                  <a:cubicBezTo>
                    <a:pt x="43" y="60"/>
                    <a:pt x="34" y="61"/>
                    <a:pt x="25" y="59"/>
                  </a:cubicBezTo>
                  <a:cubicBezTo>
                    <a:pt x="9" y="56"/>
                    <a:pt x="0" y="46"/>
                    <a:pt x="0" y="30"/>
                  </a:cubicBezTo>
                  <a:cubicBezTo>
                    <a:pt x="0" y="14"/>
                    <a:pt x="10" y="1"/>
                    <a:pt x="25" y="1"/>
                  </a:cubicBezTo>
                  <a:cubicBezTo>
                    <a:pt x="102" y="2"/>
                    <a:pt x="179" y="0"/>
                    <a:pt x="255" y="8"/>
                  </a:cubicBezTo>
                  <a:cubicBezTo>
                    <a:pt x="312" y="14"/>
                    <a:pt x="345" y="55"/>
                    <a:pt x="348" y="106"/>
                  </a:cubicBezTo>
                  <a:cubicBezTo>
                    <a:pt x="351" y="174"/>
                    <a:pt x="327" y="211"/>
                    <a:pt x="267" y="233"/>
                  </a:cubicBezTo>
                  <a:cubicBezTo>
                    <a:pt x="266" y="233"/>
                    <a:pt x="264" y="234"/>
                    <a:pt x="259" y="236"/>
                  </a:cubicBezTo>
                  <a:cubicBezTo>
                    <a:pt x="294" y="286"/>
                    <a:pt x="328" y="335"/>
                    <a:pt x="365" y="388"/>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153" name="Freeform 19"/>
            <p:cNvSpPr>
              <a:spLocks noEditPoints="1"/>
            </p:cNvSpPr>
            <p:nvPr/>
          </p:nvSpPr>
          <p:spPr bwMode="auto">
            <a:xfrm>
              <a:off x="10182225" y="5451476"/>
              <a:ext cx="260350" cy="252413"/>
            </a:xfrm>
            <a:custGeom>
              <a:avLst/>
              <a:gdLst>
                <a:gd name="T0" fmla="*/ 69 w 69"/>
                <a:gd name="T1" fmla="*/ 33 h 67"/>
                <a:gd name="T2" fmla="*/ 34 w 69"/>
                <a:gd name="T3" fmla="*/ 67 h 67"/>
                <a:gd name="T4" fmla="*/ 0 w 69"/>
                <a:gd name="T5" fmla="*/ 33 h 67"/>
                <a:gd name="T6" fmla="*/ 34 w 69"/>
                <a:gd name="T7" fmla="*/ 0 h 67"/>
                <a:gd name="T8" fmla="*/ 69 w 69"/>
                <a:gd name="T9" fmla="*/ 33 h 67"/>
                <a:gd name="T10" fmla="*/ 8 w 69"/>
                <a:gd name="T11" fmla="*/ 33 h 67"/>
                <a:gd name="T12" fmla="*/ 34 w 69"/>
                <a:gd name="T13" fmla="*/ 60 h 67"/>
                <a:gd name="T14" fmla="*/ 60 w 69"/>
                <a:gd name="T15" fmla="*/ 34 h 67"/>
                <a:gd name="T16" fmla="*/ 34 w 69"/>
                <a:gd name="T17" fmla="*/ 7 h 67"/>
                <a:gd name="T18" fmla="*/ 8 w 69"/>
                <a:gd name="T19" fmla="*/ 33 h 67"/>
                <a:gd name="T20" fmla="*/ 29 w 69"/>
                <a:gd name="T21" fmla="*/ 51 h 67"/>
                <a:gd name="T22" fmla="*/ 21 w 69"/>
                <a:gd name="T23" fmla="*/ 51 h 67"/>
                <a:gd name="T24" fmla="*/ 21 w 69"/>
                <a:gd name="T25" fmla="*/ 17 h 67"/>
                <a:gd name="T26" fmla="*/ 34 w 69"/>
                <a:gd name="T27" fmla="*/ 16 h 67"/>
                <a:gd name="T28" fmla="*/ 46 w 69"/>
                <a:gd name="T29" fmla="*/ 19 h 67"/>
                <a:gd name="T30" fmla="*/ 49 w 69"/>
                <a:gd name="T31" fmla="*/ 26 h 67"/>
                <a:gd name="T32" fmla="*/ 42 w 69"/>
                <a:gd name="T33" fmla="*/ 34 h 67"/>
                <a:gd name="T34" fmla="*/ 42 w 69"/>
                <a:gd name="T35" fmla="*/ 34 h 67"/>
                <a:gd name="T36" fmla="*/ 48 w 69"/>
                <a:gd name="T37" fmla="*/ 43 h 67"/>
                <a:gd name="T38" fmla="*/ 51 w 69"/>
                <a:gd name="T39" fmla="*/ 51 h 67"/>
                <a:gd name="T40" fmla="*/ 42 w 69"/>
                <a:gd name="T41" fmla="*/ 51 h 67"/>
                <a:gd name="T42" fmla="*/ 40 w 69"/>
                <a:gd name="T43" fmla="*/ 43 h 67"/>
                <a:gd name="T44" fmla="*/ 33 w 69"/>
                <a:gd name="T45" fmla="*/ 37 h 67"/>
                <a:gd name="T46" fmla="*/ 29 w 69"/>
                <a:gd name="T47" fmla="*/ 37 h 67"/>
                <a:gd name="T48" fmla="*/ 29 w 69"/>
                <a:gd name="T49" fmla="*/ 51 h 67"/>
                <a:gd name="T50" fmla="*/ 29 w 69"/>
                <a:gd name="T51" fmla="*/ 32 h 67"/>
                <a:gd name="T52" fmla="*/ 33 w 69"/>
                <a:gd name="T53" fmla="*/ 32 h 67"/>
                <a:gd name="T54" fmla="*/ 41 w 69"/>
                <a:gd name="T55" fmla="*/ 27 h 67"/>
                <a:gd name="T56" fmla="*/ 33 w 69"/>
                <a:gd name="T57" fmla="*/ 22 h 67"/>
                <a:gd name="T58" fmla="*/ 29 w 69"/>
                <a:gd name="T59" fmla="*/ 22 h 67"/>
                <a:gd name="T60" fmla="*/ 29 w 69"/>
                <a:gd name="T61"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9" h="67">
                  <a:moveTo>
                    <a:pt x="69" y="33"/>
                  </a:moveTo>
                  <a:cubicBezTo>
                    <a:pt x="69" y="52"/>
                    <a:pt x="54" y="67"/>
                    <a:pt x="34" y="67"/>
                  </a:cubicBezTo>
                  <a:cubicBezTo>
                    <a:pt x="15" y="67"/>
                    <a:pt x="0" y="52"/>
                    <a:pt x="0" y="33"/>
                  </a:cubicBezTo>
                  <a:cubicBezTo>
                    <a:pt x="0" y="15"/>
                    <a:pt x="15" y="0"/>
                    <a:pt x="34" y="0"/>
                  </a:cubicBezTo>
                  <a:cubicBezTo>
                    <a:pt x="54" y="0"/>
                    <a:pt x="69" y="15"/>
                    <a:pt x="69" y="33"/>
                  </a:cubicBezTo>
                  <a:close/>
                  <a:moveTo>
                    <a:pt x="8" y="33"/>
                  </a:moveTo>
                  <a:cubicBezTo>
                    <a:pt x="8" y="48"/>
                    <a:pt x="19" y="60"/>
                    <a:pt x="34" y="60"/>
                  </a:cubicBezTo>
                  <a:cubicBezTo>
                    <a:pt x="49" y="60"/>
                    <a:pt x="60" y="48"/>
                    <a:pt x="60" y="34"/>
                  </a:cubicBezTo>
                  <a:cubicBezTo>
                    <a:pt x="60" y="19"/>
                    <a:pt x="49" y="7"/>
                    <a:pt x="34" y="7"/>
                  </a:cubicBezTo>
                  <a:cubicBezTo>
                    <a:pt x="19" y="7"/>
                    <a:pt x="8" y="19"/>
                    <a:pt x="8" y="33"/>
                  </a:cubicBezTo>
                  <a:close/>
                  <a:moveTo>
                    <a:pt x="29" y="51"/>
                  </a:moveTo>
                  <a:cubicBezTo>
                    <a:pt x="21" y="51"/>
                    <a:pt x="21" y="51"/>
                    <a:pt x="21" y="51"/>
                  </a:cubicBezTo>
                  <a:cubicBezTo>
                    <a:pt x="21" y="17"/>
                    <a:pt x="21" y="17"/>
                    <a:pt x="21" y="17"/>
                  </a:cubicBezTo>
                  <a:cubicBezTo>
                    <a:pt x="24" y="17"/>
                    <a:pt x="29" y="16"/>
                    <a:pt x="34" y="16"/>
                  </a:cubicBezTo>
                  <a:cubicBezTo>
                    <a:pt x="40" y="16"/>
                    <a:pt x="43" y="17"/>
                    <a:pt x="46" y="19"/>
                  </a:cubicBezTo>
                  <a:cubicBezTo>
                    <a:pt x="48" y="20"/>
                    <a:pt x="49" y="23"/>
                    <a:pt x="49" y="26"/>
                  </a:cubicBezTo>
                  <a:cubicBezTo>
                    <a:pt x="49" y="30"/>
                    <a:pt x="46" y="33"/>
                    <a:pt x="42" y="34"/>
                  </a:cubicBezTo>
                  <a:cubicBezTo>
                    <a:pt x="42" y="34"/>
                    <a:pt x="42" y="34"/>
                    <a:pt x="42" y="34"/>
                  </a:cubicBezTo>
                  <a:cubicBezTo>
                    <a:pt x="45" y="36"/>
                    <a:pt x="47" y="38"/>
                    <a:pt x="48" y="43"/>
                  </a:cubicBezTo>
                  <a:cubicBezTo>
                    <a:pt x="49" y="48"/>
                    <a:pt x="50" y="50"/>
                    <a:pt x="51" y="51"/>
                  </a:cubicBezTo>
                  <a:cubicBezTo>
                    <a:pt x="42" y="51"/>
                    <a:pt x="42" y="51"/>
                    <a:pt x="42" y="51"/>
                  </a:cubicBezTo>
                  <a:cubicBezTo>
                    <a:pt x="41" y="50"/>
                    <a:pt x="41" y="47"/>
                    <a:pt x="40" y="43"/>
                  </a:cubicBezTo>
                  <a:cubicBezTo>
                    <a:pt x="39" y="39"/>
                    <a:pt x="37" y="37"/>
                    <a:pt x="33" y="37"/>
                  </a:cubicBezTo>
                  <a:cubicBezTo>
                    <a:pt x="29" y="37"/>
                    <a:pt x="29" y="37"/>
                    <a:pt x="29" y="37"/>
                  </a:cubicBezTo>
                  <a:lnTo>
                    <a:pt x="29" y="51"/>
                  </a:lnTo>
                  <a:close/>
                  <a:moveTo>
                    <a:pt x="29" y="32"/>
                  </a:moveTo>
                  <a:cubicBezTo>
                    <a:pt x="33" y="32"/>
                    <a:pt x="33" y="32"/>
                    <a:pt x="33" y="32"/>
                  </a:cubicBezTo>
                  <a:cubicBezTo>
                    <a:pt x="37" y="32"/>
                    <a:pt x="41" y="31"/>
                    <a:pt x="41" y="27"/>
                  </a:cubicBezTo>
                  <a:cubicBezTo>
                    <a:pt x="41" y="24"/>
                    <a:pt x="38" y="22"/>
                    <a:pt x="33" y="22"/>
                  </a:cubicBezTo>
                  <a:cubicBezTo>
                    <a:pt x="31" y="22"/>
                    <a:pt x="30" y="22"/>
                    <a:pt x="29" y="22"/>
                  </a:cubicBezTo>
                  <a:lnTo>
                    <a:pt x="29" y="32"/>
                  </a:ln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grpSp>
      <p:grpSp>
        <p:nvGrpSpPr>
          <p:cNvPr id="389" name="Group 388"/>
          <p:cNvGrpSpPr/>
          <p:nvPr/>
        </p:nvGrpSpPr>
        <p:grpSpPr>
          <a:xfrm>
            <a:off x="5144621" y="2667152"/>
            <a:ext cx="534464" cy="123376"/>
            <a:chOff x="3648075" y="4178301"/>
            <a:chExt cx="6794500" cy="1568450"/>
          </a:xfrm>
          <a:solidFill>
            <a:schemeClr val="bg1"/>
          </a:solidFill>
        </p:grpSpPr>
        <p:sp>
          <p:nvSpPr>
            <p:cNvPr id="390" name="Freeform 17"/>
            <p:cNvSpPr>
              <a:spLocks/>
            </p:cNvSpPr>
            <p:nvPr/>
          </p:nvSpPr>
          <p:spPr bwMode="auto">
            <a:xfrm>
              <a:off x="3648075" y="4178301"/>
              <a:ext cx="4999038" cy="1568450"/>
            </a:xfrm>
            <a:custGeom>
              <a:avLst/>
              <a:gdLst>
                <a:gd name="T0" fmla="*/ 1331 w 1331"/>
                <a:gd name="T1" fmla="*/ 144 h 415"/>
                <a:gd name="T2" fmla="*/ 1237 w 1331"/>
                <a:gd name="T3" fmla="*/ 253 h 415"/>
                <a:gd name="T4" fmla="*/ 1126 w 1331"/>
                <a:gd name="T5" fmla="*/ 260 h 415"/>
                <a:gd name="T6" fmla="*/ 1126 w 1331"/>
                <a:gd name="T7" fmla="*/ 198 h 415"/>
                <a:gd name="T8" fmla="*/ 1161 w 1331"/>
                <a:gd name="T9" fmla="*/ 198 h 415"/>
                <a:gd name="T10" fmla="*/ 1203 w 1331"/>
                <a:gd name="T11" fmla="*/ 198 h 415"/>
                <a:gd name="T12" fmla="*/ 1266 w 1331"/>
                <a:gd name="T13" fmla="*/ 141 h 415"/>
                <a:gd name="T14" fmla="*/ 1208 w 1331"/>
                <a:gd name="T15" fmla="*/ 76 h 415"/>
                <a:gd name="T16" fmla="*/ 1063 w 1331"/>
                <a:gd name="T17" fmla="*/ 75 h 415"/>
                <a:gd name="T18" fmla="*/ 1063 w 1331"/>
                <a:gd name="T19" fmla="*/ 144 h 415"/>
                <a:gd name="T20" fmla="*/ 1063 w 1331"/>
                <a:gd name="T21" fmla="*/ 330 h 415"/>
                <a:gd name="T22" fmla="*/ 1019 w 1331"/>
                <a:gd name="T23" fmla="*/ 405 h 415"/>
                <a:gd name="T24" fmla="*/ 925 w 1331"/>
                <a:gd name="T25" fmla="*/ 366 h 415"/>
                <a:gd name="T26" fmla="*/ 876 w 1331"/>
                <a:gd name="T27" fmla="*/ 277 h 415"/>
                <a:gd name="T28" fmla="*/ 851 w 1331"/>
                <a:gd name="T29" fmla="*/ 262 h 415"/>
                <a:gd name="T30" fmla="*/ 749 w 1331"/>
                <a:gd name="T31" fmla="*/ 262 h 415"/>
                <a:gd name="T32" fmla="*/ 749 w 1331"/>
                <a:gd name="T33" fmla="*/ 212 h 415"/>
                <a:gd name="T34" fmla="*/ 763 w 1331"/>
                <a:gd name="T35" fmla="*/ 203 h 415"/>
                <a:gd name="T36" fmla="*/ 833 w 1331"/>
                <a:gd name="T37" fmla="*/ 203 h 415"/>
                <a:gd name="T38" fmla="*/ 759 w 1331"/>
                <a:gd name="T39" fmla="*/ 66 h 415"/>
                <a:gd name="T40" fmla="*/ 750 w 1331"/>
                <a:gd name="T41" fmla="*/ 83 h 415"/>
                <a:gd name="T42" fmla="*/ 641 w 1331"/>
                <a:gd name="T43" fmla="*/ 357 h 415"/>
                <a:gd name="T44" fmla="*/ 576 w 1331"/>
                <a:gd name="T45" fmla="*/ 407 h 415"/>
                <a:gd name="T46" fmla="*/ 505 w 1331"/>
                <a:gd name="T47" fmla="*/ 353 h 415"/>
                <a:gd name="T48" fmla="*/ 438 w 1331"/>
                <a:gd name="T49" fmla="*/ 95 h 415"/>
                <a:gd name="T50" fmla="*/ 433 w 1331"/>
                <a:gd name="T51" fmla="*/ 78 h 415"/>
                <a:gd name="T52" fmla="*/ 387 w 1331"/>
                <a:gd name="T53" fmla="*/ 227 h 415"/>
                <a:gd name="T54" fmla="*/ 346 w 1331"/>
                <a:gd name="T55" fmla="*/ 357 h 415"/>
                <a:gd name="T56" fmla="*/ 288 w 1331"/>
                <a:gd name="T57" fmla="*/ 407 h 415"/>
                <a:gd name="T58" fmla="*/ 229 w 1331"/>
                <a:gd name="T59" fmla="*/ 357 h 415"/>
                <a:gd name="T60" fmla="*/ 150 w 1331"/>
                <a:gd name="T61" fmla="*/ 99 h 415"/>
                <a:gd name="T62" fmla="*/ 143 w 1331"/>
                <a:gd name="T63" fmla="*/ 78 h 415"/>
                <a:gd name="T64" fmla="*/ 114 w 1331"/>
                <a:gd name="T65" fmla="*/ 194 h 415"/>
                <a:gd name="T66" fmla="*/ 68 w 1331"/>
                <a:gd name="T67" fmla="*/ 386 h 415"/>
                <a:gd name="T68" fmla="*/ 47 w 1331"/>
                <a:gd name="T69" fmla="*/ 403 h 415"/>
                <a:gd name="T70" fmla="*/ 0 w 1331"/>
                <a:gd name="T71" fmla="*/ 403 h 415"/>
                <a:gd name="T72" fmla="*/ 22 w 1331"/>
                <a:gd name="T73" fmla="*/ 308 h 415"/>
                <a:gd name="T74" fmla="*/ 82 w 1331"/>
                <a:gd name="T75" fmla="*/ 66 h 415"/>
                <a:gd name="T76" fmla="*/ 162 w 1331"/>
                <a:gd name="T77" fmla="*/ 14 h 415"/>
                <a:gd name="T78" fmla="*/ 202 w 1331"/>
                <a:gd name="T79" fmla="*/ 62 h 415"/>
                <a:gd name="T80" fmla="*/ 270 w 1331"/>
                <a:gd name="T81" fmla="*/ 285 h 415"/>
                <a:gd name="T82" fmla="*/ 289 w 1331"/>
                <a:gd name="T83" fmla="*/ 345 h 415"/>
                <a:gd name="T84" fmla="*/ 321 w 1331"/>
                <a:gd name="T85" fmla="*/ 237 h 415"/>
                <a:gd name="T86" fmla="*/ 374 w 1331"/>
                <a:gd name="T87" fmla="*/ 64 h 415"/>
                <a:gd name="T88" fmla="*/ 451 w 1331"/>
                <a:gd name="T89" fmla="*/ 13 h 415"/>
                <a:gd name="T90" fmla="*/ 494 w 1331"/>
                <a:gd name="T91" fmla="*/ 61 h 415"/>
                <a:gd name="T92" fmla="*/ 550 w 1331"/>
                <a:gd name="T93" fmla="*/ 283 h 415"/>
                <a:gd name="T94" fmla="*/ 573 w 1331"/>
                <a:gd name="T95" fmla="*/ 371 h 415"/>
                <a:gd name="T96" fmla="*/ 693 w 1331"/>
                <a:gd name="T97" fmla="*/ 63 h 415"/>
                <a:gd name="T98" fmla="*/ 779 w 1331"/>
                <a:gd name="T99" fmla="*/ 15 h 415"/>
                <a:gd name="T100" fmla="*/ 822 w 1331"/>
                <a:gd name="T101" fmla="*/ 56 h 415"/>
                <a:gd name="T102" fmla="*/ 983 w 1331"/>
                <a:gd name="T103" fmla="*/ 341 h 415"/>
                <a:gd name="T104" fmla="*/ 1000 w 1331"/>
                <a:gd name="T105" fmla="*/ 365 h 415"/>
                <a:gd name="T106" fmla="*/ 1000 w 1331"/>
                <a:gd name="T107" fmla="*/ 344 h 415"/>
                <a:gd name="T108" fmla="*/ 1000 w 1331"/>
                <a:gd name="T109" fmla="*/ 82 h 415"/>
                <a:gd name="T110" fmla="*/ 1003 w 1331"/>
                <a:gd name="T111" fmla="*/ 48 h 415"/>
                <a:gd name="T112" fmla="*/ 1035 w 1331"/>
                <a:gd name="T113" fmla="*/ 18 h 415"/>
                <a:gd name="T114" fmla="*/ 1126 w 1331"/>
                <a:gd name="T115" fmla="*/ 15 h 415"/>
                <a:gd name="T116" fmla="*/ 1240 w 1331"/>
                <a:gd name="T117" fmla="*/ 22 h 415"/>
                <a:gd name="T118" fmla="*/ 1331 w 1331"/>
                <a:gd name="T119" fmla="*/ 144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1" h="415">
                  <a:moveTo>
                    <a:pt x="1331" y="144"/>
                  </a:moveTo>
                  <a:cubicBezTo>
                    <a:pt x="1330" y="202"/>
                    <a:pt x="1298" y="242"/>
                    <a:pt x="1237" y="253"/>
                  </a:cubicBezTo>
                  <a:cubicBezTo>
                    <a:pt x="1201" y="259"/>
                    <a:pt x="1164" y="258"/>
                    <a:pt x="1126" y="260"/>
                  </a:cubicBezTo>
                  <a:cubicBezTo>
                    <a:pt x="1126" y="198"/>
                    <a:pt x="1126" y="198"/>
                    <a:pt x="1126" y="198"/>
                  </a:cubicBezTo>
                  <a:cubicBezTo>
                    <a:pt x="1138" y="198"/>
                    <a:pt x="1150" y="199"/>
                    <a:pt x="1161" y="198"/>
                  </a:cubicBezTo>
                  <a:cubicBezTo>
                    <a:pt x="1175" y="198"/>
                    <a:pt x="1189" y="199"/>
                    <a:pt x="1203" y="198"/>
                  </a:cubicBezTo>
                  <a:cubicBezTo>
                    <a:pt x="1242" y="195"/>
                    <a:pt x="1265" y="174"/>
                    <a:pt x="1266" y="141"/>
                  </a:cubicBezTo>
                  <a:cubicBezTo>
                    <a:pt x="1267" y="103"/>
                    <a:pt x="1248" y="78"/>
                    <a:pt x="1208" y="76"/>
                  </a:cubicBezTo>
                  <a:cubicBezTo>
                    <a:pt x="1160" y="73"/>
                    <a:pt x="1113" y="75"/>
                    <a:pt x="1063" y="75"/>
                  </a:cubicBezTo>
                  <a:cubicBezTo>
                    <a:pt x="1063" y="144"/>
                    <a:pt x="1063" y="144"/>
                    <a:pt x="1063" y="144"/>
                  </a:cubicBezTo>
                  <a:cubicBezTo>
                    <a:pt x="1063" y="206"/>
                    <a:pt x="1063" y="268"/>
                    <a:pt x="1063" y="330"/>
                  </a:cubicBezTo>
                  <a:cubicBezTo>
                    <a:pt x="1063" y="372"/>
                    <a:pt x="1048" y="397"/>
                    <a:pt x="1019" y="405"/>
                  </a:cubicBezTo>
                  <a:cubicBezTo>
                    <a:pt x="982" y="415"/>
                    <a:pt x="946" y="400"/>
                    <a:pt x="925" y="366"/>
                  </a:cubicBezTo>
                  <a:cubicBezTo>
                    <a:pt x="908" y="337"/>
                    <a:pt x="892" y="307"/>
                    <a:pt x="876" y="277"/>
                  </a:cubicBezTo>
                  <a:cubicBezTo>
                    <a:pt x="870" y="266"/>
                    <a:pt x="864" y="262"/>
                    <a:pt x="851" y="262"/>
                  </a:cubicBezTo>
                  <a:cubicBezTo>
                    <a:pt x="818" y="263"/>
                    <a:pt x="785" y="262"/>
                    <a:pt x="749" y="262"/>
                  </a:cubicBezTo>
                  <a:cubicBezTo>
                    <a:pt x="749" y="244"/>
                    <a:pt x="748" y="228"/>
                    <a:pt x="749" y="212"/>
                  </a:cubicBezTo>
                  <a:cubicBezTo>
                    <a:pt x="750" y="208"/>
                    <a:pt x="758" y="203"/>
                    <a:pt x="763" y="203"/>
                  </a:cubicBezTo>
                  <a:cubicBezTo>
                    <a:pt x="785" y="202"/>
                    <a:pt x="807" y="203"/>
                    <a:pt x="833" y="203"/>
                  </a:cubicBezTo>
                  <a:cubicBezTo>
                    <a:pt x="808" y="156"/>
                    <a:pt x="784" y="113"/>
                    <a:pt x="759" y="66"/>
                  </a:cubicBezTo>
                  <a:cubicBezTo>
                    <a:pt x="755" y="73"/>
                    <a:pt x="752" y="78"/>
                    <a:pt x="750" y="83"/>
                  </a:cubicBezTo>
                  <a:cubicBezTo>
                    <a:pt x="714" y="174"/>
                    <a:pt x="677" y="266"/>
                    <a:pt x="641" y="357"/>
                  </a:cubicBezTo>
                  <a:cubicBezTo>
                    <a:pt x="629" y="387"/>
                    <a:pt x="609" y="406"/>
                    <a:pt x="576" y="407"/>
                  </a:cubicBezTo>
                  <a:cubicBezTo>
                    <a:pt x="536" y="408"/>
                    <a:pt x="515" y="392"/>
                    <a:pt x="505" y="353"/>
                  </a:cubicBezTo>
                  <a:cubicBezTo>
                    <a:pt x="483" y="267"/>
                    <a:pt x="461" y="181"/>
                    <a:pt x="438" y="95"/>
                  </a:cubicBezTo>
                  <a:cubicBezTo>
                    <a:pt x="437" y="91"/>
                    <a:pt x="436" y="88"/>
                    <a:pt x="433" y="78"/>
                  </a:cubicBezTo>
                  <a:cubicBezTo>
                    <a:pt x="417" y="132"/>
                    <a:pt x="402" y="180"/>
                    <a:pt x="387" y="227"/>
                  </a:cubicBezTo>
                  <a:cubicBezTo>
                    <a:pt x="373" y="271"/>
                    <a:pt x="360" y="314"/>
                    <a:pt x="346" y="357"/>
                  </a:cubicBezTo>
                  <a:cubicBezTo>
                    <a:pt x="335" y="392"/>
                    <a:pt x="317" y="407"/>
                    <a:pt x="288" y="407"/>
                  </a:cubicBezTo>
                  <a:cubicBezTo>
                    <a:pt x="258" y="407"/>
                    <a:pt x="240" y="391"/>
                    <a:pt x="229" y="357"/>
                  </a:cubicBezTo>
                  <a:cubicBezTo>
                    <a:pt x="203" y="271"/>
                    <a:pt x="176" y="185"/>
                    <a:pt x="150" y="99"/>
                  </a:cubicBezTo>
                  <a:cubicBezTo>
                    <a:pt x="148" y="94"/>
                    <a:pt x="146" y="88"/>
                    <a:pt x="143" y="78"/>
                  </a:cubicBezTo>
                  <a:cubicBezTo>
                    <a:pt x="132" y="120"/>
                    <a:pt x="123" y="157"/>
                    <a:pt x="114" y="194"/>
                  </a:cubicBezTo>
                  <a:cubicBezTo>
                    <a:pt x="99" y="258"/>
                    <a:pt x="83" y="322"/>
                    <a:pt x="68" y="386"/>
                  </a:cubicBezTo>
                  <a:cubicBezTo>
                    <a:pt x="65" y="399"/>
                    <a:pt x="60" y="404"/>
                    <a:pt x="47" y="403"/>
                  </a:cubicBezTo>
                  <a:cubicBezTo>
                    <a:pt x="32" y="402"/>
                    <a:pt x="18" y="403"/>
                    <a:pt x="0" y="403"/>
                  </a:cubicBezTo>
                  <a:cubicBezTo>
                    <a:pt x="8" y="370"/>
                    <a:pt x="15" y="339"/>
                    <a:pt x="22" y="308"/>
                  </a:cubicBezTo>
                  <a:cubicBezTo>
                    <a:pt x="42" y="228"/>
                    <a:pt x="62" y="147"/>
                    <a:pt x="82" y="66"/>
                  </a:cubicBezTo>
                  <a:cubicBezTo>
                    <a:pt x="92" y="23"/>
                    <a:pt x="125" y="2"/>
                    <a:pt x="162" y="14"/>
                  </a:cubicBezTo>
                  <a:cubicBezTo>
                    <a:pt x="186" y="21"/>
                    <a:pt x="196" y="41"/>
                    <a:pt x="202" y="62"/>
                  </a:cubicBezTo>
                  <a:cubicBezTo>
                    <a:pt x="225" y="137"/>
                    <a:pt x="248" y="211"/>
                    <a:pt x="270" y="285"/>
                  </a:cubicBezTo>
                  <a:cubicBezTo>
                    <a:pt x="276" y="304"/>
                    <a:pt x="282" y="322"/>
                    <a:pt x="289" y="345"/>
                  </a:cubicBezTo>
                  <a:cubicBezTo>
                    <a:pt x="300" y="307"/>
                    <a:pt x="311" y="272"/>
                    <a:pt x="321" y="237"/>
                  </a:cubicBezTo>
                  <a:cubicBezTo>
                    <a:pt x="339" y="179"/>
                    <a:pt x="356" y="121"/>
                    <a:pt x="374" y="64"/>
                  </a:cubicBezTo>
                  <a:cubicBezTo>
                    <a:pt x="386" y="22"/>
                    <a:pt x="415" y="4"/>
                    <a:pt x="451" y="13"/>
                  </a:cubicBezTo>
                  <a:cubicBezTo>
                    <a:pt x="476" y="20"/>
                    <a:pt x="488" y="38"/>
                    <a:pt x="494" y="61"/>
                  </a:cubicBezTo>
                  <a:cubicBezTo>
                    <a:pt x="513" y="135"/>
                    <a:pt x="532" y="209"/>
                    <a:pt x="550" y="283"/>
                  </a:cubicBezTo>
                  <a:cubicBezTo>
                    <a:pt x="557" y="311"/>
                    <a:pt x="565" y="338"/>
                    <a:pt x="573" y="371"/>
                  </a:cubicBezTo>
                  <a:cubicBezTo>
                    <a:pt x="615" y="264"/>
                    <a:pt x="654" y="164"/>
                    <a:pt x="693" y="63"/>
                  </a:cubicBezTo>
                  <a:cubicBezTo>
                    <a:pt x="710" y="21"/>
                    <a:pt x="743" y="0"/>
                    <a:pt x="779" y="15"/>
                  </a:cubicBezTo>
                  <a:cubicBezTo>
                    <a:pt x="796" y="22"/>
                    <a:pt x="812" y="39"/>
                    <a:pt x="822" y="56"/>
                  </a:cubicBezTo>
                  <a:cubicBezTo>
                    <a:pt x="877" y="150"/>
                    <a:pt x="929" y="246"/>
                    <a:pt x="983" y="341"/>
                  </a:cubicBezTo>
                  <a:cubicBezTo>
                    <a:pt x="987" y="349"/>
                    <a:pt x="992" y="357"/>
                    <a:pt x="1000" y="365"/>
                  </a:cubicBezTo>
                  <a:cubicBezTo>
                    <a:pt x="1000" y="344"/>
                    <a:pt x="1000" y="344"/>
                    <a:pt x="1000" y="344"/>
                  </a:cubicBezTo>
                  <a:cubicBezTo>
                    <a:pt x="1000" y="257"/>
                    <a:pt x="1000" y="169"/>
                    <a:pt x="1000" y="82"/>
                  </a:cubicBezTo>
                  <a:cubicBezTo>
                    <a:pt x="1000" y="71"/>
                    <a:pt x="1001" y="59"/>
                    <a:pt x="1003" y="48"/>
                  </a:cubicBezTo>
                  <a:cubicBezTo>
                    <a:pt x="1006" y="31"/>
                    <a:pt x="1017" y="19"/>
                    <a:pt x="1035" y="18"/>
                  </a:cubicBezTo>
                  <a:cubicBezTo>
                    <a:pt x="1065" y="16"/>
                    <a:pt x="1096" y="14"/>
                    <a:pt x="1126" y="15"/>
                  </a:cubicBezTo>
                  <a:cubicBezTo>
                    <a:pt x="1164" y="16"/>
                    <a:pt x="1203" y="15"/>
                    <a:pt x="1240" y="22"/>
                  </a:cubicBezTo>
                  <a:cubicBezTo>
                    <a:pt x="1304" y="33"/>
                    <a:pt x="1331" y="72"/>
                    <a:pt x="1331" y="144"/>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391" name="Freeform 18"/>
            <p:cNvSpPr>
              <a:spLocks/>
            </p:cNvSpPr>
            <p:nvPr/>
          </p:nvSpPr>
          <p:spPr bwMode="auto">
            <a:xfrm>
              <a:off x="8796338" y="4230688"/>
              <a:ext cx="1371600" cy="1470025"/>
            </a:xfrm>
            <a:custGeom>
              <a:avLst/>
              <a:gdLst>
                <a:gd name="T0" fmla="*/ 365 w 365"/>
                <a:gd name="T1" fmla="*/ 388 h 389"/>
                <a:gd name="T2" fmla="*/ 293 w 365"/>
                <a:gd name="T3" fmla="*/ 388 h 389"/>
                <a:gd name="T4" fmla="*/ 281 w 365"/>
                <a:gd name="T5" fmla="*/ 376 h 389"/>
                <a:gd name="T6" fmla="*/ 196 w 365"/>
                <a:gd name="T7" fmla="*/ 258 h 389"/>
                <a:gd name="T8" fmla="*/ 170 w 365"/>
                <a:gd name="T9" fmla="*/ 244 h 389"/>
                <a:gd name="T10" fmla="*/ 81 w 365"/>
                <a:gd name="T11" fmla="*/ 244 h 389"/>
                <a:gd name="T12" fmla="*/ 81 w 365"/>
                <a:gd name="T13" fmla="*/ 387 h 389"/>
                <a:gd name="T14" fmla="*/ 19 w 365"/>
                <a:gd name="T15" fmla="*/ 387 h 389"/>
                <a:gd name="T16" fmla="*/ 19 w 365"/>
                <a:gd name="T17" fmla="*/ 186 h 389"/>
                <a:gd name="T18" fmla="*/ 41 w 365"/>
                <a:gd name="T19" fmla="*/ 185 h 389"/>
                <a:gd name="T20" fmla="*/ 205 w 365"/>
                <a:gd name="T21" fmla="*/ 184 h 389"/>
                <a:gd name="T22" fmla="*/ 246 w 365"/>
                <a:gd name="T23" fmla="*/ 178 h 389"/>
                <a:gd name="T24" fmla="*/ 282 w 365"/>
                <a:gd name="T25" fmla="*/ 111 h 389"/>
                <a:gd name="T26" fmla="*/ 219 w 365"/>
                <a:gd name="T27" fmla="*/ 61 h 389"/>
                <a:gd name="T28" fmla="*/ 53 w 365"/>
                <a:gd name="T29" fmla="*/ 60 h 389"/>
                <a:gd name="T30" fmla="*/ 25 w 365"/>
                <a:gd name="T31" fmla="*/ 59 h 389"/>
                <a:gd name="T32" fmla="*/ 0 w 365"/>
                <a:gd name="T33" fmla="*/ 30 h 389"/>
                <a:gd name="T34" fmla="*/ 25 w 365"/>
                <a:gd name="T35" fmla="*/ 1 h 389"/>
                <a:gd name="T36" fmla="*/ 255 w 365"/>
                <a:gd name="T37" fmla="*/ 8 h 389"/>
                <a:gd name="T38" fmla="*/ 348 w 365"/>
                <a:gd name="T39" fmla="*/ 106 h 389"/>
                <a:gd name="T40" fmla="*/ 267 w 365"/>
                <a:gd name="T41" fmla="*/ 233 h 389"/>
                <a:gd name="T42" fmla="*/ 259 w 365"/>
                <a:gd name="T43" fmla="*/ 236 h 389"/>
                <a:gd name="T44" fmla="*/ 365 w 365"/>
                <a:gd name="T45" fmla="*/ 388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5" h="389">
                  <a:moveTo>
                    <a:pt x="365" y="388"/>
                  </a:moveTo>
                  <a:cubicBezTo>
                    <a:pt x="339" y="388"/>
                    <a:pt x="316" y="389"/>
                    <a:pt x="293" y="388"/>
                  </a:cubicBezTo>
                  <a:cubicBezTo>
                    <a:pt x="289" y="388"/>
                    <a:pt x="284" y="381"/>
                    <a:pt x="281" y="376"/>
                  </a:cubicBezTo>
                  <a:cubicBezTo>
                    <a:pt x="252" y="337"/>
                    <a:pt x="224" y="298"/>
                    <a:pt x="196" y="258"/>
                  </a:cubicBezTo>
                  <a:cubicBezTo>
                    <a:pt x="189" y="248"/>
                    <a:pt x="182" y="244"/>
                    <a:pt x="170" y="244"/>
                  </a:cubicBezTo>
                  <a:cubicBezTo>
                    <a:pt x="141" y="245"/>
                    <a:pt x="113" y="244"/>
                    <a:pt x="81" y="244"/>
                  </a:cubicBezTo>
                  <a:cubicBezTo>
                    <a:pt x="81" y="387"/>
                    <a:pt x="81" y="387"/>
                    <a:pt x="81" y="387"/>
                  </a:cubicBezTo>
                  <a:cubicBezTo>
                    <a:pt x="19" y="387"/>
                    <a:pt x="19" y="387"/>
                    <a:pt x="19" y="387"/>
                  </a:cubicBezTo>
                  <a:cubicBezTo>
                    <a:pt x="19" y="186"/>
                    <a:pt x="19" y="186"/>
                    <a:pt x="19" y="186"/>
                  </a:cubicBezTo>
                  <a:cubicBezTo>
                    <a:pt x="26" y="185"/>
                    <a:pt x="33" y="185"/>
                    <a:pt x="41" y="185"/>
                  </a:cubicBezTo>
                  <a:cubicBezTo>
                    <a:pt x="95" y="184"/>
                    <a:pt x="150" y="185"/>
                    <a:pt x="205" y="184"/>
                  </a:cubicBezTo>
                  <a:cubicBezTo>
                    <a:pt x="218" y="184"/>
                    <a:pt x="233" y="183"/>
                    <a:pt x="246" y="178"/>
                  </a:cubicBezTo>
                  <a:cubicBezTo>
                    <a:pt x="274" y="168"/>
                    <a:pt x="287" y="142"/>
                    <a:pt x="282" y="111"/>
                  </a:cubicBezTo>
                  <a:cubicBezTo>
                    <a:pt x="278" y="82"/>
                    <a:pt x="253" y="61"/>
                    <a:pt x="219" y="61"/>
                  </a:cubicBezTo>
                  <a:cubicBezTo>
                    <a:pt x="163" y="60"/>
                    <a:pt x="108" y="60"/>
                    <a:pt x="53" y="60"/>
                  </a:cubicBezTo>
                  <a:cubicBezTo>
                    <a:pt x="43" y="60"/>
                    <a:pt x="34" y="61"/>
                    <a:pt x="25" y="59"/>
                  </a:cubicBezTo>
                  <a:cubicBezTo>
                    <a:pt x="9" y="56"/>
                    <a:pt x="0" y="46"/>
                    <a:pt x="0" y="30"/>
                  </a:cubicBezTo>
                  <a:cubicBezTo>
                    <a:pt x="0" y="14"/>
                    <a:pt x="10" y="1"/>
                    <a:pt x="25" y="1"/>
                  </a:cubicBezTo>
                  <a:cubicBezTo>
                    <a:pt x="102" y="2"/>
                    <a:pt x="179" y="0"/>
                    <a:pt x="255" y="8"/>
                  </a:cubicBezTo>
                  <a:cubicBezTo>
                    <a:pt x="312" y="14"/>
                    <a:pt x="345" y="55"/>
                    <a:pt x="348" y="106"/>
                  </a:cubicBezTo>
                  <a:cubicBezTo>
                    <a:pt x="351" y="174"/>
                    <a:pt x="327" y="211"/>
                    <a:pt x="267" y="233"/>
                  </a:cubicBezTo>
                  <a:cubicBezTo>
                    <a:pt x="266" y="233"/>
                    <a:pt x="264" y="234"/>
                    <a:pt x="259" y="236"/>
                  </a:cubicBezTo>
                  <a:cubicBezTo>
                    <a:pt x="294" y="286"/>
                    <a:pt x="328" y="335"/>
                    <a:pt x="365" y="388"/>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392" name="Freeform 19"/>
            <p:cNvSpPr>
              <a:spLocks noEditPoints="1"/>
            </p:cNvSpPr>
            <p:nvPr/>
          </p:nvSpPr>
          <p:spPr bwMode="auto">
            <a:xfrm>
              <a:off x="10182225" y="5451476"/>
              <a:ext cx="260350" cy="252413"/>
            </a:xfrm>
            <a:custGeom>
              <a:avLst/>
              <a:gdLst>
                <a:gd name="T0" fmla="*/ 69 w 69"/>
                <a:gd name="T1" fmla="*/ 33 h 67"/>
                <a:gd name="T2" fmla="*/ 34 w 69"/>
                <a:gd name="T3" fmla="*/ 67 h 67"/>
                <a:gd name="T4" fmla="*/ 0 w 69"/>
                <a:gd name="T5" fmla="*/ 33 h 67"/>
                <a:gd name="T6" fmla="*/ 34 w 69"/>
                <a:gd name="T7" fmla="*/ 0 h 67"/>
                <a:gd name="T8" fmla="*/ 69 w 69"/>
                <a:gd name="T9" fmla="*/ 33 h 67"/>
                <a:gd name="T10" fmla="*/ 8 w 69"/>
                <a:gd name="T11" fmla="*/ 33 h 67"/>
                <a:gd name="T12" fmla="*/ 34 w 69"/>
                <a:gd name="T13" fmla="*/ 60 h 67"/>
                <a:gd name="T14" fmla="*/ 60 w 69"/>
                <a:gd name="T15" fmla="*/ 34 h 67"/>
                <a:gd name="T16" fmla="*/ 34 w 69"/>
                <a:gd name="T17" fmla="*/ 7 h 67"/>
                <a:gd name="T18" fmla="*/ 8 w 69"/>
                <a:gd name="T19" fmla="*/ 33 h 67"/>
                <a:gd name="T20" fmla="*/ 29 w 69"/>
                <a:gd name="T21" fmla="*/ 51 h 67"/>
                <a:gd name="T22" fmla="*/ 21 w 69"/>
                <a:gd name="T23" fmla="*/ 51 h 67"/>
                <a:gd name="T24" fmla="*/ 21 w 69"/>
                <a:gd name="T25" fmla="*/ 17 h 67"/>
                <a:gd name="T26" fmla="*/ 34 w 69"/>
                <a:gd name="T27" fmla="*/ 16 h 67"/>
                <a:gd name="T28" fmla="*/ 46 w 69"/>
                <a:gd name="T29" fmla="*/ 19 h 67"/>
                <a:gd name="T30" fmla="*/ 49 w 69"/>
                <a:gd name="T31" fmla="*/ 26 h 67"/>
                <a:gd name="T32" fmla="*/ 42 w 69"/>
                <a:gd name="T33" fmla="*/ 34 h 67"/>
                <a:gd name="T34" fmla="*/ 42 w 69"/>
                <a:gd name="T35" fmla="*/ 34 h 67"/>
                <a:gd name="T36" fmla="*/ 48 w 69"/>
                <a:gd name="T37" fmla="*/ 43 h 67"/>
                <a:gd name="T38" fmla="*/ 51 w 69"/>
                <a:gd name="T39" fmla="*/ 51 h 67"/>
                <a:gd name="T40" fmla="*/ 42 w 69"/>
                <a:gd name="T41" fmla="*/ 51 h 67"/>
                <a:gd name="T42" fmla="*/ 40 w 69"/>
                <a:gd name="T43" fmla="*/ 43 h 67"/>
                <a:gd name="T44" fmla="*/ 33 w 69"/>
                <a:gd name="T45" fmla="*/ 37 h 67"/>
                <a:gd name="T46" fmla="*/ 29 w 69"/>
                <a:gd name="T47" fmla="*/ 37 h 67"/>
                <a:gd name="T48" fmla="*/ 29 w 69"/>
                <a:gd name="T49" fmla="*/ 51 h 67"/>
                <a:gd name="T50" fmla="*/ 29 w 69"/>
                <a:gd name="T51" fmla="*/ 32 h 67"/>
                <a:gd name="T52" fmla="*/ 33 w 69"/>
                <a:gd name="T53" fmla="*/ 32 h 67"/>
                <a:gd name="T54" fmla="*/ 41 w 69"/>
                <a:gd name="T55" fmla="*/ 27 h 67"/>
                <a:gd name="T56" fmla="*/ 33 w 69"/>
                <a:gd name="T57" fmla="*/ 22 h 67"/>
                <a:gd name="T58" fmla="*/ 29 w 69"/>
                <a:gd name="T59" fmla="*/ 22 h 67"/>
                <a:gd name="T60" fmla="*/ 29 w 69"/>
                <a:gd name="T61" fmla="*/ 3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9" h="67">
                  <a:moveTo>
                    <a:pt x="69" y="33"/>
                  </a:moveTo>
                  <a:cubicBezTo>
                    <a:pt x="69" y="52"/>
                    <a:pt x="54" y="67"/>
                    <a:pt x="34" y="67"/>
                  </a:cubicBezTo>
                  <a:cubicBezTo>
                    <a:pt x="15" y="67"/>
                    <a:pt x="0" y="52"/>
                    <a:pt x="0" y="33"/>
                  </a:cubicBezTo>
                  <a:cubicBezTo>
                    <a:pt x="0" y="15"/>
                    <a:pt x="15" y="0"/>
                    <a:pt x="34" y="0"/>
                  </a:cubicBezTo>
                  <a:cubicBezTo>
                    <a:pt x="54" y="0"/>
                    <a:pt x="69" y="15"/>
                    <a:pt x="69" y="33"/>
                  </a:cubicBezTo>
                  <a:close/>
                  <a:moveTo>
                    <a:pt x="8" y="33"/>
                  </a:moveTo>
                  <a:cubicBezTo>
                    <a:pt x="8" y="48"/>
                    <a:pt x="19" y="60"/>
                    <a:pt x="34" y="60"/>
                  </a:cubicBezTo>
                  <a:cubicBezTo>
                    <a:pt x="49" y="60"/>
                    <a:pt x="60" y="48"/>
                    <a:pt x="60" y="34"/>
                  </a:cubicBezTo>
                  <a:cubicBezTo>
                    <a:pt x="60" y="19"/>
                    <a:pt x="49" y="7"/>
                    <a:pt x="34" y="7"/>
                  </a:cubicBezTo>
                  <a:cubicBezTo>
                    <a:pt x="19" y="7"/>
                    <a:pt x="8" y="19"/>
                    <a:pt x="8" y="33"/>
                  </a:cubicBezTo>
                  <a:close/>
                  <a:moveTo>
                    <a:pt x="29" y="51"/>
                  </a:moveTo>
                  <a:cubicBezTo>
                    <a:pt x="21" y="51"/>
                    <a:pt x="21" y="51"/>
                    <a:pt x="21" y="51"/>
                  </a:cubicBezTo>
                  <a:cubicBezTo>
                    <a:pt x="21" y="17"/>
                    <a:pt x="21" y="17"/>
                    <a:pt x="21" y="17"/>
                  </a:cubicBezTo>
                  <a:cubicBezTo>
                    <a:pt x="24" y="17"/>
                    <a:pt x="29" y="16"/>
                    <a:pt x="34" y="16"/>
                  </a:cubicBezTo>
                  <a:cubicBezTo>
                    <a:pt x="40" y="16"/>
                    <a:pt x="43" y="17"/>
                    <a:pt x="46" y="19"/>
                  </a:cubicBezTo>
                  <a:cubicBezTo>
                    <a:pt x="48" y="20"/>
                    <a:pt x="49" y="23"/>
                    <a:pt x="49" y="26"/>
                  </a:cubicBezTo>
                  <a:cubicBezTo>
                    <a:pt x="49" y="30"/>
                    <a:pt x="46" y="33"/>
                    <a:pt x="42" y="34"/>
                  </a:cubicBezTo>
                  <a:cubicBezTo>
                    <a:pt x="42" y="34"/>
                    <a:pt x="42" y="34"/>
                    <a:pt x="42" y="34"/>
                  </a:cubicBezTo>
                  <a:cubicBezTo>
                    <a:pt x="45" y="36"/>
                    <a:pt x="47" y="38"/>
                    <a:pt x="48" y="43"/>
                  </a:cubicBezTo>
                  <a:cubicBezTo>
                    <a:pt x="49" y="48"/>
                    <a:pt x="50" y="50"/>
                    <a:pt x="51" y="51"/>
                  </a:cubicBezTo>
                  <a:cubicBezTo>
                    <a:pt x="42" y="51"/>
                    <a:pt x="42" y="51"/>
                    <a:pt x="42" y="51"/>
                  </a:cubicBezTo>
                  <a:cubicBezTo>
                    <a:pt x="41" y="50"/>
                    <a:pt x="41" y="47"/>
                    <a:pt x="40" y="43"/>
                  </a:cubicBezTo>
                  <a:cubicBezTo>
                    <a:pt x="39" y="39"/>
                    <a:pt x="37" y="37"/>
                    <a:pt x="33" y="37"/>
                  </a:cubicBezTo>
                  <a:cubicBezTo>
                    <a:pt x="29" y="37"/>
                    <a:pt x="29" y="37"/>
                    <a:pt x="29" y="37"/>
                  </a:cubicBezTo>
                  <a:lnTo>
                    <a:pt x="29" y="51"/>
                  </a:lnTo>
                  <a:close/>
                  <a:moveTo>
                    <a:pt x="29" y="32"/>
                  </a:moveTo>
                  <a:cubicBezTo>
                    <a:pt x="33" y="32"/>
                    <a:pt x="33" y="32"/>
                    <a:pt x="33" y="32"/>
                  </a:cubicBezTo>
                  <a:cubicBezTo>
                    <a:pt x="37" y="32"/>
                    <a:pt x="41" y="31"/>
                    <a:pt x="41" y="27"/>
                  </a:cubicBezTo>
                  <a:cubicBezTo>
                    <a:pt x="41" y="24"/>
                    <a:pt x="38" y="22"/>
                    <a:pt x="33" y="22"/>
                  </a:cubicBezTo>
                  <a:cubicBezTo>
                    <a:pt x="31" y="22"/>
                    <a:pt x="30" y="22"/>
                    <a:pt x="29" y="22"/>
                  </a:cubicBezTo>
                  <a:lnTo>
                    <a:pt x="29" y="32"/>
                  </a:ln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grpSp>
      <p:grpSp>
        <p:nvGrpSpPr>
          <p:cNvPr id="13" name="Group 12"/>
          <p:cNvGrpSpPr/>
          <p:nvPr/>
        </p:nvGrpSpPr>
        <p:grpSpPr>
          <a:xfrm>
            <a:off x="2392808" y="3137666"/>
            <a:ext cx="1529313" cy="240030"/>
            <a:chOff x="3058467" y="3086788"/>
            <a:chExt cx="2039084" cy="320040"/>
          </a:xfrm>
        </p:grpSpPr>
        <p:sp>
          <p:nvSpPr>
            <p:cNvPr id="396" name="Files Icon"/>
            <p:cNvSpPr>
              <a:spLocks noChangeAspect="1" noEditPoints="1"/>
            </p:cNvSpPr>
            <p:nvPr/>
          </p:nvSpPr>
          <p:spPr bwMode="auto">
            <a:xfrm>
              <a:off x="3058467" y="3086788"/>
              <a:ext cx="273358" cy="320040"/>
            </a:xfrm>
            <a:custGeom>
              <a:avLst/>
              <a:gdLst>
                <a:gd name="T0" fmla="*/ 85 w 649"/>
                <a:gd name="T1" fmla="*/ 0 h 762"/>
                <a:gd name="T2" fmla="*/ 437 w 649"/>
                <a:gd name="T3" fmla="*/ 0 h 762"/>
                <a:gd name="T4" fmla="*/ 649 w 649"/>
                <a:gd name="T5" fmla="*/ 211 h 762"/>
                <a:gd name="T6" fmla="*/ 649 w 649"/>
                <a:gd name="T7" fmla="*/ 677 h 762"/>
                <a:gd name="T8" fmla="*/ 564 w 649"/>
                <a:gd name="T9" fmla="*/ 677 h 762"/>
                <a:gd name="T10" fmla="*/ 564 w 649"/>
                <a:gd name="T11" fmla="*/ 762 h 762"/>
                <a:gd name="T12" fmla="*/ 0 w 649"/>
                <a:gd name="T13" fmla="*/ 762 h 762"/>
                <a:gd name="T14" fmla="*/ 0 w 649"/>
                <a:gd name="T15" fmla="*/ 84 h 762"/>
                <a:gd name="T16" fmla="*/ 85 w 649"/>
                <a:gd name="T17" fmla="*/ 84 h 762"/>
                <a:gd name="T18" fmla="*/ 85 w 649"/>
                <a:gd name="T19" fmla="*/ 0 h 762"/>
                <a:gd name="T20" fmla="*/ 85 w 649"/>
                <a:gd name="T21" fmla="*/ 677 h 762"/>
                <a:gd name="T22" fmla="*/ 85 w 649"/>
                <a:gd name="T23" fmla="*/ 141 h 762"/>
                <a:gd name="T24" fmla="*/ 56 w 649"/>
                <a:gd name="T25" fmla="*/ 141 h 762"/>
                <a:gd name="T26" fmla="*/ 56 w 649"/>
                <a:gd name="T27" fmla="*/ 705 h 762"/>
                <a:gd name="T28" fmla="*/ 508 w 649"/>
                <a:gd name="T29" fmla="*/ 705 h 762"/>
                <a:gd name="T30" fmla="*/ 508 w 649"/>
                <a:gd name="T31" fmla="*/ 677 h 762"/>
                <a:gd name="T32" fmla="*/ 85 w 649"/>
                <a:gd name="T33" fmla="*/ 677 h 762"/>
                <a:gd name="T34" fmla="*/ 141 w 649"/>
                <a:gd name="T35" fmla="*/ 56 h 762"/>
                <a:gd name="T36" fmla="*/ 141 w 649"/>
                <a:gd name="T37" fmla="*/ 621 h 762"/>
                <a:gd name="T38" fmla="*/ 593 w 649"/>
                <a:gd name="T39" fmla="*/ 621 h 762"/>
                <a:gd name="T40" fmla="*/ 593 w 649"/>
                <a:gd name="T41" fmla="*/ 282 h 762"/>
                <a:gd name="T42" fmla="*/ 367 w 649"/>
                <a:gd name="T43" fmla="*/ 282 h 762"/>
                <a:gd name="T44" fmla="*/ 367 w 649"/>
                <a:gd name="T45" fmla="*/ 56 h 762"/>
                <a:gd name="T46" fmla="*/ 141 w 649"/>
                <a:gd name="T47" fmla="*/ 56 h 762"/>
                <a:gd name="T48" fmla="*/ 423 w 649"/>
                <a:gd name="T49" fmla="*/ 70 h 762"/>
                <a:gd name="T50" fmla="*/ 423 w 649"/>
                <a:gd name="T51" fmla="*/ 226 h 762"/>
                <a:gd name="T52" fmla="*/ 579 w 649"/>
                <a:gd name="T53" fmla="*/ 226 h 762"/>
                <a:gd name="T54" fmla="*/ 423 w 649"/>
                <a:gd name="T55" fmla="*/ 7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9" h="762">
                  <a:moveTo>
                    <a:pt x="85" y="0"/>
                  </a:moveTo>
                  <a:lnTo>
                    <a:pt x="437" y="0"/>
                  </a:lnTo>
                  <a:lnTo>
                    <a:pt x="649" y="211"/>
                  </a:lnTo>
                  <a:lnTo>
                    <a:pt x="649" y="677"/>
                  </a:lnTo>
                  <a:lnTo>
                    <a:pt x="564" y="677"/>
                  </a:lnTo>
                  <a:lnTo>
                    <a:pt x="564" y="762"/>
                  </a:lnTo>
                  <a:lnTo>
                    <a:pt x="0" y="762"/>
                  </a:lnTo>
                  <a:lnTo>
                    <a:pt x="0" y="84"/>
                  </a:lnTo>
                  <a:lnTo>
                    <a:pt x="85" y="84"/>
                  </a:lnTo>
                  <a:lnTo>
                    <a:pt x="85" y="0"/>
                  </a:lnTo>
                  <a:close/>
                  <a:moveTo>
                    <a:pt x="85" y="677"/>
                  </a:moveTo>
                  <a:lnTo>
                    <a:pt x="85" y="141"/>
                  </a:lnTo>
                  <a:lnTo>
                    <a:pt x="56" y="141"/>
                  </a:lnTo>
                  <a:lnTo>
                    <a:pt x="56" y="705"/>
                  </a:lnTo>
                  <a:lnTo>
                    <a:pt x="508" y="705"/>
                  </a:lnTo>
                  <a:lnTo>
                    <a:pt x="508" y="677"/>
                  </a:lnTo>
                  <a:lnTo>
                    <a:pt x="85" y="677"/>
                  </a:lnTo>
                  <a:close/>
                  <a:moveTo>
                    <a:pt x="141" y="56"/>
                  </a:moveTo>
                  <a:lnTo>
                    <a:pt x="141" y="621"/>
                  </a:lnTo>
                  <a:lnTo>
                    <a:pt x="593" y="621"/>
                  </a:lnTo>
                  <a:lnTo>
                    <a:pt x="593" y="282"/>
                  </a:lnTo>
                  <a:lnTo>
                    <a:pt x="367" y="282"/>
                  </a:lnTo>
                  <a:lnTo>
                    <a:pt x="367" y="56"/>
                  </a:lnTo>
                  <a:lnTo>
                    <a:pt x="141" y="56"/>
                  </a:lnTo>
                  <a:close/>
                  <a:moveTo>
                    <a:pt x="423" y="70"/>
                  </a:moveTo>
                  <a:lnTo>
                    <a:pt x="423" y="226"/>
                  </a:lnTo>
                  <a:lnTo>
                    <a:pt x="579" y="226"/>
                  </a:lnTo>
                  <a:lnTo>
                    <a:pt x="423" y="70"/>
                  </a:lnTo>
                  <a:close/>
                </a:path>
              </a:pathLst>
            </a:custGeom>
            <a:solidFill>
              <a:schemeClr val="bg1"/>
            </a:solidFill>
            <a:ln w="0">
              <a:noFill/>
              <a:prstDash val="solid"/>
              <a:round/>
              <a:headEnd/>
              <a:tailEnd/>
            </a:ln>
          </p:spPr>
          <p:txBody>
            <a:bodyPr vert="horz" wrap="square" lIns="68580" tIns="34290" rIns="68580" bIns="34290" numCol="1" anchor="t" anchorCtr="0" compatLnSpc="1">
              <a:prstTxWarp prst="textNoShape">
                <a:avLst/>
              </a:prstTxWarp>
            </a:bodyPr>
            <a:lstStyle/>
            <a:p>
              <a:pPr algn="ctr" defTabSz="699450"/>
              <a:endParaRPr lang="en-US" sz="675">
                <a:solidFill>
                  <a:srgbClr val="262626"/>
                </a:solidFill>
                <a:latin typeface="Segoe UI"/>
              </a:endParaRPr>
            </a:p>
          </p:txBody>
        </p:sp>
        <p:grpSp>
          <p:nvGrpSpPr>
            <p:cNvPr id="403" name="Group 402"/>
            <p:cNvGrpSpPr>
              <a:grpSpLocks noChangeAspect="1"/>
            </p:cNvGrpSpPr>
            <p:nvPr/>
          </p:nvGrpSpPr>
          <p:grpSpPr>
            <a:xfrm>
              <a:off x="3857846" y="3086788"/>
              <a:ext cx="394112" cy="320040"/>
              <a:chOff x="3175" y="-3175"/>
              <a:chExt cx="895350" cy="727075"/>
            </a:xfrm>
            <a:solidFill>
              <a:schemeClr val="bg1"/>
            </a:solidFill>
          </p:grpSpPr>
          <p:sp>
            <p:nvSpPr>
              <p:cNvPr id="404" name="Freeform 23"/>
              <p:cNvSpPr>
                <a:spLocks/>
              </p:cNvSpPr>
              <p:nvPr/>
            </p:nvSpPr>
            <p:spPr bwMode="auto">
              <a:xfrm>
                <a:off x="147638" y="220663"/>
                <a:ext cx="261938" cy="469900"/>
              </a:xfrm>
              <a:custGeom>
                <a:avLst/>
                <a:gdLst>
                  <a:gd name="T0" fmla="*/ 0 w 165"/>
                  <a:gd name="T1" fmla="*/ 0 h 296"/>
                  <a:gd name="T2" fmla="*/ 0 w 165"/>
                  <a:gd name="T3" fmla="*/ 197 h 296"/>
                  <a:gd name="T4" fmla="*/ 165 w 165"/>
                  <a:gd name="T5" fmla="*/ 296 h 296"/>
                  <a:gd name="T6" fmla="*/ 165 w 165"/>
                  <a:gd name="T7" fmla="*/ 101 h 296"/>
                  <a:gd name="T8" fmla="*/ 0 w 165"/>
                  <a:gd name="T9" fmla="*/ 0 h 296"/>
                </a:gdLst>
                <a:ahLst/>
                <a:cxnLst>
                  <a:cxn ang="0">
                    <a:pos x="T0" y="T1"/>
                  </a:cxn>
                  <a:cxn ang="0">
                    <a:pos x="T2" y="T3"/>
                  </a:cxn>
                  <a:cxn ang="0">
                    <a:pos x="T4" y="T5"/>
                  </a:cxn>
                  <a:cxn ang="0">
                    <a:pos x="T6" y="T7"/>
                  </a:cxn>
                  <a:cxn ang="0">
                    <a:pos x="T8" y="T9"/>
                  </a:cxn>
                </a:cxnLst>
                <a:rect l="0" t="0" r="r" b="b"/>
                <a:pathLst>
                  <a:path w="165" h="296">
                    <a:moveTo>
                      <a:pt x="0" y="0"/>
                    </a:moveTo>
                    <a:lnTo>
                      <a:pt x="0" y="197"/>
                    </a:lnTo>
                    <a:lnTo>
                      <a:pt x="165" y="296"/>
                    </a:lnTo>
                    <a:lnTo>
                      <a:pt x="165" y="101"/>
                    </a:lnTo>
                    <a:lnTo>
                      <a:pt x="0" y="0"/>
                    </a:lnTo>
                    <a:close/>
                  </a:path>
                </a:pathLst>
              </a:custGeom>
              <a:solidFill>
                <a:schemeClr val="bg1">
                  <a:lumMod val="95000"/>
                </a:schemeClr>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05" name="Freeform 24"/>
              <p:cNvSpPr>
                <a:spLocks/>
              </p:cNvSpPr>
              <p:nvPr/>
            </p:nvSpPr>
            <p:spPr bwMode="auto">
              <a:xfrm>
                <a:off x="481013" y="220663"/>
                <a:ext cx="268288" cy="469900"/>
              </a:xfrm>
              <a:custGeom>
                <a:avLst/>
                <a:gdLst>
                  <a:gd name="T0" fmla="*/ 0 w 169"/>
                  <a:gd name="T1" fmla="*/ 296 h 296"/>
                  <a:gd name="T2" fmla="*/ 169 w 169"/>
                  <a:gd name="T3" fmla="*/ 195 h 296"/>
                  <a:gd name="T4" fmla="*/ 169 w 169"/>
                  <a:gd name="T5" fmla="*/ 0 h 296"/>
                  <a:gd name="T6" fmla="*/ 2 w 169"/>
                  <a:gd name="T7" fmla="*/ 101 h 296"/>
                  <a:gd name="T8" fmla="*/ 0 w 169"/>
                  <a:gd name="T9" fmla="*/ 296 h 296"/>
                </a:gdLst>
                <a:ahLst/>
                <a:cxnLst>
                  <a:cxn ang="0">
                    <a:pos x="T0" y="T1"/>
                  </a:cxn>
                  <a:cxn ang="0">
                    <a:pos x="T2" y="T3"/>
                  </a:cxn>
                  <a:cxn ang="0">
                    <a:pos x="T4" y="T5"/>
                  </a:cxn>
                  <a:cxn ang="0">
                    <a:pos x="T6" y="T7"/>
                  </a:cxn>
                  <a:cxn ang="0">
                    <a:pos x="T8" y="T9"/>
                  </a:cxn>
                </a:cxnLst>
                <a:rect l="0" t="0" r="r" b="b"/>
                <a:pathLst>
                  <a:path w="169" h="296">
                    <a:moveTo>
                      <a:pt x="0" y="296"/>
                    </a:moveTo>
                    <a:lnTo>
                      <a:pt x="169" y="195"/>
                    </a:lnTo>
                    <a:lnTo>
                      <a:pt x="169" y="0"/>
                    </a:lnTo>
                    <a:lnTo>
                      <a:pt x="2" y="101"/>
                    </a:lnTo>
                    <a:lnTo>
                      <a:pt x="0" y="296"/>
                    </a:ln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06" name="Freeform 25"/>
              <p:cNvSpPr>
                <a:spLocks/>
              </p:cNvSpPr>
              <p:nvPr/>
            </p:nvSpPr>
            <p:spPr bwMode="auto">
              <a:xfrm>
                <a:off x="180975" y="11113"/>
                <a:ext cx="534988" cy="304800"/>
              </a:xfrm>
              <a:custGeom>
                <a:avLst/>
                <a:gdLst>
                  <a:gd name="T0" fmla="*/ 0 w 337"/>
                  <a:gd name="T1" fmla="*/ 94 h 192"/>
                  <a:gd name="T2" fmla="*/ 172 w 337"/>
                  <a:gd name="T3" fmla="*/ 192 h 192"/>
                  <a:gd name="T4" fmla="*/ 337 w 337"/>
                  <a:gd name="T5" fmla="*/ 96 h 192"/>
                  <a:gd name="T6" fmla="*/ 170 w 337"/>
                  <a:gd name="T7" fmla="*/ 0 h 192"/>
                  <a:gd name="T8" fmla="*/ 0 w 337"/>
                  <a:gd name="T9" fmla="*/ 94 h 192"/>
                </a:gdLst>
                <a:ahLst/>
                <a:cxnLst>
                  <a:cxn ang="0">
                    <a:pos x="T0" y="T1"/>
                  </a:cxn>
                  <a:cxn ang="0">
                    <a:pos x="T2" y="T3"/>
                  </a:cxn>
                  <a:cxn ang="0">
                    <a:pos x="T4" y="T5"/>
                  </a:cxn>
                  <a:cxn ang="0">
                    <a:pos x="T6" y="T7"/>
                  </a:cxn>
                  <a:cxn ang="0">
                    <a:pos x="T8" y="T9"/>
                  </a:cxn>
                </a:cxnLst>
                <a:rect l="0" t="0" r="r" b="b"/>
                <a:pathLst>
                  <a:path w="337" h="192">
                    <a:moveTo>
                      <a:pt x="0" y="94"/>
                    </a:moveTo>
                    <a:lnTo>
                      <a:pt x="172" y="192"/>
                    </a:lnTo>
                    <a:lnTo>
                      <a:pt x="337" y="96"/>
                    </a:lnTo>
                    <a:lnTo>
                      <a:pt x="170" y="0"/>
                    </a:lnTo>
                    <a:lnTo>
                      <a:pt x="0" y="94"/>
                    </a:ln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07" name="Freeform 26"/>
              <p:cNvSpPr>
                <a:spLocks/>
              </p:cNvSpPr>
              <p:nvPr/>
            </p:nvSpPr>
            <p:spPr bwMode="auto">
              <a:xfrm>
                <a:off x="3175" y="-3175"/>
                <a:ext cx="193675" cy="727075"/>
              </a:xfrm>
              <a:custGeom>
                <a:avLst/>
                <a:gdLst>
                  <a:gd name="T0" fmla="*/ 43 w 51"/>
                  <a:gd name="T1" fmla="*/ 191 h 191"/>
                  <a:gd name="T2" fmla="*/ 40 w 51"/>
                  <a:gd name="T3" fmla="*/ 190 h 191"/>
                  <a:gd name="T4" fmla="*/ 3 w 51"/>
                  <a:gd name="T5" fmla="*/ 168 h 191"/>
                  <a:gd name="T6" fmla="*/ 0 w 51"/>
                  <a:gd name="T7" fmla="*/ 163 h 191"/>
                  <a:gd name="T8" fmla="*/ 0 w 51"/>
                  <a:gd name="T9" fmla="*/ 31 h 191"/>
                  <a:gd name="T10" fmla="*/ 3 w 51"/>
                  <a:gd name="T11" fmla="*/ 25 h 191"/>
                  <a:gd name="T12" fmla="*/ 41 w 51"/>
                  <a:gd name="T13" fmla="*/ 1 h 191"/>
                  <a:gd name="T14" fmla="*/ 50 w 51"/>
                  <a:gd name="T15" fmla="*/ 3 h 191"/>
                  <a:gd name="T16" fmla="*/ 48 w 51"/>
                  <a:gd name="T17" fmla="*/ 12 h 191"/>
                  <a:gd name="T18" fmla="*/ 12 w 51"/>
                  <a:gd name="T19" fmla="*/ 34 h 191"/>
                  <a:gd name="T20" fmla="*/ 12 w 51"/>
                  <a:gd name="T21" fmla="*/ 159 h 191"/>
                  <a:gd name="T22" fmla="*/ 46 w 51"/>
                  <a:gd name="T23" fmla="*/ 180 h 191"/>
                  <a:gd name="T24" fmla="*/ 48 w 51"/>
                  <a:gd name="T25" fmla="*/ 188 h 191"/>
                  <a:gd name="T26" fmla="*/ 43 w 51"/>
                  <a:gd name="T27"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191">
                    <a:moveTo>
                      <a:pt x="43" y="191"/>
                    </a:moveTo>
                    <a:cubicBezTo>
                      <a:pt x="42" y="191"/>
                      <a:pt x="41" y="191"/>
                      <a:pt x="40" y="190"/>
                    </a:cubicBezTo>
                    <a:cubicBezTo>
                      <a:pt x="3" y="168"/>
                      <a:pt x="3" y="168"/>
                      <a:pt x="3" y="168"/>
                    </a:cubicBezTo>
                    <a:cubicBezTo>
                      <a:pt x="2" y="167"/>
                      <a:pt x="0" y="165"/>
                      <a:pt x="0" y="163"/>
                    </a:cubicBezTo>
                    <a:cubicBezTo>
                      <a:pt x="0" y="31"/>
                      <a:pt x="0" y="31"/>
                      <a:pt x="0" y="31"/>
                    </a:cubicBezTo>
                    <a:cubicBezTo>
                      <a:pt x="0" y="28"/>
                      <a:pt x="2" y="27"/>
                      <a:pt x="3" y="25"/>
                    </a:cubicBezTo>
                    <a:cubicBezTo>
                      <a:pt x="41" y="1"/>
                      <a:pt x="41" y="1"/>
                      <a:pt x="41" y="1"/>
                    </a:cubicBezTo>
                    <a:cubicBezTo>
                      <a:pt x="44" y="0"/>
                      <a:pt x="48" y="0"/>
                      <a:pt x="50" y="3"/>
                    </a:cubicBezTo>
                    <a:cubicBezTo>
                      <a:pt x="51" y="6"/>
                      <a:pt x="51" y="10"/>
                      <a:pt x="48" y="12"/>
                    </a:cubicBezTo>
                    <a:cubicBezTo>
                      <a:pt x="12" y="34"/>
                      <a:pt x="12" y="34"/>
                      <a:pt x="12" y="34"/>
                    </a:cubicBezTo>
                    <a:cubicBezTo>
                      <a:pt x="12" y="159"/>
                      <a:pt x="12" y="159"/>
                      <a:pt x="12" y="159"/>
                    </a:cubicBezTo>
                    <a:cubicBezTo>
                      <a:pt x="46" y="180"/>
                      <a:pt x="46" y="180"/>
                      <a:pt x="46" y="180"/>
                    </a:cubicBezTo>
                    <a:cubicBezTo>
                      <a:pt x="49" y="182"/>
                      <a:pt x="50" y="185"/>
                      <a:pt x="48" y="188"/>
                    </a:cubicBezTo>
                    <a:cubicBezTo>
                      <a:pt x="47" y="190"/>
                      <a:pt x="45" y="191"/>
                      <a:pt x="43" y="191"/>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08" name="Freeform 27"/>
              <p:cNvSpPr>
                <a:spLocks/>
              </p:cNvSpPr>
              <p:nvPr/>
            </p:nvSpPr>
            <p:spPr bwMode="auto">
              <a:xfrm>
                <a:off x="704850" y="-3175"/>
                <a:ext cx="193675" cy="727075"/>
              </a:xfrm>
              <a:custGeom>
                <a:avLst/>
                <a:gdLst>
                  <a:gd name="T0" fmla="*/ 7 w 51"/>
                  <a:gd name="T1" fmla="*/ 191 h 191"/>
                  <a:gd name="T2" fmla="*/ 2 w 51"/>
                  <a:gd name="T3" fmla="*/ 188 h 191"/>
                  <a:gd name="T4" fmla="*/ 4 w 51"/>
                  <a:gd name="T5" fmla="*/ 180 h 191"/>
                  <a:gd name="T6" fmla="*/ 39 w 51"/>
                  <a:gd name="T7" fmla="*/ 158 h 191"/>
                  <a:gd name="T8" fmla="*/ 39 w 51"/>
                  <a:gd name="T9" fmla="*/ 32 h 191"/>
                  <a:gd name="T10" fmla="*/ 5 w 51"/>
                  <a:gd name="T11" fmla="*/ 12 h 191"/>
                  <a:gd name="T12" fmla="*/ 3 w 51"/>
                  <a:gd name="T13" fmla="*/ 3 h 191"/>
                  <a:gd name="T14" fmla="*/ 12 w 51"/>
                  <a:gd name="T15" fmla="*/ 1 h 191"/>
                  <a:gd name="T16" fmla="*/ 48 w 51"/>
                  <a:gd name="T17" fmla="*/ 24 h 191"/>
                  <a:gd name="T18" fmla="*/ 51 w 51"/>
                  <a:gd name="T19" fmla="*/ 29 h 191"/>
                  <a:gd name="T20" fmla="*/ 51 w 51"/>
                  <a:gd name="T21" fmla="*/ 161 h 191"/>
                  <a:gd name="T22" fmla="*/ 48 w 51"/>
                  <a:gd name="T23" fmla="*/ 166 h 191"/>
                  <a:gd name="T24" fmla="*/ 10 w 51"/>
                  <a:gd name="T25" fmla="*/ 190 h 191"/>
                  <a:gd name="T26" fmla="*/ 7 w 51"/>
                  <a:gd name="T27"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191">
                    <a:moveTo>
                      <a:pt x="7" y="191"/>
                    </a:moveTo>
                    <a:cubicBezTo>
                      <a:pt x="5" y="191"/>
                      <a:pt x="3" y="190"/>
                      <a:pt x="2" y="188"/>
                    </a:cubicBezTo>
                    <a:cubicBezTo>
                      <a:pt x="0" y="185"/>
                      <a:pt x="1" y="182"/>
                      <a:pt x="4" y="180"/>
                    </a:cubicBezTo>
                    <a:cubicBezTo>
                      <a:pt x="39" y="158"/>
                      <a:pt x="39" y="158"/>
                      <a:pt x="39" y="158"/>
                    </a:cubicBezTo>
                    <a:cubicBezTo>
                      <a:pt x="39" y="32"/>
                      <a:pt x="39" y="32"/>
                      <a:pt x="39" y="32"/>
                    </a:cubicBezTo>
                    <a:cubicBezTo>
                      <a:pt x="5" y="12"/>
                      <a:pt x="5" y="12"/>
                      <a:pt x="5" y="12"/>
                    </a:cubicBezTo>
                    <a:cubicBezTo>
                      <a:pt x="3" y="10"/>
                      <a:pt x="2" y="6"/>
                      <a:pt x="3" y="3"/>
                    </a:cubicBezTo>
                    <a:cubicBezTo>
                      <a:pt x="5" y="1"/>
                      <a:pt x="9" y="0"/>
                      <a:pt x="12" y="1"/>
                    </a:cubicBezTo>
                    <a:cubicBezTo>
                      <a:pt x="48" y="24"/>
                      <a:pt x="48" y="24"/>
                      <a:pt x="48" y="24"/>
                    </a:cubicBezTo>
                    <a:cubicBezTo>
                      <a:pt x="50" y="25"/>
                      <a:pt x="51" y="27"/>
                      <a:pt x="51" y="29"/>
                    </a:cubicBezTo>
                    <a:cubicBezTo>
                      <a:pt x="51" y="161"/>
                      <a:pt x="51" y="161"/>
                      <a:pt x="51" y="161"/>
                    </a:cubicBezTo>
                    <a:cubicBezTo>
                      <a:pt x="51" y="163"/>
                      <a:pt x="50" y="165"/>
                      <a:pt x="48" y="166"/>
                    </a:cubicBezTo>
                    <a:cubicBezTo>
                      <a:pt x="10" y="190"/>
                      <a:pt x="10" y="190"/>
                      <a:pt x="10" y="190"/>
                    </a:cubicBezTo>
                    <a:cubicBezTo>
                      <a:pt x="9" y="191"/>
                      <a:pt x="8" y="191"/>
                      <a:pt x="7" y="191"/>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grpSp>
        <p:sp>
          <p:nvSpPr>
            <p:cNvPr id="409" name="Freeform 5"/>
            <p:cNvSpPr>
              <a:spLocks noChangeAspect="1" noEditPoints="1"/>
            </p:cNvSpPr>
            <p:nvPr/>
          </p:nvSpPr>
          <p:spPr bwMode="auto">
            <a:xfrm>
              <a:off x="4777979" y="3086788"/>
              <a:ext cx="319572" cy="320040"/>
            </a:xfrm>
            <a:custGeom>
              <a:avLst/>
              <a:gdLst>
                <a:gd name="T0" fmla="*/ 1599 w 1840"/>
                <a:gd name="T1" fmla="*/ 936 h 1843"/>
                <a:gd name="T2" fmla="*/ 1840 w 1840"/>
                <a:gd name="T3" fmla="*/ 846 h 1843"/>
                <a:gd name="T4" fmla="*/ 1750 w 1840"/>
                <a:gd name="T5" fmla="*/ 544 h 1843"/>
                <a:gd name="T6" fmla="*/ 1508 w 1840"/>
                <a:gd name="T7" fmla="*/ 574 h 1843"/>
                <a:gd name="T8" fmla="*/ 1418 w 1840"/>
                <a:gd name="T9" fmla="*/ 453 h 1843"/>
                <a:gd name="T10" fmla="*/ 1508 w 1840"/>
                <a:gd name="T11" fmla="*/ 211 h 1843"/>
                <a:gd name="T12" fmla="*/ 1237 w 1840"/>
                <a:gd name="T13" fmla="*/ 60 h 1843"/>
                <a:gd name="T14" fmla="*/ 1086 w 1840"/>
                <a:gd name="T15" fmla="*/ 272 h 1843"/>
                <a:gd name="T16" fmla="*/ 905 w 1840"/>
                <a:gd name="T17" fmla="*/ 241 h 1843"/>
                <a:gd name="T18" fmla="*/ 815 w 1840"/>
                <a:gd name="T19" fmla="*/ 0 h 1843"/>
                <a:gd name="T20" fmla="*/ 513 w 1840"/>
                <a:gd name="T21" fmla="*/ 90 h 1843"/>
                <a:gd name="T22" fmla="*/ 543 w 1840"/>
                <a:gd name="T23" fmla="*/ 332 h 1843"/>
                <a:gd name="T24" fmla="*/ 453 w 1840"/>
                <a:gd name="T25" fmla="*/ 423 h 1843"/>
                <a:gd name="T26" fmla="*/ 211 w 1840"/>
                <a:gd name="T27" fmla="*/ 332 h 1843"/>
                <a:gd name="T28" fmla="*/ 61 w 1840"/>
                <a:gd name="T29" fmla="*/ 604 h 1843"/>
                <a:gd name="T30" fmla="*/ 242 w 1840"/>
                <a:gd name="T31" fmla="*/ 755 h 1843"/>
                <a:gd name="T32" fmla="*/ 211 w 1840"/>
                <a:gd name="T33" fmla="*/ 906 h 1843"/>
                <a:gd name="T34" fmla="*/ 0 w 1840"/>
                <a:gd name="T35" fmla="*/ 997 h 1843"/>
                <a:gd name="T36" fmla="*/ 61 w 1840"/>
                <a:gd name="T37" fmla="*/ 1299 h 1843"/>
                <a:gd name="T38" fmla="*/ 332 w 1840"/>
                <a:gd name="T39" fmla="*/ 1269 h 1843"/>
                <a:gd name="T40" fmla="*/ 422 w 1840"/>
                <a:gd name="T41" fmla="*/ 1420 h 1843"/>
                <a:gd name="T42" fmla="*/ 332 w 1840"/>
                <a:gd name="T43" fmla="*/ 1631 h 1843"/>
                <a:gd name="T44" fmla="*/ 603 w 1840"/>
                <a:gd name="T45" fmla="*/ 1782 h 1843"/>
                <a:gd name="T46" fmla="*/ 754 w 1840"/>
                <a:gd name="T47" fmla="*/ 1601 h 1843"/>
                <a:gd name="T48" fmla="*/ 905 w 1840"/>
                <a:gd name="T49" fmla="*/ 1601 h 1843"/>
                <a:gd name="T50" fmla="*/ 996 w 1840"/>
                <a:gd name="T51" fmla="*/ 1843 h 1843"/>
                <a:gd name="T52" fmla="*/ 1297 w 1840"/>
                <a:gd name="T53" fmla="*/ 1752 h 1843"/>
                <a:gd name="T54" fmla="*/ 1267 w 1840"/>
                <a:gd name="T55" fmla="*/ 1511 h 1843"/>
                <a:gd name="T56" fmla="*/ 1388 w 1840"/>
                <a:gd name="T57" fmla="*/ 1420 h 1843"/>
                <a:gd name="T58" fmla="*/ 1629 w 1840"/>
                <a:gd name="T59" fmla="*/ 1511 h 1843"/>
                <a:gd name="T60" fmla="*/ 1780 w 1840"/>
                <a:gd name="T61" fmla="*/ 1239 h 1843"/>
                <a:gd name="T62" fmla="*/ 1569 w 1840"/>
                <a:gd name="T63" fmla="*/ 1087 h 1843"/>
                <a:gd name="T64" fmla="*/ 1599 w 1840"/>
                <a:gd name="T65" fmla="*/ 936 h 1843"/>
                <a:gd name="T66" fmla="*/ 920 w 1840"/>
                <a:gd name="T67" fmla="*/ 1378 h 1843"/>
                <a:gd name="T68" fmla="*/ 464 w 1840"/>
                <a:gd name="T69" fmla="*/ 921 h 1843"/>
                <a:gd name="T70" fmla="*/ 920 w 1840"/>
                <a:gd name="T71" fmla="*/ 465 h 1843"/>
                <a:gd name="T72" fmla="*/ 1377 w 1840"/>
                <a:gd name="T73" fmla="*/ 921 h 1843"/>
                <a:gd name="T74" fmla="*/ 920 w 1840"/>
                <a:gd name="T75" fmla="*/ 1378 h 1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40" h="1843">
                  <a:moveTo>
                    <a:pt x="1599" y="936"/>
                  </a:moveTo>
                  <a:cubicBezTo>
                    <a:pt x="1840" y="846"/>
                    <a:pt x="1840" y="846"/>
                    <a:pt x="1840" y="846"/>
                  </a:cubicBezTo>
                  <a:cubicBezTo>
                    <a:pt x="1750" y="544"/>
                    <a:pt x="1750" y="544"/>
                    <a:pt x="1750" y="544"/>
                  </a:cubicBezTo>
                  <a:cubicBezTo>
                    <a:pt x="1508" y="574"/>
                    <a:pt x="1508" y="574"/>
                    <a:pt x="1508" y="574"/>
                  </a:cubicBezTo>
                  <a:cubicBezTo>
                    <a:pt x="1478" y="513"/>
                    <a:pt x="1448" y="483"/>
                    <a:pt x="1418" y="453"/>
                  </a:cubicBezTo>
                  <a:cubicBezTo>
                    <a:pt x="1508" y="211"/>
                    <a:pt x="1508" y="211"/>
                    <a:pt x="1508" y="211"/>
                  </a:cubicBezTo>
                  <a:cubicBezTo>
                    <a:pt x="1237" y="60"/>
                    <a:pt x="1237" y="60"/>
                    <a:pt x="1237" y="60"/>
                  </a:cubicBezTo>
                  <a:cubicBezTo>
                    <a:pt x="1086" y="272"/>
                    <a:pt x="1086" y="272"/>
                    <a:pt x="1086" y="272"/>
                  </a:cubicBezTo>
                  <a:cubicBezTo>
                    <a:pt x="1026" y="241"/>
                    <a:pt x="965" y="241"/>
                    <a:pt x="905" y="241"/>
                  </a:cubicBezTo>
                  <a:cubicBezTo>
                    <a:pt x="815" y="0"/>
                    <a:pt x="815" y="0"/>
                    <a:pt x="815" y="0"/>
                  </a:cubicBezTo>
                  <a:cubicBezTo>
                    <a:pt x="513" y="90"/>
                    <a:pt x="513" y="90"/>
                    <a:pt x="513" y="90"/>
                  </a:cubicBezTo>
                  <a:cubicBezTo>
                    <a:pt x="543" y="332"/>
                    <a:pt x="543" y="332"/>
                    <a:pt x="543" y="332"/>
                  </a:cubicBezTo>
                  <a:cubicBezTo>
                    <a:pt x="513" y="362"/>
                    <a:pt x="483" y="392"/>
                    <a:pt x="453" y="423"/>
                  </a:cubicBezTo>
                  <a:cubicBezTo>
                    <a:pt x="211" y="332"/>
                    <a:pt x="211" y="332"/>
                    <a:pt x="211" y="332"/>
                  </a:cubicBezTo>
                  <a:cubicBezTo>
                    <a:pt x="61" y="604"/>
                    <a:pt x="61" y="604"/>
                    <a:pt x="61" y="604"/>
                  </a:cubicBezTo>
                  <a:cubicBezTo>
                    <a:pt x="242" y="755"/>
                    <a:pt x="242" y="755"/>
                    <a:pt x="242" y="755"/>
                  </a:cubicBezTo>
                  <a:cubicBezTo>
                    <a:pt x="242" y="815"/>
                    <a:pt x="211" y="846"/>
                    <a:pt x="211" y="906"/>
                  </a:cubicBezTo>
                  <a:cubicBezTo>
                    <a:pt x="0" y="997"/>
                    <a:pt x="0" y="997"/>
                    <a:pt x="0" y="997"/>
                  </a:cubicBezTo>
                  <a:cubicBezTo>
                    <a:pt x="61" y="1299"/>
                    <a:pt x="61" y="1299"/>
                    <a:pt x="61" y="1299"/>
                  </a:cubicBezTo>
                  <a:cubicBezTo>
                    <a:pt x="332" y="1269"/>
                    <a:pt x="332" y="1269"/>
                    <a:pt x="332" y="1269"/>
                  </a:cubicBezTo>
                  <a:cubicBezTo>
                    <a:pt x="362" y="1329"/>
                    <a:pt x="392" y="1359"/>
                    <a:pt x="422" y="1420"/>
                  </a:cubicBezTo>
                  <a:cubicBezTo>
                    <a:pt x="332" y="1631"/>
                    <a:pt x="332" y="1631"/>
                    <a:pt x="332" y="1631"/>
                  </a:cubicBezTo>
                  <a:cubicBezTo>
                    <a:pt x="603" y="1782"/>
                    <a:pt x="603" y="1782"/>
                    <a:pt x="603" y="1782"/>
                  </a:cubicBezTo>
                  <a:cubicBezTo>
                    <a:pt x="754" y="1601"/>
                    <a:pt x="754" y="1601"/>
                    <a:pt x="754" y="1601"/>
                  </a:cubicBezTo>
                  <a:cubicBezTo>
                    <a:pt x="784" y="1601"/>
                    <a:pt x="845" y="1601"/>
                    <a:pt x="905" y="1601"/>
                  </a:cubicBezTo>
                  <a:cubicBezTo>
                    <a:pt x="996" y="1843"/>
                    <a:pt x="996" y="1843"/>
                    <a:pt x="996" y="1843"/>
                  </a:cubicBezTo>
                  <a:cubicBezTo>
                    <a:pt x="1297" y="1752"/>
                    <a:pt x="1297" y="1752"/>
                    <a:pt x="1297" y="1752"/>
                  </a:cubicBezTo>
                  <a:cubicBezTo>
                    <a:pt x="1267" y="1511"/>
                    <a:pt x="1267" y="1511"/>
                    <a:pt x="1267" y="1511"/>
                  </a:cubicBezTo>
                  <a:cubicBezTo>
                    <a:pt x="1327" y="1480"/>
                    <a:pt x="1358" y="1450"/>
                    <a:pt x="1388" y="1420"/>
                  </a:cubicBezTo>
                  <a:cubicBezTo>
                    <a:pt x="1629" y="1511"/>
                    <a:pt x="1629" y="1511"/>
                    <a:pt x="1629" y="1511"/>
                  </a:cubicBezTo>
                  <a:cubicBezTo>
                    <a:pt x="1780" y="1239"/>
                    <a:pt x="1780" y="1239"/>
                    <a:pt x="1780" y="1239"/>
                  </a:cubicBezTo>
                  <a:cubicBezTo>
                    <a:pt x="1569" y="1087"/>
                    <a:pt x="1569" y="1087"/>
                    <a:pt x="1569" y="1087"/>
                  </a:cubicBezTo>
                  <a:cubicBezTo>
                    <a:pt x="1599" y="1027"/>
                    <a:pt x="1599" y="997"/>
                    <a:pt x="1599" y="936"/>
                  </a:cubicBezTo>
                  <a:close/>
                  <a:moveTo>
                    <a:pt x="920" y="1378"/>
                  </a:moveTo>
                  <a:cubicBezTo>
                    <a:pt x="668" y="1378"/>
                    <a:pt x="464" y="1173"/>
                    <a:pt x="464" y="921"/>
                  </a:cubicBezTo>
                  <a:cubicBezTo>
                    <a:pt x="464" y="669"/>
                    <a:pt x="668" y="465"/>
                    <a:pt x="920" y="465"/>
                  </a:cubicBezTo>
                  <a:cubicBezTo>
                    <a:pt x="1172" y="465"/>
                    <a:pt x="1377" y="669"/>
                    <a:pt x="1377" y="921"/>
                  </a:cubicBezTo>
                  <a:cubicBezTo>
                    <a:pt x="1377" y="1173"/>
                    <a:pt x="1172" y="1378"/>
                    <a:pt x="920" y="1378"/>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en-US" sz="1350"/>
            </a:p>
          </p:txBody>
        </p:sp>
        <p:cxnSp>
          <p:nvCxnSpPr>
            <p:cNvPr id="11" name="Straight Arrow Connector 10"/>
            <p:cNvCxnSpPr/>
            <p:nvPr/>
          </p:nvCxnSpPr>
          <p:spPr>
            <a:xfrm>
              <a:off x="3385286" y="3246808"/>
              <a:ext cx="419100" cy="0"/>
            </a:xfrm>
            <a:prstGeom prst="straightConnector1">
              <a:avLst/>
            </a:prstGeom>
            <a:ln w="28575">
              <a:solidFill>
                <a:schemeClr val="bg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10" name="Straight Arrow Connector 409"/>
            <p:cNvCxnSpPr/>
            <p:nvPr/>
          </p:nvCxnSpPr>
          <p:spPr>
            <a:xfrm flipH="1">
              <a:off x="4305419" y="3246808"/>
              <a:ext cx="419100" cy="0"/>
            </a:xfrm>
            <a:prstGeom prst="straightConnector1">
              <a:avLst/>
            </a:prstGeom>
            <a:ln w="28575">
              <a:solidFill>
                <a:schemeClr val="bg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411" name="Group 410"/>
          <p:cNvGrpSpPr/>
          <p:nvPr/>
        </p:nvGrpSpPr>
        <p:grpSpPr>
          <a:xfrm>
            <a:off x="6615240" y="3137666"/>
            <a:ext cx="1529313" cy="240030"/>
            <a:chOff x="3058467" y="3086788"/>
            <a:chExt cx="2039084" cy="320040"/>
          </a:xfrm>
        </p:grpSpPr>
        <p:sp>
          <p:nvSpPr>
            <p:cNvPr id="412" name="Files Icon"/>
            <p:cNvSpPr>
              <a:spLocks noChangeAspect="1" noEditPoints="1"/>
            </p:cNvSpPr>
            <p:nvPr/>
          </p:nvSpPr>
          <p:spPr bwMode="auto">
            <a:xfrm>
              <a:off x="3058467" y="3086788"/>
              <a:ext cx="273358" cy="320040"/>
            </a:xfrm>
            <a:custGeom>
              <a:avLst/>
              <a:gdLst>
                <a:gd name="T0" fmla="*/ 85 w 649"/>
                <a:gd name="T1" fmla="*/ 0 h 762"/>
                <a:gd name="T2" fmla="*/ 437 w 649"/>
                <a:gd name="T3" fmla="*/ 0 h 762"/>
                <a:gd name="T4" fmla="*/ 649 w 649"/>
                <a:gd name="T5" fmla="*/ 211 h 762"/>
                <a:gd name="T6" fmla="*/ 649 w 649"/>
                <a:gd name="T7" fmla="*/ 677 h 762"/>
                <a:gd name="T8" fmla="*/ 564 w 649"/>
                <a:gd name="T9" fmla="*/ 677 h 762"/>
                <a:gd name="T10" fmla="*/ 564 w 649"/>
                <a:gd name="T11" fmla="*/ 762 h 762"/>
                <a:gd name="T12" fmla="*/ 0 w 649"/>
                <a:gd name="T13" fmla="*/ 762 h 762"/>
                <a:gd name="T14" fmla="*/ 0 w 649"/>
                <a:gd name="T15" fmla="*/ 84 h 762"/>
                <a:gd name="T16" fmla="*/ 85 w 649"/>
                <a:gd name="T17" fmla="*/ 84 h 762"/>
                <a:gd name="T18" fmla="*/ 85 w 649"/>
                <a:gd name="T19" fmla="*/ 0 h 762"/>
                <a:gd name="T20" fmla="*/ 85 w 649"/>
                <a:gd name="T21" fmla="*/ 677 h 762"/>
                <a:gd name="T22" fmla="*/ 85 w 649"/>
                <a:gd name="T23" fmla="*/ 141 h 762"/>
                <a:gd name="T24" fmla="*/ 56 w 649"/>
                <a:gd name="T25" fmla="*/ 141 h 762"/>
                <a:gd name="T26" fmla="*/ 56 w 649"/>
                <a:gd name="T27" fmla="*/ 705 h 762"/>
                <a:gd name="T28" fmla="*/ 508 w 649"/>
                <a:gd name="T29" fmla="*/ 705 h 762"/>
                <a:gd name="T30" fmla="*/ 508 w 649"/>
                <a:gd name="T31" fmla="*/ 677 h 762"/>
                <a:gd name="T32" fmla="*/ 85 w 649"/>
                <a:gd name="T33" fmla="*/ 677 h 762"/>
                <a:gd name="T34" fmla="*/ 141 w 649"/>
                <a:gd name="T35" fmla="*/ 56 h 762"/>
                <a:gd name="T36" fmla="*/ 141 w 649"/>
                <a:gd name="T37" fmla="*/ 621 h 762"/>
                <a:gd name="T38" fmla="*/ 593 w 649"/>
                <a:gd name="T39" fmla="*/ 621 h 762"/>
                <a:gd name="T40" fmla="*/ 593 w 649"/>
                <a:gd name="T41" fmla="*/ 282 h 762"/>
                <a:gd name="T42" fmla="*/ 367 w 649"/>
                <a:gd name="T43" fmla="*/ 282 h 762"/>
                <a:gd name="T44" fmla="*/ 367 w 649"/>
                <a:gd name="T45" fmla="*/ 56 h 762"/>
                <a:gd name="T46" fmla="*/ 141 w 649"/>
                <a:gd name="T47" fmla="*/ 56 h 762"/>
                <a:gd name="T48" fmla="*/ 423 w 649"/>
                <a:gd name="T49" fmla="*/ 70 h 762"/>
                <a:gd name="T50" fmla="*/ 423 w 649"/>
                <a:gd name="T51" fmla="*/ 226 h 762"/>
                <a:gd name="T52" fmla="*/ 579 w 649"/>
                <a:gd name="T53" fmla="*/ 226 h 762"/>
                <a:gd name="T54" fmla="*/ 423 w 649"/>
                <a:gd name="T55" fmla="*/ 7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9" h="762">
                  <a:moveTo>
                    <a:pt x="85" y="0"/>
                  </a:moveTo>
                  <a:lnTo>
                    <a:pt x="437" y="0"/>
                  </a:lnTo>
                  <a:lnTo>
                    <a:pt x="649" y="211"/>
                  </a:lnTo>
                  <a:lnTo>
                    <a:pt x="649" y="677"/>
                  </a:lnTo>
                  <a:lnTo>
                    <a:pt x="564" y="677"/>
                  </a:lnTo>
                  <a:lnTo>
                    <a:pt x="564" y="762"/>
                  </a:lnTo>
                  <a:lnTo>
                    <a:pt x="0" y="762"/>
                  </a:lnTo>
                  <a:lnTo>
                    <a:pt x="0" y="84"/>
                  </a:lnTo>
                  <a:lnTo>
                    <a:pt x="85" y="84"/>
                  </a:lnTo>
                  <a:lnTo>
                    <a:pt x="85" y="0"/>
                  </a:lnTo>
                  <a:close/>
                  <a:moveTo>
                    <a:pt x="85" y="677"/>
                  </a:moveTo>
                  <a:lnTo>
                    <a:pt x="85" y="141"/>
                  </a:lnTo>
                  <a:lnTo>
                    <a:pt x="56" y="141"/>
                  </a:lnTo>
                  <a:lnTo>
                    <a:pt x="56" y="705"/>
                  </a:lnTo>
                  <a:lnTo>
                    <a:pt x="508" y="705"/>
                  </a:lnTo>
                  <a:lnTo>
                    <a:pt x="508" y="677"/>
                  </a:lnTo>
                  <a:lnTo>
                    <a:pt x="85" y="677"/>
                  </a:lnTo>
                  <a:close/>
                  <a:moveTo>
                    <a:pt x="141" y="56"/>
                  </a:moveTo>
                  <a:lnTo>
                    <a:pt x="141" y="621"/>
                  </a:lnTo>
                  <a:lnTo>
                    <a:pt x="593" y="621"/>
                  </a:lnTo>
                  <a:lnTo>
                    <a:pt x="593" y="282"/>
                  </a:lnTo>
                  <a:lnTo>
                    <a:pt x="367" y="282"/>
                  </a:lnTo>
                  <a:lnTo>
                    <a:pt x="367" y="56"/>
                  </a:lnTo>
                  <a:lnTo>
                    <a:pt x="141" y="56"/>
                  </a:lnTo>
                  <a:close/>
                  <a:moveTo>
                    <a:pt x="423" y="70"/>
                  </a:moveTo>
                  <a:lnTo>
                    <a:pt x="423" y="226"/>
                  </a:lnTo>
                  <a:lnTo>
                    <a:pt x="579" y="226"/>
                  </a:lnTo>
                  <a:lnTo>
                    <a:pt x="423" y="70"/>
                  </a:lnTo>
                  <a:close/>
                </a:path>
              </a:pathLst>
            </a:custGeom>
            <a:solidFill>
              <a:schemeClr val="bg1"/>
            </a:solidFill>
            <a:ln w="0">
              <a:noFill/>
              <a:prstDash val="solid"/>
              <a:round/>
              <a:headEnd/>
              <a:tailEnd/>
            </a:ln>
          </p:spPr>
          <p:txBody>
            <a:bodyPr vert="horz" wrap="square" lIns="68580" tIns="34290" rIns="68580" bIns="34290" numCol="1" anchor="t" anchorCtr="0" compatLnSpc="1">
              <a:prstTxWarp prst="textNoShape">
                <a:avLst/>
              </a:prstTxWarp>
            </a:bodyPr>
            <a:lstStyle/>
            <a:p>
              <a:pPr algn="ctr" defTabSz="699450"/>
              <a:endParaRPr lang="en-US" sz="675">
                <a:solidFill>
                  <a:srgbClr val="262626"/>
                </a:solidFill>
                <a:latin typeface="Segoe UI"/>
              </a:endParaRPr>
            </a:p>
          </p:txBody>
        </p:sp>
        <p:grpSp>
          <p:nvGrpSpPr>
            <p:cNvPr id="413" name="Group 412"/>
            <p:cNvGrpSpPr>
              <a:grpSpLocks noChangeAspect="1"/>
            </p:cNvGrpSpPr>
            <p:nvPr/>
          </p:nvGrpSpPr>
          <p:grpSpPr>
            <a:xfrm>
              <a:off x="3857846" y="3086788"/>
              <a:ext cx="394112" cy="320040"/>
              <a:chOff x="3175" y="-3175"/>
              <a:chExt cx="895350" cy="727075"/>
            </a:xfrm>
            <a:solidFill>
              <a:schemeClr val="bg1"/>
            </a:solidFill>
          </p:grpSpPr>
          <p:sp>
            <p:nvSpPr>
              <p:cNvPr id="417" name="Freeform 23"/>
              <p:cNvSpPr>
                <a:spLocks/>
              </p:cNvSpPr>
              <p:nvPr/>
            </p:nvSpPr>
            <p:spPr bwMode="auto">
              <a:xfrm>
                <a:off x="147638" y="220663"/>
                <a:ext cx="261938" cy="469900"/>
              </a:xfrm>
              <a:custGeom>
                <a:avLst/>
                <a:gdLst>
                  <a:gd name="T0" fmla="*/ 0 w 165"/>
                  <a:gd name="T1" fmla="*/ 0 h 296"/>
                  <a:gd name="T2" fmla="*/ 0 w 165"/>
                  <a:gd name="T3" fmla="*/ 197 h 296"/>
                  <a:gd name="T4" fmla="*/ 165 w 165"/>
                  <a:gd name="T5" fmla="*/ 296 h 296"/>
                  <a:gd name="T6" fmla="*/ 165 w 165"/>
                  <a:gd name="T7" fmla="*/ 101 h 296"/>
                  <a:gd name="T8" fmla="*/ 0 w 165"/>
                  <a:gd name="T9" fmla="*/ 0 h 296"/>
                </a:gdLst>
                <a:ahLst/>
                <a:cxnLst>
                  <a:cxn ang="0">
                    <a:pos x="T0" y="T1"/>
                  </a:cxn>
                  <a:cxn ang="0">
                    <a:pos x="T2" y="T3"/>
                  </a:cxn>
                  <a:cxn ang="0">
                    <a:pos x="T4" y="T5"/>
                  </a:cxn>
                  <a:cxn ang="0">
                    <a:pos x="T6" y="T7"/>
                  </a:cxn>
                  <a:cxn ang="0">
                    <a:pos x="T8" y="T9"/>
                  </a:cxn>
                </a:cxnLst>
                <a:rect l="0" t="0" r="r" b="b"/>
                <a:pathLst>
                  <a:path w="165" h="296">
                    <a:moveTo>
                      <a:pt x="0" y="0"/>
                    </a:moveTo>
                    <a:lnTo>
                      <a:pt x="0" y="197"/>
                    </a:lnTo>
                    <a:lnTo>
                      <a:pt x="165" y="296"/>
                    </a:lnTo>
                    <a:lnTo>
                      <a:pt x="165" y="101"/>
                    </a:lnTo>
                    <a:lnTo>
                      <a:pt x="0" y="0"/>
                    </a:lnTo>
                    <a:close/>
                  </a:path>
                </a:pathLst>
              </a:custGeom>
              <a:solidFill>
                <a:schemeClr val="bg1">
                  <a:lumMod val="95000"/>
                </a:schemeClr>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18" name="Freeform 24"/>
              <p:cNvSpPr>
                <a:spLocks/>
              </p:cNvSpPr>
              <p:nvPr/>
            </p:nvSpPr>
            <p:spPr bwMode="auto">
              <a:xfrm>
                <a:off x="481013" y="220663"/>
                <a:ext cx="268288" cy="469900"/>
              </a:xfrm>
              <a:custGeom>
                <a:avLst/>
                <a:gdLst>
                  <a:gd name="T0" fmla="*/ 0 w 169"/>
                  <a:gd name="T1" fmla="*/ 296 h 296"/>
                  <a:gd name="T2" fmla="*/ 169 w 169"/>
                  <a:gd name="T3" fmla="*/ 195 h 296"/>
                  <a:gd name="T4" fmla="*/ 169 w 169"/>
                  <a:gd name="T5" fmla="*/ 0 h 296"/>
                  <a:gd name="T6" fmla="*/ 2 w 169"/>
                  <a:gd name="T7" fmla="*/ 101 h 296"/>
                  <a:gd name="T8" fmla="*/ 0 w 169"/>
                  <a:gd name="T9" fmla="*/ 296 h 296"/>
                </a:gdLst>
                <a:ahLst/>
                <a:cxnLst>
                  <a:cxn ang="0">
                    <a:pos x="T0" y="T1"/>
                  </a:cxn>
                  <a:cxn ang="0">
                    <a:pos x="T2" y="T3"/>
                  </a:cxn>
                  <a:cxn ang="0">
                    <a:pos x="T4" y="T5"/>
                  </a:cxn>
                  <a:cxn ang="0">
                    <a:pos x="T6" y="T7"/>
                  </a:cxn>
                  <a:cxn ang="0">
                    <a:pos x="T8" y="T9"/>
                  </a:cxn>
                </a:cxnLst>
                <a:rect l="0" t="0" r="r" b="b"/>
                <a:pathLst>
                  <a:path w="169" h="296">
                    <a:moveTo>
                      <a:pt x="0" y="296"/>
                    </a:moveTo>
                    <a:lnTo>
                      <a:pt x="169" y="195"/>
                    </a:lnTo>
                    <a:lnTo>
                      <a:pt x="169" y="0"/>
                    </a:lnTo>
                    <a:lnTo>
                      <a:pt x="2" y="101"/>
                    </a:lnTo>
                    <a:lnTo>
                      <a:pt x="0" y="296"/>
                    </a:ln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19" name="Freeform 25"/>
              <p:cNvSpPr>
                <a:spLocks/>
              </p:cNvSpPr>
              <p:nvPr/>
            </p:nvSpPr>
            <p:spPr bwMode="auto">
              <a:xfrm>
                <a:off x="180975" y="11113"/>
                <a:ext cx="534988" cy="304800"/>
              </a:xfrm>
              <a:custGeom>
                <a:avLst/>
                <a:gdLst>
                  <a:gd name="T0" fmla="*/ 0 w 337"/>
                  <a:gd name="T1" fmla="*/ 94 h 192"/>
                  <a:gd name="T2" fmla="*/ 172 w 337"/>
                  <a:gd name="T3" fmla="*/ 192 h 192"/>
                  <a:gd name="T4" fmla="*/ 337 w 337"/>
                  <a:gd name="T5" fmla="*/ 96 h 192"/>
                  <a:gd name="T6" fmla="*/ 170 w 337"/>
                  <a:gd name="T7" fmla="*/ 0 h 192"/>
                  <a:gd name="T8" fmla="*/ 0 w 337"/>
                  <a:gd name="T9" fmla="*/ 94 h 192"/>
                </a:gdLst>
                <a:ahLst/>
                <a:cxnLst>
                  <a:cxn ang="0">
                    <a:pos x="T0" y="T1"/>
                  </a:cxn>
                  <a:cxn ang="0">
                    <a:pos x="T2" y="T3"/>
                  </a:cxn>
                  <a:cxn ang="0">
                    <a:pos x="T4" y="T5"/>
                  </a:cxn>
                  <a:cxn ang="0">
                    <a:pos x="T6" y="T7"/>
                  </a:cxn>
                  <a:cxn ang="0">
                    <a:pos x="T8" y="T9"/>
                  </a:cxn>
                </a:cxnLst>
                <a:rect l="0" t="0" r="r" b="b"/>
                <a:pathLst>
                  <a:path w="337" h="192">
                    <a:moveTo>
                      <a:pt x="0" y="94"/>
                    </a:moveTo>
                    <a:lnTo>
                      <a:pt x="172" y="192"/>
                    </a:lnTo>
                    <a:lnTo>
                      <a:pt x="337" y="96"/>
                    </a:lnTo>
                    <a:lnTo>
                      <a:pt x="170" y="0"/>
                    </a:lnTo>
                    <a:lnTo>
                      <a:pt x="0" y="94"/>
                    </a:ln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20" name="Freeform 26"/>
              <p:cNvSpPr>
                <a:spLocks/>
              </p:cNvSpPr>
              <p:nvPr/>
            </p:nvSpPr>
            <p:spPr bwMode="auto">
              <a:xfrm>
                <a:off x="3175" y="-3175"/>
                <a:ext cx="193675" cy="727075"/>
              </a:xfrm>
              <a:custGeom>
                <a:avLst/>
                <a:gdLst>
                  <a:gd name="T0" fmla="*/ 43 w 51"/>
                  <a:gd name="T1" fmla="*/ 191 h 191"/>
                  <a:gd name="T2" fmla="*/ 40 w 51"/>
                  <a:gd name="T3" fmla="*/ 190 h 191"/>
                  <a:gd name="T4" fmla="*/ 3 w 51"/>
                  <a:gd name="T5" fmla="*/ 168 h 191"/>
                  <a:gd name="T6" fmla="*/ 0 w 51"/>
                  <a:gd name="T7" fmla="*/ 163 h 191"/>
                  <a:gd name="T8" fmla="*/ 0 w 51"/>
                  <a:gd name="T9" fmla="*/ 31 h 191"/>
                  <a:gd name="T10" fmla="*/ 3 w 51"/>
                  <a:gd name="T11" fmla="*/ 25 h 191"/>
                  <a:gd name="T12" fmla="*/ 41 w 51"/>
                  <a:gd name="T13" fmla="*/ 1 h 191"/>
                  <a:gd name="T14" fmla="*/ 50 w 51"/>
                  <a:gd name="T15" fmla="*/ 3 h 191"/>
                  <a:gd name="T16" fmla="*/ 48 w 51"/>
                  <a:gd name="T17" fmla="*/ 12 h 191"/>
                  <a:gd name="T18" fmla="*/ 12 w 51"/>
                  <a:gd name="T19" fmla="*/ 34 h 191"/>
                  <a:gd name="T20" fmla="*/ 12 w 51"/>
                  <a:gd name="T21" fmla="*/ 159 h 191"/>
                  <a:gd name="T22" fmla="*/ 46 w 51"/>
                  <a:gd name="T23" fmla="*/ 180 h 191"/>
                  <a:gd name="T24" fmla="*/ 48 w 51"/>
                  <a:gd name="T25" fmla="*/ 188 h 191"/>
                  <a:gd name="T26" fmla="*/ 43 w 51"/>
                  <a:gd name="T27"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191">
                    <a:moveTo>
                      <a:pt x="43" y="191"/>
                    </a:moveTo>
                    <a:cubicBezTo>
                      <a:pt x="42" y="191"/>
                      <a:pt x="41" y="191"/>
                      <a:pt x="40" y="190"/>
                    </a:cubicBezTo>
                    <a:cubicBezTo>
                      <a:pt x="3" y="168"/>
                      <a:pt x="3" y="168"/>
                      <a:pt x="3" y="168"/>
                    </a:cubicBezTo>
                    <a:cubicBezTo>
                      <a:pt x="2" y="167"/>
                      <a:pt x="0" y="165"/>
                      <a:pt x="0" y="163"/>
                    </a:cubicBezTo>
                    <a:cubicBezTo>
                      <a:pt x="0" y="31"/>
                      <a:pt x="0" y="31"/>
                      <a:pt x="0" y="31"/>
                    </a:cubicBezTo>
                    <a:cubicBezTo>
                      <a:pt x="0" y="28"/>
                      <a:pt x="2" y="27"/>
                      <a:pt x="3" y="25"/>
                    </a:cubicBezTo>
                    <a:cubicBezTo>
                      <a:pt x="41" y="1"/>
                      <a:pt x="41" y="1"/>
                      <a:pt x="41" y="1"/>
                    </a:cubicBezTo>
                    <a:cubicBezTo>
                      <a:pt x="44" y="0"/>
                      <a:pt x="48" y="0"/>
                      <a:pt x="50" y="3"/>
                    </a:cubicBezTo>
                    <a:cubicBezTo>
                      <a:pt x="51" y="6"/>
                      <a:pt x="51" y="10"/>
                      <a:pt x="48" y="12"/>
                    </a:cubicBezTo>
                    <a:cubicBezTo>
                      <a:pt x="12" y="34"/>
                      <a:pt x="12" y="34"/>
                      <a:pt x="12" y="34"/>
                    </a:cubicBezTo>
                    <a:cubicBezTo>
                      <a:pt x="12" y="159"/>
                      <a:pt x="12" y="159"/>
                      <a:pt x="12" y="159"/>
                    </a:cubicBezTo>
                    <a:cubicBezTo>
                      <a:pt x="46" y="180"/>
                      <a:pt x="46" y="180"/>
                      <a:pt x="46" y="180"/>
                    </a:cubicBezTo>
                    <a:cubicBezTo>
                      <a:pt x="49" y="182"/>
                      <a:pt x="50" y="185"/>
                      <a:pt x="48" y="188"/>
                    </a:cubicBezTo>
                    <a:cubicBezTo>
                      <a:pt x="47" y="190"/>
                      <a:pt x="45" y="191"/>
                      <a:pt x="43" y="191"/>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21" name="Freeform 27"/>
              <p:cNvSpPr>
                <a:spLocks/>
              </p:cNvSpPr>
              <p:nvPr/>
            </p:nvSpPr>
            <p:spPr bwMode="auto">
              <a:xfrm>
                <a:off x="704850" y="-3175"/>
                <a:ext cx="193675" cy="727075"/>
              </a:xfrm>
              <a:custGeom>
                <a:avLst/>
                <a:gdLst>
                  <a:gd name="T0" fmla="*/ 7 w 51"/>
                  <a:gd name="T1" fmla="*/ 191 h 191"/>
                  <a:gd name="T2" fmla="*/ 2 w 51"/>
                  <a:gd name="T3" fmla="*/ 188 h 191"/>
                  <a:gd name="T4" fmla="*/ 4 w 51"/>
                  <a:gd name="T5" fmla="*/ 180 h 191"/>
                  <a:gd name="T6" fmla="*/ 39 w 51"/>
                  <a:gd name="T7" fmla="*/ 158 h 191"/>
                  <a:gd name="T8" fmla="*/ 39 w 51"/>
                  <a:gd name="T9" fmla="*/ 32 h 191"/>
                  <a:gd name="T10" fmla="*/ 5 w 51"/>
                  <a:gd name="T11" fmla="*/ 12 h 191"/>
                  <a:gd name="T12" fmla="*/ 3 w 51"/>
                  <a:gd name="T13" fmla="*/ 3 h 191"/>
                  <a:gd name="T14" fmla="*/ 12 w 51"/>
                  <a:gd name="T15" fmla="*/ 1 h 191"/>
                  <a:gd name="T16" fmla="*/ 48 w 51"/>
                  <a:gd name="T17" fmla="*/ 24 h 191"/>
                  <a:gd name="T18" fmla="*/ 51 w 51"/>
                  <a:gd name="T19" fmla="*/ 29 h 191"/>
                  <a:gd name="T20" fmla="*/ 51 w 51"/>
                  <a:gd name="T21" fmla="*/ 161 h 191"/>
                  <a:gd name="T22" fmla="*/ 48 w 51"/>
                  <a:gd name="T23" fmla="*/ 166 h 191"/>
                  <a:gd name="T24" fmla="*/ 10 w 51"/>
                  <a:gd name="T25" fmla="*/ 190 h 191"/>
                  <a:gd name="T26" fmla="*/ 7 w 51"/>
                  <a:gd name="T27"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191">
                    <a:moveTo>
                      <a:pt x="7" y="191"/>
                    </a:moveTo>
                    <a:cubicBezTo>
                      <a:pt x="5" y="191"/>
                      <a:pt x="3" y="190"/>
                      <a:pt x="2" y="188"/>
                    </a:cubicBezTo>
                    <a:cubicBezTo>
                      <a:pt x="0" y="185"/>
                      <a:pt x="1" y="182"/>
                      <a:pt x="4" y="180"/>
                    </a:cubicBezTo>
                    <a:cubicBezTo>
                      <a:pt x="39" y="158"/>
                      <a:pt x="39" y="158"/>
                      <a:pt x="39" y="158"/>
                    </a:cubicBezTo>
                    <a:cubicBezTo>
                      <a:pt x="39" y="32"/>
                      <a:pt x="39" y="32"/>
                      <a:pt x="39" y="32"/>
                    </a:cubicBezTo>
                    <a:cubicBezTo>
                      <a:pt x="5" y="12"/>
                      <a:pt x="5" y="12"/>
                      <a:pt x="5" y="12"/>
                    </a:cubicBezTo>
                    <a:cubicBezTo>
                      <a:pt x="3" y="10"/>
                      <a:pt x="2" y="6"/>
                      <a:pt x="3" y="3"/>
                    </a:cubicBezTo>
                    <a:cubicBezTo>
                      <a:pt x="5" y="1"/>
                      <a:pt x="9" y="0"/>
                      <a:pt x="12" y="1"/>
                    </a:cubicBezTo>
                    <a:cubicBezTo>
                      <a:pt x="48" y="24"/>
                      <a:pt x="48" y="24"/>
                      <a:pt x="48" y="24"/>
                    </a:cubicBezTo>
                    <a:cubicBezTo>
                      <a:pt x="50" y="25"/>
                      <a:pt x="51" y="27"/>
                      <a:pt x="51" y="29"/>
                    </a:cubicBezTo>
                    <a:cubicBezTo>
                      <a:pt x="51" y="161"/>
                      <a:pt x="51" y="161"/>
                      <a:pt x="51" y="161"/>
                    </a:cubicBezTo>
                    <a:cubicBezTo>
                      <a:pt x="51" y="163"/>
                      <a:pt x="50" y="165"/>
                      <a:pt x="48" y="166"/>
                    </a:cubicBezTo>
                    <a:cubicBezTo>
                      <a:pt x="10" y="190"/>
                      <a:pt x="10" y="190"/>
                      <a:pt x="10" y="190"/>
                    </a:cubicBezTo>
                    <a:cubicBezTo>
                      <a:pt x="9" y="191"/>
                      <a:pt x="8" y="191"/>
                      <a:pt x="7" y="191"/>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grpSp>
        <p:sp>
          <p:nvSpPr>
            <p:cNvPr id="414" name="Freeform 5"/>
            <p:cNvSpPr>
              <a:spLocks noChangeAspect="1" noEditPoints="1"/>
            </p:cNvSpPr>
            <p:nvPr/>
          </p:nvSpPr>
          <p:spPr bwMode="auto">
            <a:xfrm>
              <a:off x="4777979" y="3086788"/>
              <a:ext cx="319572" cy="320040"/>
            </a:xfrm>
            <a:custGeom>
              <a:avLst/>
              <a:gdLst>
                <a:gd name="T0" fmla="*/ 1599 w 1840"/>
                <a:gd name="T1" fmla="*/ 936 h 1843"/>
                <a:gd name="T2" fmla="*/ 1840 w 1840"/>
                <a:gd name="T3" fmla="*/ 846 h 1843"/>
                <a:gd name="T4" fmla="*/ 1750 w 1840"/>
                <a:gd name="T5" fmla="*/ 544 h 1843"/>
                <a:gd name="T6" fmla="*/ 1508 w 1840"/>
                <a:gd name="T7" fmla="*/ 574 h 1843"/>
                <a:gd name="T8" fmla="*/ 1418 w 1840"/>
                <a:gd name="T9" fmla="*/ 453 h 1843"/>
                <a:gd name="T10" fmla="*/ 1508 w 1840"/>
                <a:gd name="T11" fmla="*/ 211 h 1843"/>
                <a:gd name="T12" fmla="*/ 1237 w 1840"/>
                <a:gd name="T13" fmla="*/ 60 h 1843"/>
                <a:gd name="T14" fmla="*/ 1086 w 1840"/>
                <a:gd name="T15" fmla="*/ 272 h 1843"/>
                <a:gd name="T16" fmla="*/ 905 w 1840"/>
                <a:gd name="T17" fmla="*/ 241 h 1843"/>
                <a:gd name="T18" fmla="*/ 815 w 1840"/>
                <a:gd name="T19" fmla="*/ 0 h 1843"/>
                <a:gd name="T20" fmla="*/ 513 w 1840"/>
                <a:gd name="T21" fmla="*/ 90 h 1843"/>
                <a:gd name="T22" fmla="*/ 543 w 1840"/>
                <a:gd name="T23" fmla="*/ 332 h 1843"/>
                <a:gd name="T24" fmla="*/ 453 w 1840"/>
                <a:gd name="T25" fmla="*/ 423 h 1843"/>
                <a:gd name="T26" fmla="*/ 211 w 1840"/>
                <a:gd name="T27" fmla="*/ 332 h 1843"/>
                <a:gd name="T28" fmla="*/ 61 w 1840"/>
                <a:gd name="T29" fmla="*/ 604 h 1843"/>
                <a:gd name="T30" fmla="*/ 242 w 1840"/>
                <a:gd name="T31" fmla="*/ 755 h 1843"/>
                <a:gd name="T32" fmla="*/ 211 w 1840"/>
                <a:gd name="T33" fmla="*/ 906 h 1843"/>
                <a:gd name="T34" fmla="*/ 0 w 1840"/>
                <a:gd name="T35" fmla="*/ 997 h 1843"/>
                <a:gd name="T36" fmla="*/ 61 w 1840"/>
                <a:gd name="T37" fmla="*/ 1299 h 1843"/>
                <a:gd name="T38" fmla="*/ 332 w 1840"/>
                <a:gd name="T39" fmla="*/ 1269 h 1843"/>
                <a:gd name="T40" fmla="*/ 422 w 1840"/>
                <a:gd name="T41" fmla="*/ 1420 h 1843"/>
                <a:gd name="T42" fmla="*/ 332 w 1840"/>
                <a:gd name="T43" fmla="*/ 1631 h 1843"/>
                <a:gd name="T44" fmla="*/ 603 w 1840"/>
                <a:gd name="T45" fmla="*/ 1782 h 1843"/>
                <a:gd name="T46" fmla="*/ 754 w 1840"/>
                <a:gd name="T47" fmla="*/ 1601 h 1843"/>
                <a:gd name="T48" fmla="*/ 905 w 1840"/>
                <a:gd name="T49" fmla="*/ 1601 h 1843"/>
                <a:gd name="T50" fmla="*/ 996 w 1840"/>
                <a:gd name="T51" fmla="*/ 1843 h 1843"/>
                <a:gd name="T52" fmla="*/ 1297 w 1840"/>
                <a:gd name="T53" fmla="*/ 1752 h 1843"/>
                <a:gd name="T54" fmla="*/ 1267 w 1840"/>
                <a:gd name="T55" fmla="*/ 1511 h 1843"/>
                <a:gd name="T56" fmla="*/ 1388 w 1840"/>
                <a:gd name="T57" fmla="*/ 1420 h 1843"/>
                <a:gd name="T58" fmla="*/ 1629 w 1840"/>
                <a:gd name="T59" fmla="*/ 1511 h 1843"/>
                <a:gd name="T60" fmla="*/ 1780 w 1840"/>
                <a:gd name="T61" fmla="*/ 1239 h 1843"/>
                <a:gd name="T62" fmla="*/ 1569 w 1840"/>
                <a:gd name="T63" fmla="*/ 1087 h 1843"/>
                <a:gd name="T64" fmla="*/ 1599 w 1840"/>
                <a:gd name="T65" fmla="*/ 936 h 1843"/>
                <a:gd name="T66" fmla="*/ 920 w 1840"/>
                <a:gd name="T67" fmla="*/ 1378 h 1843"/>
                <a:gd name="T68" fmla="*/ 464 w 1840"/>
                <a:gd name="T69" fmla="*/ 921 h 1843"/>
                <a:gd name="T70" fmla="*/ 920 w 1840"/>
                <a:gd name="T71" fmla="*/ 465 h 1843"/>
                <a:gd name="T72" fmla="*/ 1377 w 1840"/>
                <a:gd name="T73" fmla="*/ 921 h 1843"/>
                <a:gd name="T74" fmla="*/ 920 w 1840"/>
                <a:gd name="T75" fmla="*/ 1378 h 1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40" h="1843">
                  <a:moveTo>
                    <a:pt x="1599" y="936"/>
                  </a:moveTo>
                  <a:cubicBezTo>
                    <a:pt x="1840" y="846"/>
                    <a:pt x="1840" y="846"/>
                    <a:pt x="1840" y="846"/>
                  </a:cubicBezTo>
                  <a:cubicBezTo>
                    <a:pt x="1750" y="544"/>
                    <a:pt x="1750" y="544"/>
                    <a:pt x="1750" y="544"/>
                  </a:cubicBezTo>
                  <a:cubicBezTo>
                    <a:pt x="1508" y="574"/>
                    <a:pt x="1508" y="574"/>
                    <a:pt x="1508" y="574"/>
                  </a:cubicBezTo>
                  <a:cubicBezTo>
                    <a:pt x="1478" y="513"/>
                    <a:pt x="1448" y="483"/>
                    <a:pt x="1418" y="453"/>
                  </a:cubicBezTo>
                  <a:cubicBezTo>
                    <a:pt x="1508" y="211"/>
                    <a:pt x="1508" y="211"/>
                    <a:pt x="1508" y="211"/>
                  </a:cubicBezTo>
                  <a:cubicBezTo>
                    <a:pt x="1237" y="60"/>
                    <a:pt x="1237" y="60"/>
                    <a:pt x="1237" y="60"/>
                  </a:cubicBezTo>
                  <a:cubicBezTo>
                    <a:pt x="1086" y="272"/>
                    <a:pt x="1086" y="272"/>
                    <a:pt x="1086" y="272"/>
                  </a:cubicBezTo>
                  <a:cubicBezTo>
                    <a:pt x="1026" y="241"/>
                    <a:pt x="965" y="241"/>
                    <a:pt x="905" y="241"/>
                  </a:cubicBezTo>
                  <a:cubicBezTo>
                    <a:pt x="815" y="0"/>
                    <a:pt x="815" y="0"/>
                    <a:pt x="815" y="0"/>
                  </a:cubicBezTo>
                  <a:cubicBezTo>
                    <a:pt x="513" y="90"/>
                    <a:pt x="513" y="90"/>
                    <a:pt x="513" y="90"/>
                  </a:cubicBezTo>
                  <a:cubicBezTo>
                    <a:pt x="543" y="332"/>
                    <a:pt x="543" y="332"/>
                    <a:pt x="543" y="332"/>
                  </a:cubicBezTo>
                  <a:cubicBezTo>
                    <a:pt x="513" y="362"/>
                    <a:pt x="483" y="392"/>
                    <a:pt x="453" y="423"/>
                  </a:cubicBezTo>
                  <a:cubicBezTo>
                    <a:pt x="211" y="332"/>
                    <a:pt x="211" y="332"/>
                    <a:pt x="211" y="332"/>
                  </a:cubicBezTo>
                  <a:cubicBezTo>
                    <a:pt x="61" y="604"/>
                    <a:pt x="61" y="604"/>
                    <a:pt x="61" y="604"/>
                  </a:cubicBezTo>
                  <a:cubicBezTo>
                    <a:pt x="242" y="755"/>
                    <a:pt x="242" y="755"/>
                    <a:pt x="242" y="755"/>
                  </a:cubicBezTo>
                  <a:cubicBezTo>
                    <a:pt x="242" y="815"/>
                    <a:pt x="211" y="846"/>
                    <a:pt x="211" y="906"/>
                  </a:cubicBezTo>
                  <a:cubicBezTo>
                    <a:pt x="0" y="997"/>
                    <a:pt x="0" y="997"/>
                    <a:pt x="0" y="997"/>
                  </a:cubicBezTo>
                  <a:cubicBezTo>
                    <a:pt x="61" y="1299"/>
                    <a:pt x="61" y="1299"/>
                    <a:pt x="61" y="1299"/>
                  </a:cubicBezTo>
                  <a:cubicBezTo>
                    <a:pt x="332" y="1269"/>
                    <a:pt x="332" y="1269"/>
                    <a:pt x="332" y="1269"/>
                  </a:cubicBezTo>
                  <a:cubicBezTo>
                    <a:pt x="362" y="1329"/>
                    <a:pt x="392" y="1359"/>
                    <a:pt x="422" y="1420"/>
                  </a:cubicBezTo>
                  <a:cubicBezTo>
                    <a:pt x="332" y="1631"/>
                    <a:pt x="332" y="1631"/>
                    <a:pt x="332" y="1631"/>
                  </a:cubicBezTo>
                  <a:cubicBezTo>
                    <a:pt x="603" y="1782"/>
                    <a:pt x="603" y="1782"/>
                    <a:pt x="603" y="1782"/>
                  </a:cubicBezTo>
                  <a:cubicBezTo>
                    <a:pt x="754" y="1601"/>
                    <a:pt x="754" y="1601"/>
                    <a:pt x="754" y="1601"/>
                  </a:cubicBezTo>
                  <a:cubicBezTo>
                    <a:pt x="784" y="1601"/>
                    <a:pt x="845" y="1601"/>
                    <a:pt x="905" y="1601"/>
                  </a:cubicBezTo>
                  <a:cubicBezTo>
                    <a:pt x="996" y="1843"/>
                    <a:pt x="996" y="1843"/>
                    <a:pt x="996" y="1843"/>
                  </a:cubicBezTo>
                  <a:cubicBezTo>
                    <a:pt x="1297" y="1752"/>
                    <a:pt x="1297" y="1752"/>
                    <a:pt x="1297" y="1752"/>
                  </a:cubicBezTo>
                  <a:cubicBezTo>
                    <a:pt x="1267" y="1511"/>
                    <a:pt x="1267" y="1511"/>
                    <a:pt x="1267" y="1511"/>
                  </a:cubicBezTo>
                  <a:cubicBezTo>
                    <a:pt x="1327" y="1480"/>
                    <a:pt x="1358" y="1450"/>
                    <a:pt x="1388" y="1420"/>
                  </a:cubicBezTo>
                  <a:cubicBezTo>
                    <a:pt x="1629" y="1511"/>
                    <a:pt x="1629" y="1511"/>
                    <a:pt x="1629" y="1511"/>
                  </a:cubicBezTo>
                  <a:cubicBezTo>
                    <a:pt x="1780" y="1239"/>
                    <a:pt x="1780" y="1239"/>
                    <a:pt x="1780" y="1239"/>
                  </a:cubicBezTo>
                  <a:cubicBezTo>
                    <a:pt x="1569" y="1087"/>
                    <a:pt x="1569" y="1087"/>
                    <a:pt x="1569" y="1087"/>
                  </a:cubicBezTo>
                  <a:cubicBezTo>
                    <a:pt x="1599" y="1027"/>
                    <a:pt x="1599" y="997"/>
                    <a:pt x="1599" y="936"/>
                  </a:cubicBezTo>
                  <a:close/>
                  <a:moveTo>
                    <a:pt x="920" y="1378"/>
                  </a:moveTo>
                  <a:cubicBezTo>
                    <a:pt x="668" y="1378"/>
                    <a:pt x="464" y="1173"/>
                    <a:pt x="464" y="921"/>
                  </a:cubicBezTo>
                  <a:cubicBezTo>
                    <a:pt x="464" y="669"/>
                    <a:pt x="668" y="465"/>
                    <a:pt x="920" y="465"/>
                  </a:cubicBezTo>
                  <a:cubicBezTo>
                    <a:pt x="1172" y="465"/>
                    <a:pt x="1377" y="669"/>
                    <a:pt x="1377" y="921"/>
                  </a:cubicBezTo>
                  <a:cubicBezTo>
                    <a:pt x="1377" y="1173"/>
                    <a:pt x="1172" y="1378"/>
                    <a:pt x="920" y="1378"/>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en-US" sz="1350"/>
            </a:p>
          </p:txBody>
        </p:sp>
        <p:cxnSp>
          <p:nvCxnSpPr>
            <p:cNvPr id="415" name="Straight Arrow Connector 414"/>
            <p:cNvCxnSpPr/>
            <p:nvPr/>
          </p:nvCxnSpPr>
          <p:spPr>
            <a:xfrm>
              <a:off x="3385286" y="3246808"/>
              <a:ext cx="419100" cy="0"/>
            </a:xfrm>
            <a:prstGeom prst="straightConnector1">
              <a:avLst/>
            </a:prstGeom>
            <a:ln w="28575">
              <a:solidFill>
                <a:schemeClr val="bg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16" name="Straight Arrow Connector 415"/>
            <p:cNvCxnSpPr/>
            <p:nvPr/>
          </p:nvCxnSpPr>
          <p:spPr>
            <a:xfrm flipH="1">
              <a:off x="4305419" y="3246808"/>
              <a:ext cx="419100" cy="0"/>
            </a:xfrm>
            <a:prstGeom prst="straightConnector1">
              <a:avLst/>
            </a:prstGeom>
            <a:ln w="28575">
              <a:solidFill>
                <a:schemeClr val="bg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24141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874248" y="140481"/>
            <a:ext cx="8067824" cy="753512"/>
          </a:xfrm>
        </p:spPr>
        <p:txBody>
          <a:bodyPr/>
          <a:lstStyle/>
          <a:p>
            <a:r>
              <a:rPr lang="en-US" sz="3200" dirty="0">
                <a:solidFill>
                  <a:schemeClr val="tx1"/>
                </a:solidFill>
              </a:rPr>
              <a:t>Azure HDInsight – What is it?</a:t>
            </a:r>
          </a:p>
        </p:txBody>
      </p:sp>
      <p:sp>
        <p:nvSpPr>
          <p:cNvPr id="4" name="TextBox 3"/>
          <p:cNvSpPr txBox="1"/>
          <p:nvPr/>
        </p:nvSpPr>
        <p:spPr>
          <a:xfrm>
            <a:off x="413196" y="1373542"/>
            <a:ext cx="8387334" cy="397764"/>
          </a:xfrm>
          <a:prstGeom prst="rect">
            <a:avLst/>
          </a:prstGeom>
          <a:solidFill>
            <a:schemeClr val="accent2"/>
          </a:solidFill>
        </p:spPr>
        <p:txBody>
          <a:bodyPr wrap="none" lIns="137160" tIns="109728" rIns="137160" bIns="109728" rtlCol="0">
            <a:noAutofit/>
          </a:bodyPr>
          <a:lstStyle/>
          <a:p>
            <a:pPr algn="ctr">
              <a:lnSpc>
                <a:spcPct val="90000"/>
              </a:lnSpc>
              <a:spcAft>
                <a:spcPts val="450"/>
              </a:spcAft>
            </a:pPr>
            <a:r>
              <a:rPr lang="en-US" sz="1500" dirty="0">
                <a:solidFill>
                  <a:schemeClr val="bg1"/>
                </a:solidFill>
                <a:latin typeface="Segoe UI Semibold" panose="020B0702040204020203" pitchFamily="34" charset="0"/>
                <a:cs typeface="Segoe UI Semibold" panose="020B0702040204020203" pitchFamily="34" charset="0"/>
              </a:rPr>
              <a:t>A standard Apache Hadoop distribution offered as a managed service on Microsoft Azure</a:t>
            </a:r>
          </a:p>
        </p:txBody>
      </p:sp>
      <p:sp>
        <p:nvSpPr>
          <p:cNvPr id="5" name="TextBox 4"/>
          <p:cNvSpPr txBox="1"/>
          <p:nvPr/>
        </p:nvSpPr>
        <p:spPr>
          <a:xfrm>
            <a:off x="201928" y="2132856"/>
            <a:ext cx="5135875" cy="3816423"/>
          </a:xfrm>
          <a:prstGeom prst="rect">
            <a:avLst/>
          </a:prstGeom>
          <a:noFill/>
        </p:spPr>
        <p:txBody>
          <a:bodyPr wrap="square" lIns="137160" tIns="109728" rIns="137160" bIns="109728" rtlCol="0">
            <a:noAutofit/>
          </a:bodyPr>
          <a:lstStyle/>
          <a:p>
            <a:pPr marL="285750" indent="-285750">
              <a:lnSpc>
                <a:spcPts val="1950"/>
              </a:lnSpc>
              <a:spcBef>
                <a:spcPts val="225"/>
              </a:spcBef>
              <a:spcAft>
                <a:spcPts val="225"/>
              </a:spcAft>
              <a:buClr>
                <a:schemeClr val="tx1"/>
              </a:buClr>
              <a:buSzPct val="75000"/>
              <a:buFont typeface="Arial" panose="020B0604020202020204" pitchFamily="34" charset="0"/>
              <a:buChar char="•"/>
            </a:pPr>
            <a:r>
              <a:rPr lang="en-US" dirty="0">
                <a:latin typeface="+mj-lt"/>
              </a:rPr>
              <a:t>Based on Hortonworks Data Platform (HDP)</a:t>
            </a:r>
          </a:p>
          <a:p>
            <a:pPr marL="285750" indent="-285750">
              <a:lnSpc>
                <a:spcPts val="1950"/>
              </a:lnSpc>
              <a:spcBef>
                <a:spcPts val="225"/>
              </a:spcBef>
              <a:spcAft>
                <a:spcPts val="225"/>
              </a:spcAft>
              <a:buClr>
                <a:schemeClr val="tx1"/>
              </a:buClr>
              <a:buSzPct val="75000"/>
              <a:buFont typeface="Arial" panose="020B0604020202020204" pitchFamily="34" charset="0"/>
              <a:buChar char="•"/>
            </a:pPr>
            <a:r>
              <a:rPr lang="en-US" dirty="0">
                <a:latin typeface="+mj-lt"/>
              </a:rPr>
              <a:t>Provisioned as clusters on Azure that can run on Windows or Linux servers</a:t>
            </a:r>
          </a:p>
          <a:p>
            <a:pPr marL="285750" indent="-285750">
              <a:lnSpc>
                <a:spcPts val="1950"/>
              </a:lnSpc>
              <a:spcBef>
                <a:spcPts val="225"/>
              </a:spcBef>
              <a:spcAft>
                <a:spcPts val="225"/>
              </a:spcAft>
              <a:buClr>
                <a:schemeClr val="tx1"/>
              </a:buClr>
              <a:buSzPct val="75000"/>
              <a:buFont typeface="Arial" panose="020B0604020202020204" pitchFamily="34" charset="0"/>
              <a:buChar char="•"/>
            </a:pPr>
            <a:r>
              <a:rPr lang="en-US" dirty="0">
                <a:latin typeface="+mj-lt"/>
              </a:rPr>
              <a:t>Offers capacity-on-demand, pay-as-you-go pricing model</a:t>
            </a:r>
          </a:p>
          <a:p>
            <a:pPr marL="285750" indent="-285750">
              <a:lnSpc>
                <a:spcPts val="1950"/>
              </a:lnSpc>
              <a:spcBef>
                <a:spcPts val="225"/>
              </a:spcBef>
              <a:buClr>
                <a:schemeClr val="tx1"/>
              </a:buClr>
              <a:buSzPct val="75000"/>
              <a:buFont typeface="Arial" panose="020B0604020202020204" pitchFamily="34" charset="0"/>
              <a:buChar char="•"/>
            </a:pPr>
            <a:r>
              <a:rPr lang="en-US" dirty="0">
                <a:latin typeface="+mj-lt"/>
              </a:rPr>
              <a:t>Integrates with:</a:t>
            </a:r>
          </a:p>
          <a:p>
            <a:pPr marL="508635" lvl="1" indent="-285750">
              <a:lnSpc>
                <a:spcPts val="1875"/>
              </a:lnSpc>
              <a:spcBef>
                <a:spcPts val="225"/>
              </a:spcBef>
              <a:buClr>
                <a:schemeClr val="tx1"/>
              </a:buClr>
              <a:buSzPct val="75000"/>
              <a:buFont typeface="Arial" panose="020B0604020202020204" pitchFamily="34" charset="0"/>
              <a:buChar char="•"/>
            </a:pPr>
            <a:r>
              <a:rPr lang="en-US" sz="1600" dirty="0">
                <a:latin typeface="+mj-lt"/>
              </a:rPr>
              <a:t>Azure Blob Storage and Azure Data Lake Store for Hadoop File System (HDFS) </a:t>
            </a:r>
          </a:p>
          <a:p>
            <a:pPr marL="508635" lvl="1" indent="-285750">
              <a:lnSpc>
                <a:spcPts val="1875"/>
              </a:lnSpc>
              <a:spcBef>
                <a:spcPts val="225"/>
              </a:spcBef>
              <a:buClr>
                <a:schemeClr val="tx1"/>
              </a:buClr>
              <a:buSzPct val="75000"/>
              <a:buFont typeface="Arial" panose="020B0604020202020204" pitchFamily="34" charset="0"/>
              <a:buChar char="•"/>
            </a:pPr>
            <a:r>
              <a:rPr lang="en-US" sz="1600" dirty="0">
                <a:latin typeface="+mj-lt"/>
              </a:rPr>
              <a:t>Azure Portal for management and administration</a:t>
            </a:r>
          </a:p>
          <a:p>
            <a:pPr marL="508635" lvl="1" indent="-285750">
              <a:lnSpc>
                <a:spcPts val="1875"/>
              </a:lnSpc>
              <a:spcBef>
                <a:spcPts val="225"/>
              </a:spcBef>
              <a:buClr>
                <a:schemeClr val="tx1"/>
              </a:buClr>
              <a:buSzPct val="75000"/>
              <a:buFont typeface="Arial" panose="020B0604020202020204" pitchFamily="34" charset="0"/>
              <a:buChar char="•"/>
            </a:pPr>
            <a:r>
              <a:rPr lang="en-US" sz="1600" dirty="0">
                <a:latin typeface="+mj-lt"/>
              </a:rPr>
              <a:t>Visual Studio for application development tooling</a:t>
            </a:r>
          </a:p>
          <a:p>
            <a:pPr marL="285750" indent="-285750">
              <a:lnSpc>
                <a:spcPct val="90000"/>
              </a:lnSpc>
              <a:spcAft>
                <a:spcPts val="450"/>
              </a:spcAft>
              <a:buClr>
                <a:schemeClr val="tx1"/>
              </a:buClr>
              <a:buSzPct val="75000"/>
              <a:buFont typeface="Arial" panose="020B0604020202020204" pitchFamily="34" charset="0"/>
              <a:buChar char="•"/>
            </a:pPr>
            <a:endParaRPr lang="en-US" sz="1600" dirty="0">
              <a:latin typeface="+mj-lt"/>
            </a:endParaRPr>
          </a:p>
        </p:txBody>
      </p:sp>
      <p:sp>
        <p:nvSpPr>
          <p:cNvPr id="21" name="TextBox 20"/>
          <p:cNvSpPr txBox="1"/>
          <p:nvPr/>
        </p:nvSpPr>
        <p:spPr>
          <a:xfrm flipH="1">
            <a:off x="5714217" y="5308456"/>
            <a:ext cx="3019506" cy="480059"/>
          </a:xfrm>
          <a:prstGeom prst="rect">
            <a:avLst/>
          </a:prstGeom>
          <a:noFill/>
        </p:spPr>
        <p:txBody>
          <a:bodyPr wrap="square" lIns="137160" tIns="68580" rIns="137160" bIns="68580" rtlCol="0">
            <a:noAutofit/>
          </a:bodyPr>
          <a:lstStyle/>
          <a:p>
            <a:pPr>
              <a:lnSpc>
                <a:spcPct val="90000"/>
              </a:lnSpc>
              <a:spcAft>
                <a:spcPts val="450"/>
              </a:spcAft>
            </a:pPr>
            <a:r>
              <a:rPr lang="en-US" sz="1350" dirty="0">
                <a:latin typeface="+mj-lt"/>
              </a:rPr>
              <a:t>In addition to the core, HDInsight supports the Hadoop ecosystem</a:t>
            </a:r>
          </a:p>
        </p:txBody>
      </p:sp>
      <p:grpSp>
        <p:nvGrpSpPr>
          <p:cNvPr id="3" name="Group 2"/>
          <p:cNvGrpSpPr/>
          <p:nvPr/>
        </p:nvGrpSpPr>
        <p:grpSpPr>
          <a:xfrm>
            <a:off x="5538449" y="2244470"/>
            <a:ext cx="3402731" cy="2778775"/>
            <a:chOff x="7385787" y="2749022"/>
            <a:chExt cx="4536975" cy="3705033"/>
          </a:xfrm>
        </p:grpSpPr>
        <p:pic>
          <p:nvPicPr>
            <p:cNvPr id="6" name="Picture 2" descr="https://svn.apache.org/repos/asf/tez/site/images/ApacheTezIcon.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291031" y="2872267"/>
              <a:ext cx="885810" cy="885810"/>
            </a:xfrm>
            <a:prstGeom prst="rect">
              <a:avLst/>
            </a:prstGeom>
            <a:noFill/>
            <a:extLst>
              <a:ext uri="{909E8E84-426E-40DD-AFC4-6F175D3DCCD1}">
                <a14:hiddenFill xmlns:a14="http://schemas.microsoft.com/office/drawing/2010/main">
                  <a:solidFill>
                    <a:srgbClr val="FFFFFF"/>
                  </a:solidFill>
                </a14:hiddenFill>
              </a:ext>
            </a:extLst>
          </p:spPr>
        </p:pic>
        <p:sp>
          <p:nvSpPr>
            <p:cNvPr id="7" name="Freeform 6"/>
            <p:cNvSpPr>
              <a:spLocks/>
            </p:cNvSpPr>
            <p:nvPr/>
          </p:nvSpPr>
          <p:spPr bwMode="auto">
            <a:xfrm>
              <a:off x="7950111" y="2899242"/>
              <a:ext cx="670559" cy="540058"/>
            </a:xfrm>
            <a:custGeom>
              <a:avLst/>
              <a:gdLst>
                <a:gd name="connsiteX0" fmla="*/ 3283994 w 3907177"/>
                <a:gd name="connsiteY0" fmla="*/ 2199606 h 3033282"/>
                <a:gd name="connsiteX1" fmla="*/ 3216771 w 3907177"/>
                <a:gd name="connsiteY1" fmla="*/ 2237508 h 3033282"/>
                <a:gd name="connsiteX2" fmla="*/ 3176070 w 3907177"/>
                <a:gd name="connsiteY2" fmla="*/ 2287254 h 3033282"/>
                <a:gd name="connsiteX3" fmla="*/ 3157902 w 3907177"/>
                <a:gd name="connsiteY3" fmla="*/ 2304911 h 3033282"/>
                <a:gd name="connsiteX4" fmla="*/ 3148728 w 3907177"/>
                <a:gd name="connsiteY4" fmla="*/ 2311436 h 3033282"/>
                <a:gd name="connsiteX5" fmla="*/ 3136944 w 3907177"/>
                <a:gd name="connsiteY5" fmla="*/ 2319628 h 3033282"/>
                <a:gd name="connsiteX6" fmla="*/ 3154439 w 3907177"/>
                <a:gd name="connsiteY6" fmla="*/ 2308277 h 3033282"/>
                <a:gd name="connsiteX7" fmla="*/ 3157902 w 3907177"/>
                <a:gd name="connsiteY7" fmla="*/ 2304911 h 3033282"/>
                <a:gd name="connsiteX8" fmla="*/ 3176070 w 3907177"/>
                <a:gd name="connsiteY8" fmla="*/ 2291992 h 3033282"/>
                <a:gd name="connsiteX9" fmla="*/ 3229375 w 3907177"/>
                <a:gd name="connsiteY9" fmla="*/ 2250142 h 3033282"/>
                <a:gd name="connsiteX10" fmla="*/ 3317605 w 3907177"/>
                <a:gd name="connsiteY10" fmla="*/ 2231191 h 3033282"/>
                <a:gd name="connsiteX11" fmla="*/ 3378755 w 3907177"/>
                <a:gd name="connsiteY11" fmla="*/ 2245404 h 3033282"/>
                <a:gd name="connsiteX12" fmla="*/ 3382808 w 3907177"/>
                <a:gd name="connsiteY12" fmla="*/ 2247161 h 3033282"/>
                <a:gd name="connsiteX13" fmla="*/ 3351550 w 3907177"/>
                <a:gd name="connsiteY13" fmla="*/ 2248260 h 3033282"/>
                <a:gd name="connsiteX14" fmla="*/ 3315694 w 3907177"/>
                <a:gd name="connsiteY14" fmla="*/ 2268558 h 3033282"/>
                <a:gd name="connsiteX15" fmla="*/ 3248262 w 3907177"/>
                <a:gd name="connsiteY15" fmla="*/ 2369622 h 3033282"/>
                <a:gd name="connsiteX16" fmla="*/ 3195581 w 3907177"/>
                <a:gd name="connsiteY16" fmla="*/ 2443314 h 3033282"/>
                <a:gd name="connsiteX17" fmla="*/ 3288300 w 3907177"/>
                <a:gd name="connsiteY17" fmla="*/ 2346462 h 3033282"/>
                <a:gd name="connsiteX18" fmla="*/ 3334660 w 3907177"/>
                <a:gd name="connsiteY18" fmla="*/ 2295930 h 3033282"/>
                <a:gd name="connsiteX19" fmla="*/ 3404199 w 3907177"/>
                <a:gd name="connsiteY19" fmla="*/ 2281191 h 3033282"/>
                <a:gd name="connsiteX20" fmla="*/ 3442129 w 3907177"/>
                <a:gd name="connsiteY20" fmla="*/ 2291719 h 3033282"/>
                <a:gd name="connsiteX21" fmla="*/ 3448451 w 3907177"/>
                <a:gd name="connsiteY21" fmla="*/ 2258031 h 3033282"/>
                <a:gd name="connsiteX22" fmla="*/ 3432746 w 3907177"/>
                <a:gd name="connsiteY22" fmla="*/ 2253458 h 3033282"/>
                <a:gd name="connsiteX23" fmla="*/ 3399309 w 3907177"/>
                <a:gd name="connsiteY23" fmla="*/ 2247403 h 3033282"/>
                <a:gd name="connsiteX24" fmla="*/ 3406885 w 3907177"/>
                <a:gd name="connsiteY24" fmla="*/ 2246720 h 3033282"/>
                <a:gd name="connsiteX25" fmla="*/ 3422640 w 3907177"/>
                <a:gd name="connsiteY25" fmla="*/ 2231191 h 3033282"/>
                <a:gd name="connsiteX26" fmla="*/ 3370122 w 3907177"/>
                <a:gd name="connsiteY26" fmla="*/ 2208029 h 3033282"/>
                <a:gd name="connsiteX27" fmla="*/ 3283994 w 3907177"/>
                <a:gd name="connsiteY27" fmla="*/ 2199606 h 3033282"/>
                <a:gd name="connsiteX28" fmla="*/ 3868985 w 3907177"/>
                <a:gd name="connsiteY28" fmla="*/ 2136388 h 3033282"/>
                <a:gd name="connsiteX29" fmla="*/ 3734396 w 3907177"/>
                <a:gd name="connsiteY29" fmla="*/ 2199444 h 3033282"/>
                <a:gd name="connsiteX30" fmla="*/ 3559852 w 3907177"/>
                <a:gd name="connsiteY30" fmla="*/ 2182629 h 3033282"/>
                <a:gd name="connsiteX31" fmla="*/ 3641867 w 3907177"/>
                <a:gd name="connsiteY31" fmla="*/ 2241481 h 3033282"/>
                <a:gd name="connsiteX32" fmla="*/ 3702852 w 3907177"/>
                <a:gd name="connsiteY32" fmla="*/ 2239379 h 3033282"/>
                <a:gd name="connsiteX33" fmla="*/ 3831132 w 3907177"/>
                <a:gd name="connsiteY33" fmla="*/ 2178425 h 3033282"/>
                <a:gd name="connsiteX34" fmla="*/ 3868985 w 3907177"/>
                <a:gd name="connsiteY34" fmla="*/ 2136388 h 3033282"/>
                <a:gd name="connsiteX35" fmla="*/ 3385344 w 3907177"/>
                <a:gd name="connsiteY35" fmla="*/ 2089937 h 3033282"/>
                <a:gd name="connsiteX36" fmla="*/ 3403807 w 3907177"/>
                <a:gd name="connsiteY36" fmla="*/ 2092045 h 3033282"/>
                <a:gd name="connsiteX37" fmla="*/ 3420687 w 3907177"/>
                <a:gd name="connsiteY37" fmla="*/ 2119439 h 3033282"/>
                <a:gd name="connsiteX38" fmla="*/ 3410137 w 3907177"/>
                <a:gd name="connsiteY38" fmla="*/ 2151048 h 3033282"/>
                <a:gd name="connsiteX39" fmla="*/ 3380596 w 3907177"/>
                <a:gd name="connsiteY39" fmla="*/ 2144726 h 3033282"/>
                <a:gd name="connsiteX40" fmla="*/ 3353166 w 3907177"/>
                <a:gd name="connsiteY40" fmla="*/ 2146834 h 3033282"/>
                <a:gd name="connsiteX41" fmla="*/ 3353166 w 3907177"/>
                <a:gd name="connsiteY41" fmla="*/ 2113117 h 3033282"/>
                <a:gd name="connsiteX42" fmla="*/ 3370046 w 3907177"/>
                <a:gd name="connsiteY42" fmla="*/ 2094152 h 3033282"/>
                <a:gd name="connsiteX43" fmla="*/ 3385344 w 3907177"/>
                <a:gd name="connsiteY43" fmla="*/ 2089937 h 3033282"/>
                <a:gd name="connsiteX44" fmla="*/ 2921466 w 3907177"/>
                <a:gd name="connsiteY44" fmla="*/ 1940074 h 3033282"/>
                <a:gd name="connsiteX45" fmla="*/ 2876044 w 3907177"/>
                <a:gd name="connsiteY45" fmla="*/ 1945069 h 3033282"/>
                <a:gd name="connsiteX46" fmla="*/ 2796228 w 3907177"/>
                <a:gd name="connsiteY46" fmla="*/ 1980818 h 3033282"/>
                <a:gd name="connsiteX47" fmla="*/ 2716411 w 3907177"/>
                <a:gd name="connsiteY47" fmla="*/ 2018670 h 3033282"/>
                <a:gd name="connsiteX48" fmla="*/ 2773123 w 3907177"/>
                <a:gd name="connsiteY48" fmla="*/ 2014464 h 3033282"/>
                <a:gd name="connsiteX49" fmla="*/ 2813031 w 3907177"/>
                <a:gd name="connsiteY49" fmla="*/ 2008155 h 3033282"/>
                <a:gd name="connsiteX50" fmla="*/ 2810931 w 3907177"/>
                <a:gd name="connsiteY50" fmla="*/ 2075448 h 3033282"/>
                <a:gd name="connsiteX51" fmla="*/ 2825634 w 3907177"/>
                <a:gd name="connsiteY51" fmla="*/ 2117505 h 3033282"/>
                <a:gd name="connsiteX52" fmla="*/ 2817232 w 3907177"/>
                <a:gd name="connsiteY52" fmla="*/ 2123814 h 3033282"/>
                <a:gd name="connsiteX53" fmla="*/ 2773123 w 3907177"/>
                <a:gd name="connsiteY53" fmla="*/ 2157460 h 3033282"/>
                <a:gd name="connsiteX54" fmla="*/ 2848738 w 3907177"/>
                <a:gd name="connsiteY54" fmla="*/ 2125917 h 3033282"/>
                <a:gd name="connsiteX55" fmla="*/ 2941157 w 3907177"/>
                <a:gd name="connsiteY55" fmla="*/ 2104888 h 3033282"/>
                <a:gd name="connsiteX56" fmla="*/ 3111292 w 3907177"/>
                <a:gd name="connsiteY56" fmla="*/ 2106991 h 3033282"/>
                <a:gd name="connsiteX57" fmla="*/ 3056681 w 3907177"/>
                <a:gd name="connsiteY57" fmla="*/ 2085962 h 3033282"/>
                <a:gd name="connsiteX58" fmla="*/ 3016773 w 3907177"/>
                <a:gd name="connsiteY58" fmla="*/ 2081756 h 3033282"/>
                <a:gd name="connsiteX59" fmla="*/ 3023074 w 3907177"/>
                <a:gd name="connsiteY59" fmla="*/ 2027081 h 3033282"/>
                <a:gd name="connsiteX60" fmla="*/ 2995769 w 3907177"/>
                <a:gd name="connsiteY60" fmla="*/ 1970303 h 3033282"/>
                <a:gd name="connsiteX61" fmla="*/ 3018873 w 3907177"/>
                <a:gd name="connsiteY61" fmla="*/ 1966098 h 3033282"/>
                <a:gd name="connsiteX62" fmla="*/ 3065083 w 3907177"/>
                <a:gd name="connsiteY62" fmla="*/ 1957686 h 3033282"/>
                <a:gd name="connsiteX63" fmla="*/ 2968463 w 3907177"/>
                <a:gd name="connsiteY63" fmla="*/ 1942966 h 3033282"/>
                <a:gd name="connsiteX64" fmla="*/ 2921466 w 3907177"/>
                <a:gd name="connsiteY64" fmla="*/ 1940074 h 3033282"/>
                <a:gd name="connsiteX65" fmla="*/ 2882143 w 3907177"/>
                <a:gd name="connsiteY65" fmla="*/ 1689578 h 3033282"/>
                <a:gd name="connsiteX66" fmla="*/ 2779009 w 3907177"/>
                <a:gd name="connsiteY66" fmla="*/ 1700880 h 3033282"/>
                <a:gd name="connsiteX67" fmla="*/ 2720075 w 3907177"/>
                <a:gd name="connsiteY67" fmla="*/ 1810222 h 3033282"/>
                <a:gd name="connsiteX68" fmla="*/ 2806371 w 3907177"/>
                <a:gd name="connsiteY68" fmla="*/ 1730318 h 3033282"/>
                <a:gd name="connsiteX69" fmla="*/ 2953705 w 3907177"/>
                <a:gd name="connsiteY69" fmla="*/ 1692469 h 3033282"/>
                <a:gd name="connsiteX70" fmla="*/ 2882143 w 3907177"/>
                <a:gd name="connsiteY70" fmla="*/ 1689578 h 3033282"/>
                <a:gd name="connsiteX71" fmla="*/ 2751741 w 3907177"/>
                <a:gd name="connsiteY71" fmla="*/ 1152523 h 3033282"/>
                <a:gd name="connsiteX72" fmla="*/ 2752273 w 3907177"/>
                <a:gd name="connsiteY72" fmla="*/ 1154187 h 3033282"/>
                <a:gd name="connsiteX73" fmla="*/ 2764036 w 3907177"/>
                <a:gd name="connsiteY73" fmla="*/ 1192874 h 3033282"/>
                <a:gd name="connsiteX74" fmla="*/ 2787833 w 3907177"/>
                <a:gd name="connsiteY74" fmla="*/ 1274009 h 3033282"/>
                <a:gd name="connsiteX75" fmla="*/ 2819472 w 3907177"/>
                <a:gd name="connsiteY75" fmla="*/ 1283014 h 3033282"/>
                <a:gd name="connsiteX76" fmla="*/ 2820261 w 3907177"/>
                <a:gd name="connsiteY76" fmla="*/ 1283258 h 3033282"/>
                <a:gd name="connsiteX77" fmla="*/ 2825890 w 3907177"/>
                <a:gd name="connsiteY77" fmla="*/ 1283302 h 3033282"/>
                <a:gd name="connsiteX78" fmla="*/ 2903747 w 3907177"/>
                <a:gd name="connsiteY78" fmla="*/ 1291542 h 3033282"/>
                <a:gd name="connsiteX79" fmla="*/ 2899550 w 3907177"/>
                <a:gd name="connsiteY79" fmla="*/ 1288295 h 3033282"/>
                <a:gd name="connsiteX80" fmla="*/ 2806596 w 3907177"/>
                <a:gd name="connsiteY80" fmla="*/ 1216396 h 3033282"/>
                <a:gd name="connsiteX81" fmla="*/ 2775061 w 3907177"/>
                <a:gd name="connsiteY81" fmla="*/ 1179930 h 3033282"/>
                <a:gd name="connsiteX82" fmla="*/ 1695768 w 3907177"/>
                <a:gd name="connsiteY82" fmla="*/ 862876 h 3033282"/>
                <a:gd name="connsiteX83" fmla="*/ 2078780 w 3907177"/>
                <a:gd name="connsiteY83" fmla="*/ 919680 h 3033282"/>
                <a:gd name="connsiteX84" fmla="*/ 2177689 w 3907177"/>
                <a:gd name="connsiteY84" fmla="*/ 938615 h 3033282"/>
                <a:gd name="connsiteX85" fmla="*/ 2274495 w 3907177"/>
                <a:gd name="connsiteY85" fmla="*/ 997523 h 3033282"/>
                <a:gd name="connsiteX86" fmla="*/ 2192421 w 3907177"/>
                <a:gd name="connsiteY86" fmla="*/ 984900 h 3033282"/>
                <a:gd name="connsiteX87" fmla="*/ 2082989 w 3907177"/>
                <a:gd name="connsiteY87" fmla="*/ 1031185 h 3033282"/>
                <a:gd name="connsiteX88" fmla="*/ 2013542 w 3907177"/>
                <a:gd name="connsiteY88" fmla="*/ 1064846 h 3033282"/>
                <a:gd name="connsiteX89" fmla="*/ 2177689 w 3907177"/>
                <a:gd name="connsiteY89" fmla="*/ 1060639 h 3033282"/>
                <a:gd name="connsiteX90" fmla="*/ 2320793 w 3907177"/>
                <a:gd name="connsiteY90" fmla="*/ 1102716 h 3033282"/>
                <a:gd name="connsiteX91" fmla="*/ 2402867 w 3907177"/>
                <a:gd name="connsiteY91" fmla="*/ 1193182 h 3033282"/>
                <a:gd name="connsiteX92" fmla="*/ 2477977 w 3907177"/>
                <a:gd name="connsiteY92" fmla="*/ 1304520 h 3033282"/>
                <a:gd name="connsiteX93" fmla="*/ 2495231 w 3907177"/>
                <a:gd name="connsiteY93" fmla="*/ 1302276 h 3033282"/>
                <a:gd name="connsiteX94" fmla="*/ 2479203 w 3907177"/>
                <a:gd name="connsiteY94" fmla="*/ 1263722 h 3033282"/>
                <a:gd name="connsiteX95" fmla="*/ 2352360 w 3907177"/>
                <a:gd name="connsiteY95" fmla="*/ 974380 h 3033282"/>
                <a:gd name="connsiteX96" fmla="*/ 2194525 w 3907177"/>
                <a:gd name="connsiteY96" fmla="*/ 875499 h 3033282"/>
                <a:gd name="connsiteX97" fmla="*/ 1695768 w 3907177"/>
                <a:gd name="connsiteY97" fmla="*/ 862876 h 3033282"/>
                <a:gd name="connsiteX98" fmla="*/ 2884074 w 3907177"/>
                <a:gd name="connsiteY98" fmla="*/ 435929 h 3033282"/>
                <a:gd name="connsiteX99" fmla="*/ 2987291 w 3907177"/>
                <a:gd name="connsiteY99" fmla="*/ 631716 h 3033282"/>
                <a:gd name="connsiteX100" fmla="*/ 3130531 w 3907177"/>
                <a:gd name="connsiteY100" fmla="*/ 1008552 h 3033282"/>
                <a:gd name="connsiteX101" fmla="*/ 3063124 w 3907177"/>
                <a:gd name="connsiteY101" fmla="*/ 682241 h 3033282"/>
                <a:gd name="connsiteX102" fmla="*/ 2970440 w 3907177"/>
                <a:gd name="connsiteY102" fmla="*/ 520138 h 3033282"/>
                <a:gd name="connsiteX103" fmla="*/ 2884074 w 3907177"/>
                <a:gd name="connsiteY103" fmla="*/ 435929 h 3033282"/>
                <a:gd name="connsiteX104" fmla="*/ 990408 w 3907177"/>
                <a:gd name="connsiteY104" fmla="*/ 698 h 3033282"/>
                <a:gd name="connsiteX105" fmla="*/ 1039550 w 3907177"/>
                <a:gd name="connsiteY105" fmla="*/ 863 h 3033282"/>
                <a:gd name="connsiteX106" fmla="*/ 1348803 w 3907177"/>
                <a:gd name="connsiteY106" fmla="*/ 72387 h 3033282"/>
                <a:gd name="connsiteX107" fmla="*/ 1737998 w 3907177"/>
                <a:gd name="connsiteY107" fmla="*/ 232264 h 3033282"/>
                <a:gd name="connsiteX108" fmla="*/ 2005176 w 3907177"/>
                <a:gd name="connsiteY108" fmla="*/ 371104 h 3033282"/>
                <a:gd name="connsiteX109" fmla="*/ 2203455 w 3907177"/>
                <a:gd name="connsiteY109" fmla="*/ 477601 h 3033282"/>
                <a:gd name="connsiteX110" fmla="*/ 2296994 w 3907177"/>
                <a:gd name="connsiteY110" fmla="*/ 530121 h 3033282"/>
                <a:gd name="connsiteX111" fmla="*/ 2323986 w 3907177"/>
                <a:gd name="connsiteY111" fmla="*/ 546882 h 3033282"/>
                <a:gd name="connsiteX112" fmla="*/ 2357160 w 3907177"/>
                <a:gd name="connsiteY112" fmla="*/ 567482 h 3033282"/>
                <a:gd name="connsiteX113" fmla="*/ 2404890 w 3907177"/>
                <a:gd name="connsiteY113" fmla="*/ 598298 h 3033282"/>
                <a:gd name="connsiteX114" fmla="*/ 2415440 w 3907177"/>
                <a:gd name="connsiteY114" fmla="*/ 605928 h 3033282"/>
                <a:gd name="connsiteX115" fmla="*/ 2362991 w 3907177"/>
                <a:gd name="connsiteY115" fmla="*/ 493093 h 3033282"/>
                <a:gd name="connsiteX116" fmla="*/ 2329266 w 3907177"/>
                <a:gd name="connsiteY116" fmla="*/ 483333 h 3033282"/>
                <a:gd name="connsiteX117" fmla="*/ 2307060 w 3907177"/>
                <a:gd name="connsiteY117" fmla="*/ 476906 h 3033282"/>
                <a:gd name="connsiteX118" fmla="*/ 2313198 w 3907177"/>
                <a:gd name="connsiteY118" fmla="*/ 470584 h 3033282"/>
                <a:gd name="connsiteX119" fmla="*/ 2460566 w 3907177"/>
                <a:gd name="connsiteY119" fmla="*/ 333037 h 3033282"/>
                <a:gd name="connsiteX120" fmla="*/ 2482676 w 3907177"/>
                <a:gd name="connsiteY120" fmla="*/ 317005 h 3033282"/>
                <a:gd name="connsiteX121" fmla="*/ 2522361 w 3907177"/>
                <a:gd name="connsiteY121" fmla="*/ 296868 h 3033282"/>
                <a:gd name="connsiteX122" fmla="*/ 2554579 w 3907177"/>
                <a:gd name="connsiteY122" fmla="*/ 283748 h 3033282"/>
                <a:gd name="connsiteX123" fmla="*/ 2694384 w 3907177"/>
                <a:gd name="connsiteY123" fmla="*/ 254812 h 3033282"/>
                <a:gd name="connsiteX124" fmla="*/ 2798186 w 3907177"/>
                <a:gd name="connsiteY124" fmla="*/ 277829 h 3033282"/>
                <a:gd name="connsiteX125" fmla="*/ 2857052 w 3907177"/>
                <a:gd name="connsiteY125" fmla="*/ 260994 h 3033282"/>
                <a:gd name="connsiteX126" fmla="*/ 2861191 w 3907177"/>
                <a:gd name="connsiteY126" fmla="*/ 261705 h 3033282"/>
                <a:gd name="connsiteX127" fmla="*/ 2866568 w 3907177"/>
                <a:gd name="connsiteY127" fmla="*/ 262766 h 3033282"/>
                <a:gd name="connsiteX128" fmla="*/ 2867847 w 3907177"/>
                <a:gd name="connsiteY128" fmla="*/ 263215 h 3033282"/>
                <a:gd name="connsiteX129" fmla="*/ 2874182 w 3907177"/>
                <a:gd name="connsiteY129" fmla="*/ 265939 h 3033282"/>
                <a:gd name="connsiteX130" fmla="*/ 2878772 w 3907177"/>
                <a:gd name="connsiteY130" fmla="*/ 265783 h 3033282"/>
                <a:gd name="connsiteX131" fmla="*/ 2879970 w 3907177"/>
                <a:gd name="connsiteY131" fmla="*/ 265863 h 3033282"/>
                <a:gd name="connsiteX132" fmla="*/ 2909084 w 3907177"/>
                <a:gd name="connsiteY132" fmla="*/ 273357 h 3033282"/>
                <a:gd name="connsiteX133" fmla="*/ 2989498 w 3907177"/>
                <a:gd name="connsiteY133" fmla="*/ 315709 h 3033282"/>
                <a:gd name="connsiteX134" fmla="*/ 3365815 w 3907177"/>
                <a:gd name="connsiteY134" fmla="*/ 925987 h 3033282"/>
                <a:gd name="connsiteX135" fmla="*/ 3233368 w 3907177"/>
                <a:gd name="connsiteY135" fmla="*/ 1376331 h 3033282"/>
                <a:gd name="connsiteX136" fmla="*/ 3239761 w 3907177"/>
                <a:gd name="connsiteY136" fmla="*/ 1410216 h 3033282"/>
                <a:gd name="connsiteX137" fmla="*/ 3243622 w 3907177"/>
                <a:gd name="connsiteY137" fmla="*/ 1426604 h 3033282"/>
                <a:gd name="connsiteX138" fmla="*/ 3302854 w 3907177"/>
                <a:gd name="connsiteY138" fmla="*/ 1472111 h 3033282"/>
                <a:gd name="connsiteX139" fmla="*/ 3442037 w 3907177"/>
                <a:gd name="connsiteY139" fmla="*/ 1705090 h 3033282"/>
                <a:gd name="connsiteX140" fmla="*/ 3433973 w 3907177"/>
                <a:gd name="connsiteY140" fmla="*/ 1732860 h 3033282"/>
                <a:gd name="connsiteX141" fmla="*/ 3404867 w 3907177"/>
                <a:gd name="connsiteY141" fmla="*/ 1673697 h 3033282"/>
                <a:gd name="connsiteX142" fmla="*/ 3388345 w 3907177"/>
                <a:gd name="connsiteY142" fmla="*/ 1639131 h 3033282"/>
                <a:gd name="connsiteX143" fmla="*/ 3377441 w 3907177"/>
                <a:gd name="connsiteY143" fmla="*/ 1616053 h 3033282"/>
                <a:gd name="connsiteX144" fmla="*/ 3359581 w 3907177"/>
                <a:gd name="connsiteY144" fmla="*/ 1565598 h 3033282"/>
                <a:gd name="connsiteX145" fmla="*/ 3361687 w 3907177"/>
                <a:gd name="connsiteY145" fmla="*/ 1582431 h 3033282"/>
                <a:gd name="connsiteX146" fmla="*/ 3374588 w 3907177"/>
                <a:gd name="connsiteY146" fmla="*/ 1610015 h 3033282"/>
                <a:gd name="connsiteX147" fmla="*/ 3377441 w 3907177"/>
                <a:gd name="connsiteY147" fmla="*/ 1616053 h 3033282"/>
                <a:gd name="connsiteX148" fmla="*/ 3442901 w 3907177"/>
                <a:gd name="connsiteY148" fmla="*/ 1800978 h 3033282"/>
                <a:gd name="connsiteX149" fmla="*/ 3440408 w 3907177"/>
                <a:gd name="connsiteY149" fmla="*/ 1796829 h 3033282"/>
                <a:gd name="connsiteX150" fmla="*/ 3433154 w 3907177"/>
                <a:gd name="connsiteY150" fmla="*/ 1784752 h 3033282"/>
                <a:gd name="connsiteX151" fmla="*/ 3397602 w 3907177"/>
                <a:gd name="connsiteY151" fmla="*/ 1761774 h 3033282"/>
                <a:gd name="connsiteX152" fmla="*/ 3349501 w 3907177"/>
                <a:gd name="connsiteY152" fmla="*/ 1755507 h 3033282"/>
                <a:gd name="connsiteX153" fmla="*/ 3395510 w 3907177"/>
                <a:gd name="connsiteY153" fmla="*/ 1772218 h 3033282"/>
                <a:gd name="connsiteX154" fmla="*/ 3439918 w 3907177"/>
                <a:gd name="connsiteY154" fmla="*/ 1800713 h 3033282"/>
                <a:gd name="connsiteX155" fmla="*/ 3444055 w 3907177"/>
                <a:gd name="connsiteY155" fmla="*/ 1804238 h 3033282"/>
                <a:gd name="connsiteX156" fmla="*/ 3555468 w 3907177"/>
                <a:gd name="connsiteY156" fmla="*/ 2118980 h 3033282"/>
                <a:gd name="connsiteX157" fmla="*/ 3553362 w 3907177"/>
                <a:gd name="connsiteY157" fmla="*/ 2091890 h 3033282"/>
                <a:gd name="connsiteX158" fmla="*/ 3553487 w 3907177"/>
                <a:gd name="connsiteY158" fmla="*/ 2080908 h 3033282"/>
                <a:gd name="connsiteX159" fmla="*/ 3554536 w 3907177"/>
                <a:gd name="connsiteY159" fmla="*/ 2083695 h 3033282"/>
                <a:gd name="connsiteX160" fmla="*/ 3570142 w 3907177"/>
                <a:gd name="connsiteY160" fmla="*/ 2125146 h 3033282"/>
                <a:gd name="connsiteX161" fmla="*/ 3570375 w 3907177"/>
                <a:gd name="connsiteY161" fmla="*/ 2125765 h 3033282"/>
                <a:gd name="connsiteX162" fmla="*/ 3570326 w 3907177"/>
                <a:gd name="connsiteY162" fmla="*/ 2125774 h 3033282"/>
                <a:gd name="connsiteX163" fmla="*/ 3524755 w 3907177"/>
                <a:gd name="connsiteY163" fmla="*/ 2128437 h 3033282"/>
                <a:gd name="connsiteX164" fmla="*/ 3520991 w 3907177"/>
                <a:gd name="connsiteY164" fmla="*/ 2130652 h 3033282"/>
                <a:gd name="connsiteX165" fmla="*/ 3519898 w 3907177"/>
                <a:gd name="connsiteY165" fmla="*/ 2125754 h 3033282"/>
                <a:gd name="connsiteX166" fmla="*/ 3513061 w 3907177"/>
                <a:gd name="connsiteY166" fmla="*/ 2102599 h 3033282"/>
                <a:gd name="connsiteX167" fmla="*/ 3485716 w 3907177"/>
                <a:gd name="connsiteY167" fmla="*/ 2058392 h 3033282"/>
                <a:gd name="connsiteX168" fmla="*/ 3422611 w 3907177"/>
                <a:gd name="connsiteY168" fmla="*/ 2039446 h 3033282"/>
                <a:gd name="connsiteX169" fmla="*/ 3384747 w 3907177"/>
                <a:gd name="connsiteY169" fmla="*/ 2043657 h 3033282"/>
                <a:gd name="connsiteX170" fmla="*/ 3334263 w 3907177"/>
                <a:gd name="connsiteY170" fmla="*/ 2031026 h 3033282"/>
                <a:gd name="connsiteX171" fmla="*/ 3378437 w 3907177"/>
                <a:gd name="connsiteY171" fmla="*/ 2058392 h 3033282"/>
                <a:gd name="connsiteX172" fmla="*/ 3357402 w 3907177"/>
                <a:gd name="connsiteY172" fmla="*/ 2092073 h 3033282"/>
                <a:gd name="connsiteX173" fmla="*/ 3351091 w 3907177"/>
                <a:gd name="connsiteY173" fmla="*/ 2140490 h 3033282"/>
                <a:gd name="connsiteX174" fmla="*/ 3317435 w 3907177"/>
                <a:gd name="connsiteY174" fmla="*/ 2140490 h 3033282"/>
                <a:gd name="connsiteX175" fmla="*/ 3359505 w 3907177"/>
                <a:gd name="connsiteY175" fmla="*/ 2155225 h 3033282"/>
                <a:gd name="connsiteX176" fmla="*/ 3416300 w 3907177"/>
                <a:gd name="connsiteY176" fmla="*/ 2180486 h 3033282"/>
                <a:gd name="connsiteX177" fmla="*/ 3468953 w 3907177"/>
                <a:gd name="connsiteY177" fmla="*/ 2204760 h 3033282"/>
                <a:gd name="connsiteX178" fmla="*/ 3471183 w 3907177"/>
                <a:gd name="connsiteY178" fmla="*/ 2205864 h 3033282"/>
                <a:gd name="connsiteX179" fmla="*/ 3465112 w 3907177"/>
                <a:gd name="connsiteY179" fmla="*/ 2222558 h 3033282"/>
                <a:gd name="connsiteX180" fmla="*/ 3404088 w 3907177"/>
                <a:gd name="connsiteY180" fmla="*/ 2397188 h 3033282"/>
                <a:gd name="connsiteX181" fmla="*/ 3303083 w 3907177"/>
                <a:gd name="connsiteY181" fmla="*/ 2544467 h 3033282"/>
                <a:gd name="connsiteX182" fmla="*/ 3395671 w 3907177"/>
                <a:gd name="connsiteY182" fmla="*/ 2456100 h 3033282"/>
                <a:gd name="connsiteX183" fmla="*/ 3450382 w 3907177"/>
                <a:gd name="connsiteY183" fmla="*/ 2386668 h 3033282"/>
                <a:gd name="connsiteX184" fmla="*/ 3526136 w 3907177"/>
                <a:gd name="connsiteY184" fmla="*/ 2184686 h 3033282"/>
                <a:gd name="connsiteX185" fmla="*/ 3618725 w 3907177"/>
                <a:gd name="connsiteY185" fmla="*/ 2163646 h 3033282"/>
                <a:gd name="connsiteX186" fmla="*/ 3751294 w 3907177"/>
                <a:gd name="connsiteY186" fmla="*/ 2136294 h 3033282"/>
                <a:gd name="connsiteX187" fmla="*/ 3799430 w 3907177"/>
                <a:gd name="connsiteY187" fmla="*/ 2104735 h 3033282"/>
                <a:gd name="connsiteX188" fmla="*/ 3810437 w 3907177"/>
                <a:gd name="connsiteY188" fmla="*/ 2099831 h 3033282"/>
                <a:gd name="connsiteX189" fmla="*/ 3824461 w 3907177"/>
                <a:gd name="connsiteY189" fmla="*/ 2097367 h 3033282"/>
                <a:gd name="connsiteX190" fmla="*/ 3829342 w 3907177"/>
                <a:gd name="connsiteY190" fmla="*/ 2096510 h 3033282"/>
                <a:gd name="connsiteX191" fmla="*/ 3845987 w 3907177"/>
                <a:gd name="connsiteY191" fmla="*/ 2098423 h 3033282"/>
                <a:gd name="connsiteX192" fmla="*/ 3904907 w 3907177"/>
                <a:gd name="connsiteY192" fmla="*/ 2180478 h 3033282"/>
                <a:gd name="connsiteX193" fmla="*/ 3885968 w 3907177"/>
                <a:gd name="connsiteY193" fmla="*/ 2315133 h 3033282"/>
                <a:gd name="connsiteX194" fmla="*/ 3884225 w 3907177"/>
                <a:gd name="connsiteY194" fmla="*/ 2328571 h 3033282"/>
                <a:gd name="connsiteX195" fmla="*/ 3881324 w 3907177"/>
                <a:gd name="connsiteY195" fmla="*/ 2344937 h 3033282"/>
                <a:gd name="connsiteX196" fmla="*/ 3878738 w 3907177"/>
                <a:gd name="connsiteY196" fmla="*/ 2354578 h 3033282"/>
                <a:gd name="connsiteX197" fmla="*/ 3857107 w 3907177"/>
                <a:gd name="connsiteY197" fmla="*/ 2435219 h 3033282"/>
                <a:gd name="connsiteX198" fmla="*/ 3839183 w 3907177"/>
                <a:gd name="connsiteY198" fmla="*/ 2502042 h 3033282"/>
                <a:gd name="connsiteX199" fmla="*/ 3806236 w 3907177"/>
                <a:gd name="connsiteY199" fmla="*/ 2584501 h 3033282"/>
                <a:gd name="connsiteX200" fmla="*/ 3612412 w 3907177"/>
                <a:gd name="connsiteY200" fmla="*/ 2876897 h 3033282"/>
                <a:gd name="connsiteX201" fmla="*/ 3004275 w 3907177"/>
                <a:gd name="connsiteY201" fmla="*/ 2912665 h 3033282"/>
                <a:gd name="connsiteX202" fmla="*/ 2812785 w 3907177"/>
                <a:gd name="connsiteY202" fmla="*/ 2759074 h 3033282"/>
                <a:gd name="connsiteX203" fmla="*/ 2726510 w 3907177"/>
                <a:gd name="connsiteY203" fmla="*/ 2651771 h 3033282"/>
                <a:gd name="connsiteX204" fmla="*/ 2722301 w 3907177"/>
                <a:gd name="connsiteY204" fmla="*/ 2655979 h 3033282"/>
                <a:gd name="connsiteX205" fmla="*/ 2686529 w 3907177"/>
                <a:gd name="connsiteY205" fmla="*/ 2750658 h 3033282"/>
                <a:gd name="connsiteX206" fmla="*/ 2646547 w 3907177"/>
                <a:gd name="connsiteY206" fmla="*/ 2799050 h 3033282"/>
                <a:gd name="connsiteX207" fmla="*/ 2593940 w 3907177"/>
                <a:gd name="connsiteY207" fmla="*/ 2887417 h 3033282"/>
                <a:gd name="connsiteX208" fmla="*/ 2606566 w 3907177"/>
                <a:gd name="connsiteY208" fmla="*/ 2963160 h 3033282"/>
                <a:gd name="connsiteX209" fmla="*/ 2724406 w 3907177"/>
                <a:gd name="connsiteY209" fmla="*/ 3001032 h 3033282"/>
                <a:gd name="connsiteX210" fmla="*/ 2614983 w 3907177"/>
                <a:gd name="connsiteY210" fmla="*/ 2916873 h 3033282"/>
                <a:gd name="connsiteX211" fmla="*/ 2636026 w 3907177"/>
                <a:gd name="connsiteY211" fmla="*/ 2931601 h 3033282"/>
                <a:gd name="connsiteX212" fmla="*/ 2741240 w 3907177"/>
                <a:gd name="connsiteY212" fmla="*/ 2975784 h 3033282"/>
                <a:gd name="connsiteX213" fmla="*/ 2823307 w 3907177"/>
                <a:gd name="connsiteY213" fmla="*/ 2935809 h 3033282"/>
                <a:gd name="connsiteX214" fmla="*/ 2869601 w 3907177"/>
                <a:gd name="connsiteY214" fmla="*/ 2874793 h 3033282"/>
                <a:gd name="connsiteX215" fmla="*/ 2909582 w 3907177"/>
                <a:gd name="connsiteY215" fmla="*/ 2914769 h 3033282"/>
                <a:gd name="connsiteX216" fmla="*/ 2804368 w 3907177"/>
                <a:gd name="connsiteY216" fmla="*/ 3009448 h 3033282"/>
                <a:gd name="connsiteX217" fmla="*/ 2631817 w 3907177"/>
                <a:gd name="connsiteY217" fmla="*/ 3019968 h 3033282"/>
                <a:gd name="connsiteX218" fmla="*/ 2592812 w 3907177"/>
                <a:gd name="connsiteY218" fmla="*/ 2997729 h 3033282"/>
                <a:gd name="connsiteX219" fmla="*/ 2571463 w 3907177"/>
                <a:gd name="connsiteY219" fmla="*/ 2978979 h 3033282"/>
                <a:gd name="connsiteX220" fmla="*/ 2569646 w 3907177"/>
                <a:gd name="connsiteY220" fmla="*/ 2977384 h 3033282"/>
                <a:gd name="connsiteX221" fmla="*/ 2550477 w 3907177"/>
                <a:gd name="connsiteY221" fmla="*/ 2953365 h 3033282"/>
                <a:gd name="connsiteX222" fmla="*/ 2543509 w 3907177"/>
                <a:gd name="connsiteY222" fmla="*/ 2942341 h 3033282"/>
                <a:gd name="connsiteX223" fmla="*/ 2527951 w 3907177"/>
                <a:gd name="connsiteY223" fmla="*/ 2910199 h 3033282"/>
                <a:gd name="connsiteX224" fmla="*/ 2522395 w 3907177"/>
                <a:gd name="connsiteY224" fmla="*/ 2893729 h 3033282"/>
                <a:gd name="connsiteX225" fmla="*/ 2457162 w 3907177"/>
                <a:gd name="connsiteY225" fmla="*/ 2748554 h 3033282"/>
                <a:gd name="connsiteX226" fmla="*/ 2362469 w 3907177"/>
                <a:gd name="connsiteY226" fmla="*/ 2651771 h 3033282"/>
                <a:gd name="connsiteX227" fmla="*/ 2340024 w 3907177"/>
                <a:gd name="connsiteY227" fmla="*/ 2621933 h 3033282"/>
                <a:gd name="connsiteX228" fmla="*/ 2338457 w 3907177"/>
                <a:gd name="connsiteY228" fmla="*/ 2619477 h 3033282"/>
                <a:gd name="connsiteX229" fmla="*/ 2304048 w 3907177"/>
                <a:gd name="connsiteY229" fmla="*/ 2565541 h 3033282"/>
                <a:gd name="connsiteX230" fmla="*/ 2335655 w 3907177"/>
                <a:gd name="connsiteY230" fmla="*/ 2318674 h 3033282"/>
                <a:gd name="connsiteX231" fmla="*/ 2366996 w 3907177"/>
                <a:gd name="connsiteY231" fmla="*/ 2274192 h 3033282"/>
                <a:gd name="connsiteX232" fmla="*/ 2347572 w 3907177"/>
                <a:gd name="connsiteY232" fmla="*/ 2275513 h 3033282"/>
                <a:gd name="connsiteX233" fmla="*/ 2320522 w 3907177"/>
                <a:gd name="connsiteY233" fmla="*/ 2269084 h 3033282"/>
                <a:gd name="connsiteX234" fmla="*/ 2038565 w 3907177"/>
                <a:gd name="connsiteY234" fmla="*/ 2062847 h 3033282"/>
                <a:gd name="connsiteX235" fmla="*/ 2043892 w 3907177"/>
                <a:gd name="connsiteY235" fmla="*/ 1618938 h 3033282"/>
                <a:gd name="connsiteX236" fmla="*/ 2058099 w 3907177"/>
                <a:gd name="connsiteY236" fmla="*/ 1557525 h 3033282"/>
                <a:gd name="connsiteX237" fmla="*/ 2055755 w 3907177"/>
                <a:gd name="connsiteY237" fmla="*/ 1558228 h 3033282"/>
                <a:gd name="connsiteX238" fmla="*/ 2050316 w 3907177"/>
                <a:gd name="connsiteY238" fmla="*/ 1559430 h 3033282"/>
                <a:gd name="connsiteX239" fmla="*/ 1525518 w 3907177"/>
                <a:gd name="connsiteY239" fmla="*/ 1690090 h 3033282"/>
                <a:gd name="connsiteX240" fmla="*/ 946985 w 3907177"/>
                <a:gd name="connsiteY240" fmla="*/ 1875211 h 3033282"/>
                <a:gd name="connsiteX241" fmla="*/ 559893 w 3907177"/>
                <a:gd name="connsiteY241" fmla="*/ 1858382 h 3033282"/>
                <a:gd name="connsiteX242" fmla="*/ 412630 w 3907177"/>
                <a:gd name="connsiteY242" fmla="*/ 1498659 h 3033282"/>
                <a:gd name="connsiteX243" fmla="*/ 46576 w 3907177"/>
                <a:gd name="connsiteY243" fmla="*/ 1063204 h 3033282"/>
                <a:gd name="connsiteX244" fmla="*/ 36057 w 3907177"/>
                <a:gd name="connsiteY244" fmla="*/ 665615 h 3033282"/>
                <a:gd name="connsiteX245" fmla="*/ 191735 w 3907177"/>
                <a:gd name="connsiteY245" fmla="*/ 459457 h 3033282"/>
                <a:gd name="connsiteX246" fmla="*/ 374762 w 3907177"/>
                <a:gd name="connsiteY246" fmla="*/ 465768 h 3033282"/>
                <a:gd name="connsiteX247" fmla="*/ 677704 w 3907177"/>
                <a:gd name="connsiteY247" fmla="*/ 528878 h 3033282"/>
                <a:gd name="connsiteX248" fmla="*/ 1090040 w 3907177"/>
                <a:gd name="connsiteY248" fmla="*/ 713999 h 3033282"/>
                <a:gd name="connsiteX249" fmla="*/ 736609 w 3907177"/>
                <a:gd name="connsiteY249" fmla="*/ 514152 h 3033282"/>
                <a:gd name="connsiteX250" fmla="*/ 503092 w 3907177"/>
                <a:gd name="connsiteY250" fmla="*/ 423695 h 3033282"/>
                <a:gd name="connsiteX251" fmla="*/ 700845 w 3907177"/>
                <a:gd name="connsiteY251" fmla="*/ 246989 h 3033282"/>
                <a:gd name="connsiteX252" fmla="*/ 867042 w 3907177"/>
                <a:gd name="connsiteY252" fmla="*/ 47143 h 3033282"/>
                <a:gd name="connsiteX253" fmla="*/ 990408 w 3907177"/>
                <a:gd name="connsiteY253" fmla="*/ 698 h 3033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Lst>
              <a:rect l="l" t="t" r="r" b="b"/>
              <a:pathLst>
                <a:path w="3907177" h="3033282">
                  <a:moveTo>
                    <a:pt x="3283994" y="2199606"/>
                  </a:moveTo>
                  <a:cubicBezTo>
                    <a:pt x="3260886" y="2199606"/>
                    <a:pt x="3239879" y="2208029"/>
                    <a:pt x="3216771" y="2237508"/>
                  </a:cubicBezTo>
                  <a:cubicBezTo>
                    <a:pt x="3206268" y="2252247"/>
                    <a:pt x="3191038" y="2271198"/>
                    <a:pt x="3176070" y="2287254"/>
                  </a:cubicBezTo>
                  <a:lnTo>
                    <a:pt x="3157902" y="2304911"/>
                  </a:lnTo>
                  <a:lnTo>
                    <a:pt x="3148728" y="2311436"/>
                  </a:lnTo>
                  <a:cubicBezTo>
                    <a:pt x="3141540" y="2316470"/>
                    <a:pt x="3136944" y="2319628"/>
                    <a:pt x="3136944" y="2319628"/>
                  </a:cubicBezTo>
                  <a:cubicBezTo>
                    <a:pt x="3141671" y="2318049"/>
                    <a:pt x="3147710" y="2313969"/>
                    <a:pt x="3154439" y="2308277"/>
                  </a:cubicBezTo>
                  <a:lnTo>
                    <a:pt x="3157902" y="2304911"/>
                  </a:lnTo>
                  <a:lnTo>
                    <a:pt x="3176070" y="2291992"/>
                  </a:lnTo>
                  <a:cubicBezTo>
                    <a:pt x="3196815" y="2276989"/>
                    <a:pt x="3219922" y="2259617"/>
                    <a:pt x="3229375" y="2250142"/>
                  </a:cubicBezTo>
                  <a:cubicBezTo>
                    <a:pt x="3248282" y="2231191"/>
                    <a:pt x="3283994" y="2231191"/>
                    <a:pt x="3317605" y="2231191"/>
                  </a:cubicBezTo>
                  <a:cubicBezTo>
                    <a:pt x="3341238" y="2231191"/>
                    <a:pt x="3367234" y="2240666"/>
                    <a:pt x="3378755" y="2245404"/>
                  </a:cubicBezTo>
                  <a:lnTo>
                    <a:pt x="3382808" y="2247161"/>
                  </a:lnTo>
                  <a:lnTo>
                    <a:pt x="3351550" y="2248260"/>
                  </a:lnTo>
                  <a:cubicBezTo>
                    <a:pt x="3337425" y="2251320"/>
                    <a:pt x="3324650" y="2257505"/>
                    <a:pt x="3315694" y="2268558"/>
                  </a:cubicBezTo>
                  <a:cubicBezTo>
                    <a:pt x="3281978" y="2310668"/>
                    <a:pt x="3267228" y="2335934"/>
                    <a:pt x="3248262" y="2369622"/>
                  </a:cubicBezTo>
                  <a:cubicBezTo>
                    <a:pt x="3229297" y="2403310"/>
                    <a:pt x="3195581" y="2443314"/>
                    <a:pt x="3195581" y="2443314"/>
                  </a:cubicBezTo>
                  <a:cubicBezTo>
                    <a:pt x="3195581" y="2443314"/>
                    <a:pt x="3273549" y="2363305"/>
                    <a:pt x="3288300" y="2346462"/>
                  </a:cubicBezTo>
                  <a:cubicBezTo>
                    <a:pt x="3303051" y="2327512"/>
                    <a:pt x="3309372" y="2312774"/>
                    <a:pt x="3334660" y="2295930"/>
                  </a:cubicBezTo>
                  <a:cubicBezTo>
                    <a:pt x="3357839" y="2279086"/>
                    <a:pt x="3381019" y="2279086"/>
                    <a:pt x="3404199" y="2281191"/>
                  </a:cubicBezTo>
                  <a:cubicBezTo>
                    <a:pt x="3427378" y="2283297"/>
                    <a:pt x="3442129" y="2291719"/>
                    <a:pt x="3442129" y="2291719"/>
                  </a:cubicBezTo>
                  <a:lnTo>
                    <a:pt x="3448451" y="2258031"/>
                  </a:lnTo>
                  <a:cubicBezTo>
                    <a:pt x="3448451" y="2258031"/>
                    <a:pt x="3442393" y="2255926"/>
                    <a:pt x="3432746" y="2253458"/>
                  </a:cubicBezTo>
                  <a:lnTo>
                    <a:pt x="3399309" y="2247403"/>
                  </a:lnTo>
                  <a:lnTo>
                    <a:pt x="3406885" y="2246720"/>
                  </a:lnTo>
                  <a:cubicBezTo>
                    <a:pt x="3417388" y="2244878"/>
                    <a:pt x="3426842" y="2240666"/>
                    <a:pt x="3422640" y="2231191"/>
                  </a:cubicBezTo>
                  <a:cubicBezTo>
                    <a:pt x="3412137" y="2214346"/>
                    <a:pt x="3391130" y="2216451"/>
                    <a:pt x="3370122" y="2208029"/>
                  </a:cubicBezTo>
                  <a:cubicBezTo>
                    <a:pt x="3349115" y="2201712"/>
                    <a:pt x="3309202" y="2199606"/>
                    <a:pt x="3283994" y="2199606"/>
                  </a:cubicBezTo>
                  <a:close/>
                  <a:moveTo>
                    <a:pt x="3868985" y="2136388"/>
                  </a:moveTo>
                  <a:cubicBezTo>
                    <a:pt x="3868985" y="2136388"/>
                    <a:pt x="3778558" y="2193138"/>
                    <a:pt x="3734396" y="2199444"/>
                  </a:cubicBezTo>
                  <a:cubicBezTo>
                    <a:pt x="3690235" y="2205750"/>
                    <a:pt x="3646073" y="2235176"/>
                    <a:pt x="3559852" y="2182629"/>
                  </a:cubicBezTo>
                  <a:cubicBezTo>
                    <a:pt x="3555646" y="2180527"/>
                    <a:pt x="3604014" y="2239379"/>
                    <a:pt x="3641867" y="2241481"/>
                  </a:cubicBezTo>
                  <a:cubicBezTo>
                    <a:pt x="3681823" y="2243583"/>
                    <a:pt x="3702852" y="2239379"/>
                    <a:pt x="3702852" y="2239379"/>
                  </a:cubicBezTo>
                  <a:cubicBezTo>
                    <a:pt x="3784867" y="2228870"/>
                    <a:pt x="3820617" y="2188935"/>
                    <a:pt x="3831132" y="2178425"/>
                  </a:cubicBezTo>
                  <a:cubicBezTo>
                    <a:pt x="3843750" y="2170018"/>
                    <a:pt x="3868985" y="2136388"/>
                    <a:pt x="3868985" y="2136388"/>
                  </a:cubicBezTo>
                  <a:close/>
                  <a:moveTo>
                    <a:pt x="3385344" y="2089937"/>
                  </a:moveTo>
                  <a:cubicBezTo>
                    <a:pt x="3391674" y="2089411"/>
                    <a:pt x="3398532" y="2089937"/>
                    <a:pt x="3403807" y="2092045"/>
                  </a:cubicBezTo>
                  <a:cubicBezTo>
                    <a:pt x="3412247" y="2096259"/>
                    <a:pt x="3418577" y="2104688"/>
                    <a:pt x="3420687" y="2119439"/>
                  </a:cubicBezTo>
                  <a:cubicBezTo>
                    <a:pt x="3422797" y="2132083"/>
                    <a:pt x="3410137" y="2151048"/>
                    <a:pt x="3410137" y="2151048"/>
                  </a:cubicBezTo>
                  <a:cubicBezTo>
                    <a:pt x="3410137" y="2151048"/>
                    <a:pt x="3389037" y="2144726"/>
                    <a:pt x="3380596" y="2144726"/>
                  </a:cubicBezTo>
                  <a:cubicBezTo>
                    <a:pt x="3374266" y="2142619"/>
                    <a:pt x="3353166" y="2146834"/>
                    <a:pt x="3353166" y="2146834"/>
                  </a:cubicBezTo>
                  <a:lnTo>
                    <a:pt x="3353166" y="2113117"/>
                  </a:lnTo>
                  <a:cubicBezTo>
                    <a:pt x="3353166" y="2113117"/>
                    <a:pt x="3365826" y="2096259"/>
                    <a:pt x="3370046" y="2094152"/>
                  </a:cubicBezTo>
                  <a:cubicBezTo>
                    <a:pt x="3373211" y="2092045"/>
                    <a:pt x="3379014" y="2090464"/>
                    <a:pt x="3385344" y="2089937"/>
                  </a:cubicBezTo>
                  <a:close/>
                  <a:moveTo>
                    <a:pt x="2921466" y="1940074"/>
                  </a:moveTo>
                  <a:cubicBezTo>
                    <a:pt x="2903875" y="1940863"/>
                    <a:pt x="2886546" y="1942966"/>
                    <a:pt x="2876044" y="1945069"/>
                  </a:cubicBezTo>
                  <a:cubicBezTo>
                    <a:pt x="2857140" y="1951377"/>
                    <a:pt x="2819332" y="1968200"/>
                    <a:pt x="2796228" y="1980818"/>
                  </a:cubicBezTo>
                  <a:cubicBezTo>
                    <a:pt x="2773123" y="1995538"/>
                    <a:pt x="2716411" y="2018670"/>
                    <a:pt x="2716411" y="2018670"/>
                  </a:cubicBezTo>
                  <a:cubicBezTo>
                    <a:pt x="2716411" y="2018670"/>
                    <a:pt x="2756319" y="2016567"/>
                    <a:pt x="2773123" y="2014464"/>
                  </a:cubicBezTo>
                  <a:cubicBezTo>
                    <a:pt x="2789926" y="2014464"/>
                    <a:pt x="2813031" y="2008155"/>
                    <a:pt x="2813031" y="2008155"/>
                  </a:cubicBezTo>
                  <a:cubicBezTo>
                    <a:pt x="2813031" y="2008155"/>
                    <a:pt x="2802529" y="2046007"/>
                    <a:pt x="2810931" y="2075448"/>
                  </a:cubicBezTo>
                  <a:cubicBezTo>
                    <a:pt x="2817232" y="2102785"/>
                    <a:pt x="2825634" y="2117505"/>
                    <a:pt x="2825634" y="2117505"/>
                  </a:cubicBezTo>
                  <a:cubicBezTo>
                    <a:pt x="2825634" y="2117505"/>
                    <a:pt x="2825634" y="2119608"/>
                    <a:pt x="2817232" y="2123814"/>
                  </a:cubicBezTo>
                  <a:cubicBezTo>
                    <a:pt x="2810931" y="2125917"/>
                    <a:pt x="2773123" y="2157460"/>
                    <a:pt x="2773123" y="2157460"/>
                  </a:cubicBezTo>
                  <a:cubicBezTo>
                    <a:pt x="2773123" y="2157460"/>
                    <a:pt x="2831935" y="2132226"/>
                    <a:pt x="2848738" y="2125917"/>
                  </a:cubicBezTo>
                  <a:cubicBezTo>
                    <a:pt x="2865542" y="2121711"/>
                    <a:pt x="2901249" y="2113300"/>
                    <a:pt x="2941157" y="2104888"/>
                  </a:cubicBezTo>
                  <a:cubicBezTo>
                    <a:pt x="2981066" y="2096476"/>
                    <a:pt x="3111292" y="2106991"/>
                    <a:pt x="3111292" y="2106991"/>
                  </a:cubicBezTo>
                  <a:cubicBezTo>
                    <a:pt x="3111292" y="2106991"/>
                    <a:pt x="3073484" y="2092271"/>
                    <a:pt x="3056681" y="2085962"/>
                  </a:cubicBezTo>
                  <a:cubicBezTo>
                    <a:pt x="3039878" y="2081756"/>
                    <a:pt x="3016773" y="2081756"/>
                    <a:pt x="3016773" y="2081756"/>
                  </a:cubicBezTo>
                  <a:cubicBezTo>
                    <a:pt x="3016773" y="2081756"/>
                    <a:pt x="3029375" y="2052316"/>
                    <a:pt x="3023074" y="2027081"/>
                  </a:cubicBezTo>
                  <a:cubicBezTo>
                    <a:pt x="3016773" y="1999744"/>
                    <a:pt x="2995769" y="1970303"/>
                    <a:pt x="2995769" y="1970303"/>
                  </a:cubicBezTo>
                  <a:cubicBezTo>
                    <a:pt x="2995769" y="1970303"/>
                    <a:pt x="3002070" y="1966098"/>
                    <a:pt x="3018873" y="1966098"/>
                  </a:cubicBezTo>
                  <a:cubicBezTo>
                    <a:pt x="3035677" y="1963995"/>
                    <a:pt x="3065083" y="1957686"/>
                    <a:pt x="3065083" y="1957686"/>
                  </a:cubicBezTo>
                  <a:cubicBezTo>
                    <a:pt x="3065083" y="1957686"/>
                    <a:pt x="2991568" y="1949274"/>
                    <a:pt x="2968463" y="1942966"/>
                  </a:cubicBezTo>
                  <a:cubicBezTo>
                    <a:pt x="2956910" y="1939811"/>
                    <a:pt x="2939057" y="1939286"/>
                    <a:pt x="2921466" y="1940074"/>
                  </a:cubicBezTo>
                  <a:close/>
                  <a:moveTo>
                    <a:pt x="2882143" y="1689578"/>
                  </a:moveTo>
                  <a:cubicBezTo>
                    <a:pt x="2843731" y="1689315"/>
                    <a:pt x="2800057" y="1691418"/>
                    <a:pt x="2779009" y="1700880"/>
                  </a:cubicBezTo>
                  <a:cubicBezTo>
                    <a:pt x="2736913" y="1717702"/>
                    <a:pt x="2720075" y="1810222"/>
                    <a:pt x="2720075" y="1810222"/>
                  </a:cubicBezTo>
                  <a:cubicBezTo>
                    <a:pt x="2720075" y="1810222"/>
                    <a:pt x="2760066" y="1759756"/>
                    <a:pt x="2806371" y="1730318"/>
                  </a:cubicBezTo>
                  <a:cubicBezTo>
                    <a:pt x="2852676" y="1698777"/>
                    <a:pt x="2953705" y="1692469"/>
                    <a:pt x="2953705" y="1692469"/>
                  </a:cubicBezTo>
                  <a:cubicBezTo>
                    <a:pt x="2953705" y="1692469"/>
                    <a:pt x="2920555" y="1689840"/>
                    <a:pt x="2882143" y="1689578"/>
                  </a:cubicBezTo>
                  <a:close/>
                  <a:moveTo>
                    <a:pt x="2751741" y="1152523"/>
                  </a:moveTo>
                  <a:lnTo>
                    <a:pt x="2752273" y="1154187"/>
                  </a:lnTo>
                  <a:lnTo>
                    <a:pt x="2764036" y="1192874"/>
                  </a:lnTo>
                  <a:lnTo>
                    <a:pt x="2787833" y="1274009"/>
                  </a:lnTo>
                  <a:lnTo>
                    <a:pt x="2819472" y="1283014"/>
                  </a:lnTo>
                  <a:lnTo>
                    <a:pt x="2820261" y="1283258"/>
                  </a:lnTo>
                  <a:lnTo>
                    <a:pt x="2825890" y="1283302"/>
                  </a:lnTo>
                  <a:lnTo>
                    <a:pt x="2903747" y="1291542"/>
                  </a:lnTo>
                  <a:lnTo>
                    <a:pt x="2899550" y="1288295"/>
                  </a:lnTo>
                  <a:cubicBezTo>
                    <a:pt x="2806596" y="1216396"/>
                    <a:pt x="2806596" y="1216396"/>
                    <a:pt x="2806596" y="1216396"/>
                  </a:cubicBezTo>
                  <a:cubicBezTo>
                    <a:pt x="2806596" y="1216396"/>
                    <a:pt x="2794376" y="1202454"/>
                    <a:pt x="2775061" y="1179930"/>
                  </a:cubicBezTo>
                  <a:close/>
                  <a:moveTo>
                    <a:pt x="1695768" y="862876"/>
                  </a:moveTo>
                  <a:cubicBezTo>
                    <a:pt x="2078780" y="919680"/>
                    <a:pt x="2078780" y="919680"/>
                    <a:pt x="2078780" y="919680"/>
                  </a:cubicBezTo>
                  <a:cubicBezTo>
                    <a:pt x="2078780" y="919680"/>
                    <a:pt x="2137705" y="923888"/>
                    <a:pt x="2177689" y="938615"/>
                  </a:cubicBezTo>
                  <a:cubicBezTo>
                    <a:pt x="2217674" y="951238"/>
                    <a:pt x="2274495" y="997523"/>
                    <a:pt x="2274495" y="997523"/>
                  </a:cubicBezTo>
                  <a:cubicBezTo>
                    <a:pt x="2274495" y="997523"/>
                    <a:pt x="2226092" y="984900"/>
                    <a:pt x="2192421" y="984900"/>
                  </a:cubicBezTo>
                  <a:cubicBezTo>
                    <a:pt x="2160854" y="987004"/>
                    <a:pt x="2101929" y="1026977"/>
                    <a:pt x="2082989" y="1031185"/>
                  </a:cubicBezTo>
                  <a:cubicBezTo>
                    <a:pt x="2061944" y="1035392"/>
                    <a:pt x="2013542" y="1064846"/>
                    <a:pt x="2013542" y="1064846"/>
                  </a:cubicBezTo>
                  <a:cubicBezTo>
                    <a:pt x="2013542" y="1064846"/>
                    <a:pt x="2118765" y="1039600"/>
                    <a:pt x="2177689" y="1060639"/>
                  </a:cubicBezTo>
                  <a:cubicBezTo>
                    <a:pt x="2234510" y="1081677"/>
                    <a:pt x="2276599" y="1062742"/>
                    <a:pt x="2320793" y="1102716"/>
                  </a:cubicBezTo>
                  <a:cubicBezTo>
                    <a:pt x="2362882" y="1142689"/>
                    <a:pt x="2402867" y="1193182"/>
                    <a:pt x="2402867" y="1193182"/>
                  </a:cubicBezTo>
                  <a:lnTo>
                    <a:pt x="2477977" y="1304520"/>
                  </a:lnTo>
                  <a:lnTo>
                    <a:pt x="2495231" y="1302276"/>
                  </a:lnTo>
                  <a:lnTo>
                    <a:pt x="2479203" y="1263722"/>
                  </a:lnTo>
                  <a:cubicBezTo>
                    <a:pt x="2435552" y="1159125"/>
                    <a:pt x="2373405" y="1012512"/>
                    <a:pt x="2352360" y="974380"/>
                  </a:cubicBezTo>
                  <a:cubicBezTo>
                    <a:pt x="2320793" y="913369"/>
                    <a:pt x="2238719" y="886019"/>
                    <a:pt x="2194525" y="875499"/>
                  </a:cubicBezTo>
                  <a:cubicBezTo>
                    <a:pt x="2150331" y="862876"/>
                    <a:pt x="1695768" y="862876"/>
                    <a:pt x="1695768" y="862876"/>
                  </a:cubicBezTo>
                  <a:close/>
                  <a:moveTo>
                    <a:pt x="2884074" y="435929"/>
                  </a:moveTo>
                  <a:cubicBezTo>
                    <a:pt x="2884074" y="435929"/>
                    <a:pt x="2919884" y="555927"/>
                    <a:pt x="2987291" y="631716"/>
                  </a:cubicBezTo>
                  <a:cubicBezTo>
                    <a:pt x="3054698" y="705399"/>
                    <a:pt x="3130531" y="1008552"/>
                    <a:pt x="3130531" y="1008552"/>
                  </a:cubicBezTo>
                  <a:cubicBezTo>
                    <a:pt x="3130531" y="1008552"/>
                    <a:pt x="3115786" y="812766"/>
                    <a:pt x="3063124" y="682241"/>
                  </a:cubicBezTo>
                  <a:cubicBezTo>
                    <a:pt x="3063124" y="682241"/>
                    <a:pt x="2993611" y="549612"/>
                    <a:pt x="2970440" y="520138"/>
                  </a:cubicBezTo>
                  <a:cubicBezTo>
                    <a:pt x="2945162" y="490665"/>
                    <a:pt x="2884074" y="435929"/>
                    <a:pt x="2884074" y="435929"/>
                  </a:cubicBezTo>
                  <a:close/>
                  <a:moveTo>
                    <a:pt x="990408" y="698"/>
                  </a:moveTo>
                  <a:cubicBezTo>
                    <a:pt x="1005101" y="-321"/>
                    <a:pt x="1021142" y="-189"/>
                    <a:pt x="1039550" y="863"/>
                  </a:cubicBezTo>
                  <a:cubicBezTo>
                    <a:pt x="1111078" y="5070"/>
                    <a:pt x="1258341" y="38728"/>
                    <a:pt x="1348803" y="72387"/>
                  </a:cubicBezTo>
                  <a:cubicBezTo>
                    <a:pt x="1439264" y="103941"/>
                    <a:pt x="1653848" y="181776"/>
                    <a:pt x="1737998" y="232264"/>
                  </a:cubicBezTo>
                  <a:cubicBezTo>
                    <a:pt x="1830564" y="284855"/>
                    <a:pt x="1914714" y="318513"/>
                    <a:pt x="2005176" y="371104"/>
                  </a:cubicBezTo>
                  <a:cubicBezTo>
                    <a:pt x="2051459" y="397400"/>
                    <a:pt x="2127194" y="436317"/>
                    <a:pt x="2203455" y="477601"/>
                  </a:cubicBezTo>
                  <a:lnTo>
                    <a:pt x="2296994" y="530121"/>
                  </a:lnTo>
                  <a:lnTo>
                    <a:pt x="2323986" y="546882"/>
                  </a:lnTo>
                  <a:lnTo>
                    <a:pt x="2357160" y="567482"/>
                  </a:lnTo>
                  <a:lnTo>
                    <a:pt x="2404890" y="598298"/>
                  </a:lnTo>
                  <a:lnTo>
                    <a:pt x="2415440" y="605928"/>
                  </a:lnTo>
                  <a:lnTo>
                    <a:pt x="2362991" y="493093"/>
                  </a:lnTo>
                  <a:cubicBezTo>
                    <a:pt x="2362991" y="493093"/>
                    <a:pt x="2362991" y="493093"/>
                    <a:pt x="2329266" y="483333"/>
                  </a:cubicBezTo>
                  <a:lnTo>
                    <a:pt x="2307060" y="476906"/>
                  </a:lnTo>
                  <a:lnTo>
                    <a:pt x="2313198" y="470584"/>
                  </a:lnTo>
                  <a:cubicBezTo>
                    <a:pt x="2335494" y="447752"/>
                    <a:pt x="2406858" y="375701"/>
                    <a:pt x="2460566" y="333037"/>
                  </a:cubicBezTo>
                  <a:lnTo>
                    <a:pt x="2482676" y="317005"/>
                  </a:lnTo>
                  <a:lnTo>
                    <a:pt x="2522361" y="296868"/>
                  </a:lnTo>
                  <a:lnTo>
                    <a:pt x="2554579" y="283748"/>
                  </a:lnTo>
                  <a:cubicBezTo>
                    <a:pt x="2588217" y="269017"/>
                    <a:pt x="2633417" y="251656"/>
                    <a:pt x="2694384" y="254812"/>
                  </a:cubicBezTo>
                  <a:cubicBezTo>
                    <a:pt x="2724868" y="256391"/>
                    <a:pt x="2759293" y="263098"/>
                    <a:pt x="2798186" y="277829"/>
                  </a:cubicBezTo>
                  <a:cubicBezTo>
                    <a:pt x="2951656" y="336753"/>
                    <a:pt x="2857052" y="260994"/>
                    <a:pt x="2857052" y="260994"/>
                  </a:cubicBezTo>
                  <a:cubicBezTo>
                    <a:pt x="2857052" y="260994"/>
                    <a:pt x="2858530" y="261224"/>
                    <a:pt x="2861191" y="261705"/>
                  </a:cubicBezTo>
                  <a:lnTo>
                    <a:pt x="2866568" y="262766"/>
                  </a:lnTo>
                  <a:lnTo>
                    <a:pt x="2867847" y="263215"/>
                  </a:lnTo>
                  <a:cubicBezTo>
                    <a:pt x="2872013" y="264887"/>
                    <a:pt x="2874182" y="265939"/>
                    <a:pt x="2874182" y="265939"/>
                  </a:cubicBezTo>
                  <a:cubicBezTo>
                    <a:pt x="2874182" y="265939"/>
                    <a:pt x="2875760" y="265775"/>
                    <a:pt x="2878772" y="265783"/>
                  </a:cubicBezTo>
                  <a:lnTo>
                    <a:pt x="2879970" y="265863"/>
                  </a:lnTo>
                  <a:lnTo>
                    <a:pt x="2909084" y="273357"/>
                  </a:lnTo>
                  <a:cubicBezTo>
                    <a:pt x="2937466" y="282038"/>
                    <a:pt x="2970577" y="295717"/>
                    <a:pt x="2989498" y="315709"/>
                  </a:cubicBezTo>
                  <a:cubicBezTo>
                    <a:pt x="3027340" y="357797"/>
                    <a:pt x="3391043" y="702920"/>
                    <a:pt x="3365815" y="925987"/>
                  </a:cubicBezTo>
                  <a:cubicBezTo>
                    <a:pt x="3351098" y="1060670"/>
                    <a:pt x="3227061" y="1315303"/>
                    <a:pt x="3233368" y="1376331"/>
                  </a:cubicBezTo>
                  <a:cubicBezTo>
                    <a:pt x="3234682" y="1385538"/>
                    <a:pt x="3236920" y="1397159"/>
                    <a:pt x="3239761" y="1410216"/>
                  </a:cubicBezTo>
                  <a:lnTo>
                    <a:pt x="3243622" y="1426604"/>
                  </a:lnTo>
                  <a:lnTo>
                    <a:pt x="3302854" y="1472111"/>
                  </a:lnTo>
                  <a:cubicBezTo>
                    <a:pt x="3370331" y="1532754"/>
                    <a:pt x="3422311" y="1609600"/>
                    <a:pt x="3442037" y="1705090"/>
                  </a:cubicBezTo>
                  <a:lnTo>
                    <a:pt x="3433973" y="1732860"/>
                  </a:lnTo>
                  <a:lnTo>
                    <a:pt x="3404867" y="1673697"/>
                  </a:lnTo>
                  <a:cubicBezTo>
                    <a:pt x="3399074" y="1661664"/>
                    <a:pt x="3393479" y="1649944"/>
                    <a:pt x="3388345" y="1639131"/>
                  </a:cubicBezTo>
                  <a:lnTo>
                    <a:pt x="3377441" y="1616053"/>
                  </a:lnTo>
                  <a:lnTo>
                    <a:pt x="3359581" y="1565598"/>
                  </a:lnTo>
                  <a:cubicBezTo>
                    <a:pt x="3359581" y="1565598"/>
                    <a:pt x="3359581" y="1565598"/>
                    <a:pt x="3361687" y="1582431"/>
                  </a:cubicBezTo>
                  <a:cubicBezTo>
                    <a:pt x="3361687" y="1582431"/>
                    <a:pt x="3366690" y="1593215"/>
                    <a:pt x="3374588" y="1610015"/>
                  </a:cubicBezTo>
                  <a:lnTo>
                    <a:pt x="3377441" y="1616053"/>
                  </a:lnTo>
                  <a:lnTo>
                    <a:pt x="3442901" y="1800978"/>
                  </a:lnTo>
                  <a:lnTo>
                    <a:pt x="3440408" y="1796829"/>
                  </a:lnTo>
                  <a:cubicBezTo>
                    <a:pt x="3438644" y="1793891"/>
                    <a:pt x="3436291" y="1789974"/>
                    <a:pt x="3433154" y="1784752"/>
                  </a:cubicBezTo>
                  <a:cubicBezTo>
                    <a:pt x="3433154" y="1784752"/>
                    <a:pt x="3414332" y="1768041"/>
                    <a:pt x="3397602" y="1761774"/>
                  </a:cubicBezTo>
                  <a:cubicBezTo>
                    <a:pt x="3380871" y="1753418"/>
                    <a:pt x="3349501" y="1755507"/>
                    <a:pt x="3349501" y="1755507"/>
                  </a:cubicBezTo>
                  <a:cubicBezTo>
                    <a:pt x="3349501" y="1755507"/>
                    <a:pt x="3380871" y="1768041"/>
                    <a:pt x="3395510" y="1772218"/>
                  </a:cubicBezTo>
                  <a:cubicBezTo>
                    <a:pt x="3406489" y="1773785"/>
                    <a:pt x="3429233" y="1791802"/>
                    <a:pt x="3439918" y="1800713"/>
                  </a:cubicBezTo>
                  <a:lnTo>
                    <a:pt x="3444055" y="1804238"/>
                  </a:lnTo>
                  <a:lnTo>
                    <a:pt x="3555468" y="2118980"/>
                  </a:lnTo>
                  <a:cubicBezTo>
                    <a:pt x="3555468" y="2118980"/>
                    <a:pt x="3553888" y="2108460"/>
                    <a:pt x="3553362" y="2091890"/>
                  </a:cubicBezTo>
                  <a:lnTo>
                    <a:pt x="3553487" y="2080908"/>
                  </a:lnTo>
                  <a:lnTo>
                    <a:pt x="3554536" y="2083695"/>
                  </a:lnTo>
                  <a:cubicBezTo>
                    <a:pt x="3566426" y="2115277"/>
                    <a:pt x="3569399" y="2123172"/>
                    <a:pt x="3570142" y="2125146"/>
                  </a:cubicBezTo>
                  <a:lnTo>
                    <a:pt x="3570375" y="2125765"/>
                  </a:lnTo>
                  <a:lnTo>
                    <a:pt x="3570326" y="2125774"/>
                  </a:lnTo>
                  <a:cubicBezTo>
                    <a:pt x="3545075" y="2130508"/>
                    <a:pt x="3536395" y="2124591"/>
                    <a:pt x="3524755" y="2128437"/>
                  </a:cubicBezTo>
                  <a:lnTo>
                    <a:pt x="3520991" y="2130652"/>
                  </a:lnTo>
                  <a:lnTo>
                    <a:pt x="3519898" y="2125754"/>
                  </a:lnTo>
                  <a:cubicBezTo>
                    <a:pt x="3517794" y="2116808"/>
                    <a:pt x="3515165" y="2106809"/>
                    <a:pt x="3513061" y="2102599"/>
                  </a:cubicBezTo>
                  <a:cubicBezTo>
                    <a:pt x="3510958" y="2096283"/>
                    <a:pt x="3498337" y="2064707"/>
                    <a:pt x="3485716" y="2058392"/>
                  </a:cubicBezTo>
                  <a:cubicBezTo>
                    <a:pt x="3475198" y="2052077"/>
                    <a:pt x="3435232" y="2037341"/>
                    <a:pt x="3422611" y="2039446"/>
                  </a:cubicBezTo>
                  <a:cubicBezTo>
                    <a:pt x="3409989" y="2039446"/>
                    <a:pt x="3397368" y="2045762"/>
                    <a:pt x="3384747" y="2043657"/>
                  </a:cubicBezTo>
                  <a:cubicBezTo>
                    <a:pt x="3372126" y="2041551"/>
                    <a:pt x="3334263" y="2031026"/>
                    <a:pt x="3334263" y="2031026"/>
                  </a:cubicBezTo>
                  <a:cubicBezTo>
                    <a:pt x="3378437" y="2058392"/>
                    <a:pt x="3378437" y="2058392"/>
                    <a:pt x="3378437" y="2058392"/>
                  </a:cubicBezTo>
                  <a:cubicBezTo>
                    <a:pt x="3378437" y="2058392"/>
                    <a:pt x="3359505" y="2079443"/>
                    <a:pt x="3357402" y="2092073"/>
                  </a:cubicBezTo>
                  <a:cubicBezTo>
                    <a:pt x="3348988" y="2111019"/>
                    <a:pt x="3351091" y="2140490"/>
                    <a:pt x="3351091" y="2140490"/>
                  </a:cubicBezTo>
                  <a:cubicBezTo>
                    <a:pt x="3317435" y="2140490"/>
                    <a:pt x="3317435" y="2140490"/>
                    <a:pt x="3317435" y="2140490"/>
                  </a:cubicBezTo>
                  <a:cubicBezTo>
                    <a:pt x="3317435" y="2140490"/>
                    <a:pt x="3348988" y="2148910"/>
                    <a:pt x="3359505" y="2155225"/>
                  </a:cubicBezTo>
                  <a:cubicBezTo>
                    <a:pt x="3370023" y="2161541"/>
                    <a:pt x="3395265" y="2172066"/>
                    <a:pt x="3416300" y="2180486"/>
                  </a:cubicBezTo>
                  <a:cubicBezTo>
                    <a:pt x="3432076" y="2186801"/>
                    <a:pt x="3457318" y="2199037"/>
                    <a:pt x="3468953" y="2204760"/>
                  </a:cubicBezTo>
                  <a:lnTo>
                    <a:pt x="3471183" y="2205864"/>
                  </a:lnTo>
                  <a:lnTo>
                    <a:pt x="3465112" y="2222558"/>
                  </a:lnTo>
                  <a:cubicBezTo>
                    <a:pt x="3458799" y="2247805"/>
                    <a:pt x="3418818" y="2359317"/>
                    <a:pt x="3404088" y="2397188"/>
                  </a:cubicBezTo>
                  <a:cubicBezTo>
                    <a:pt x="3389358" y="2435060"/>
                    <a:pt x="3303083" y="2544467"/>
                    <a:pt x="3303083" y="2544467"/>
                  </a:cubicBezTo>
                  <a:cubicBezTo>
                    <a:pt x="3303083" y="2544467"/>
                    <a:pt x="3383045" y="2468724"/>
                    <a:pt x="3395671" y="2456100"/>
                  </a:cubicBezTo>
                  <a:cubicBezTo>
                    <a:pt x="3410401" y="2443476"/>
                    <a:pt x="3429339" y="2411916"/>
                    <a:pt x="3450382" y="2386668"/>
                  </a:cubicBezTo>
                  <a:cubicBezTo>
                    <a:pt x="3469321" y="2363525"/>
                    <a:pt x="3515615" y="2209934"/>
                    <a:pt x="3526136" y="2184686"/>
                  </a:cubicBezTo>
                  <a:cubicBezTo>
                    <a:pt x="3538762" y="2157334"/>
                    <a:pt x="3574535" y="2159438"/>
                    <a:pt x="3618725" y="2163646"/>
                  </a:cubicBezTo>
                  <a:cubicBezTo>
                    <a:pt x="3665019" y="2167854"/>
                    <a:pt x="3707104" y="2155230"/>
                    <a:pt x="3751294" y="2136294"/>
                  </a:cubicBezTo>
                  <a:cubicBezTo>
                    <a:pt x="3772337" y="2126826"/>
                    <a:pt x="3786015" y="2113676"/>
                    <a:pt x="3799430" y="2104735"/>
                  </a:cubicBezTo>
                  <a:lnTo>
                    <a:pt x="3810437" y="2099831"/>
                  </a:lnTo>
                  <a:lnTo>
                    <a:pt x="3824461" y="2097367"/>
                  </a:lnTo>
                  <a:lnTo>
                    <a:pt x="3829342" y="2096510"/>
                  </a:lnTo>
                  <a:lnTo>
                    <a:pt x="3845987" y="2098423"/>
                  </a:lnTo>
                  <a:cubicBezTo>
                    <a:pt x="3885968" y="2111046"/>
                    <a:pt x="3894385" y="2134190"/>
                    <a:pt x="3904907" y="2180478"/>
                  </a:cubicBezTo>
                  <a:cubicBezTo>
                    <a:pt x="3915428" y="2226766"/>
                    <a:pt x="3885968" y="2315133"/>
                    <a:pt x="3885968" y="2315133"/>
                  </a:cubicBezTo>
                  <a:cubicBezTo>
                    <a:pt x="3885968" y="2315133"/>
                    <a:pt x="3885508" y="2319834"/>
                    <a:pt x="3884225" y="2328571"/>
                  </a:cubicBezTo>
                  <a:lnTo>
                    <a:pt x="3881324" y="2344937"/>
                  </a:lnTo>
                  <a:lnTo>
                    <a:pt x="3878738" y="2354578"/>
                  </a:lnTo>
                  <a:cubicBezTo>
                    <a:pt x="3870987" y="2383473"/>
                    <a:pt x="3863790" y="2410304"/>
                    <a:pt x="3857107" y="2435219"/>
                  </a:cubicBezTo>
                  <a:lnTo>
                    <a:pt x="3839183" y="2502042"/>
                  </a:lnTo>
                  <a:lnTo>
                    <a:pt x="3806236" y="2584501"/>
                  </a:lnTo>
                  <a:cubicBezTo>
                    <a:pt x="3765301" y="2675605"/>
                    <a:pt x="3703948" y="2779062"/>
                    <a:pt x="3612412" y="2876897"/>
                  </a:cubicBezTo>
                  <a:cubicBezTo>
                    <a:pt x="3370419" y="3137791"/>
                    <a:pt x="3046360" y="2935809"/>
                    <a:pt x="3004275" y="2912665"/>
                  </a:cubicBezTo>
                  <a:cubicBezTo>
                    <a:pt x="2962189" y="2889521"/>
                    <a:pt x="2852767" y="2792738"/>
                    <a:pt x="2812785" y="2759074"/>
                  </a:cubicBezTo>
                  <a:cubicBezTo>
                    <a:pt x="2770700" y="2725410"/>
                    <a:pt x="2726510" y="2651771"/>
                    <a:pt x="2726510" y="2651771"/>
                  </a:cubicBezTo>
                  <a:cubicBezTo>
                    <a:pt x="2726510" y="2651771"/>
                    <a:pt x="2724406" y="2649667"/>
                    <a:pt x="2722301" y="2655979"/>
                  </a:cubicBezTo>
                  <a:cubicBezTo>
                    <a:pt x="2720197" y="2662291"/>
                    <a:pt x="2699154" y="2727514"/>
                    <a:pt x="2686529" y="2750658"/>
                  </a:cubicBezTo>
                  <a:cubicBezTo>
                    <a:pt x="2676007" y="2771698"/>
                    <a:pt x="2661277" y="2782218"/>
                    <a:pt x="2646547" y="2799050"/>
                  </a:cubicBezTo>
                  <a:cubicBezTo>
                    <a:pt x="2633922" y="2817986"/>
                    <a:pt x="2612879" y="2845337"/>
                    <a:pt x="2593940" y="2887417"/>
                  </a:cubicBezTo>
                  <a:cubicBezTo>
                    <a:pt x="2575002" y="2929497"/>
                    <a:pt x="2606566" y="2963160"/>
                    <a:pt x="2606566" y="2963160"/>
                  </a:cubicBezTo>
                  <a:cubicBezTo>
                    <a:pt x="2627609" y="2988408"/>
                    <a:pt x="2697050" y="3005240"/>
                    <a:pt x="2724406" y="3001032"/>
                  </a:cubicBezTo>
                  <a:cubicBezTo>
                    <a:pt x="2654964" y="2986304"/>
                    <a:pt x="2614983" y="2916873"/>
                    <a:pt x="2614983" y="2916873"/>
                  </a:cubicBezTo>
                  <a:cubicBezTo>
                    <a:pt x="2614983" y="2916873"/>
                    <a:pt x="2614983" y="2916873"/>
                    <a:pt x="2636026" y="2931601"/>
                  </a:cubicBezTo>
                  <a:cubicBezTo>
                    <a:pt x="2654964" y="2946329"/>
                    <a:pt x="2688633" y="2969472"/>
                    <a:pt x="2741240" y="2975784"/>
                  </a:cubicBezTo>
                  <a:cubicBezTo>
                    <a:pt x="2793847" y="2982096"/>
                    <a:pt x="2823307" y="2935809"/>
                    <a:pt x="2823307" y="2935809"/>
                  </a:cubicBezTo>
                  <a:cubicBezTo>
                    <a:pt x="2823307" y="2935809"/>
                    <a:pt x="2823307" y="2935809"/>
                    <a:pt x="2869601" y="2874793"/>
                  </a:cubicBezTo>
                  <a:cubicBezTo>
                    <a:pt x="2869601" y="2874793"/>
                    <a:pt x="2869601" y="2874793"/>
                    <a:pt x="2909582" y="2914769"/>
                  </a:cubicBezTo>
                  <a:cubicBezTo>
                    <a:pt x="2909582" y="2914769"/>
                    <a:pt x="2838037" y="2988408"/>
                    <a:pt x="2804368" y="3009448"/>
                  </a:cubicBezTo>
                  <a:cubicBezTo>
                    <a:pt x="2770700" y="3030488"/>
                    <a:pt x="2715988" y="3045216"/>
                    <a:pt x="2631817" y="3019968"/>
                  </a:cubicBezTo>
                  <a:lnTo>
                    <a:pt x="2592812" y="2997729"/>
                  </a:lnTo>
                  <a:lnTo>
                    <a:pt x="2571463" y="2978979"/>
                  </a:lnTo>
                  <a:lnTo>
                    <a:pt x="2569646" y="2977384"/>
                  </a:lnTo>
                  <a:lnTo>
                    <a:pt x="2550477" y="2953365"/>
                  </a:lnTo>
                  <a:lnTo>
                    <a:pt x="2543509" y="2942341"/>
                  </a:lnTo>
                  <a:lnTo>
                    <a:pt x="2527951" y="2910199"/>
                  </a:lnTo>
                  <a:cubicBezTo>
                    <a:pt x="2524104" y="2900173"/>
                    <a:pt x="2522395" y="2893729"/>
                    <a:pt x="2522395" y="2893729"/>
                  </a:cubicBezTo>
                  <a:cubicBezTo>
                    <a:pt x="2522395" y="2893729"/>
                    <a:pt x="2522395" y="2893729"/>
                    <a:pt x="2457162" y="2748554"/>
                  </a:cubicBezTo>
                  <a:cubicBezTo>
                    <a:pt x="2457162" y="2748554"/>
                    <a:pt x="2396138" y="2689642"/>
                    <a:pt x="2362469" y="2651771"/>
                  </a:cubicBezTo>
                  <a:lnTo>
                    <a:pt x="2340024" y="2621933"/>
                  </a:lnTo>
                  <a:lnTo>
                    <a:pt x="2338457" y="2619477"/>
                  </a:lnTo>
                  <a:cubicBezTo>
                    <a:pt x="2304048" y="2565541"/>
                    <a:pt x="2304048" y="2565541"/>
                    <a:pt x="2304048" y="2565541"/>
                  </a:cubicBezTo>
                  <a:cubicBezTo>
                    <a:pt x="2304048" y="2565541"/>
                    <a:pt x="2271838" y="2433449"/>
                    <a:pt x="2335655" y="2318674"/>
                  </a:cubicBezTo>
                  <a:lnTo>
                    <a:pt x="2366996" y="2274192"/>
                  </a:lnTo>
                  <a:lnTo>
                    <a:pt x="2347572" y="2275513"/>
                  </a:lnTo>
                  <a:cubicBezTo>
                    <a:pt x="2338243" y="2274970"/>
                    <a:pt x="2329202" y="2273030"/>
                    <a:pt x="2320522" y="2269084"/>
                  </a:cubicBezTo>
                  <a:cubicBezTo>
                    <a:pt x="2253189" y="2237517"/>
                    <a:pt x="2057503" y="2182801"/>
                    <a:pt x="2038565" y="2062847"/>
                  </a:cubicBezTo>
                  <a:cubicBezTo>
                    <a:pt x="2024363" y="1972882"/>
                    <a:pt x="2014894" y="1779929"/>
                    <a:pt x="2043892" y="1618938"/>
                  </a:cubicBezTo>
                  <a:lnTo>
                    <a:pt x="2058099" y="1557525"/>
                  </a:lnTo>
                  <a:lnTo>
                    <a:pt x="2055755" y="1558228"/>
                  </a:lnTo>
                  <a:lnTo>
                    <a:pt x="2050316" y="1559430"/>
                  </a:lnTo>
                  <a:cubicBezTo>
                    <a:pt x="1969609" y="1577348"/>
                    <a:pt x="1639648" y="1651436"/>
                    <a:pt x="1525518" y="1690090"/>
                  </a:cubicBezTo>
                  <a:cubicBezTo>
                    <a:pt x="1395085" y="1734267"/>
                    <a:pt x="1087937" y="1875211"/>
                    <a:pt x="946985" y="1875211"/>
                  </a:cubicBezTo>
                  <a:cubicBezTo>
                    <a:pt x="751335" y="1873108"/>
                    <a:pt x="559893" y="1858382"/>
                    <a:pt x="559893" y="1858382"/>
                  </a:cubicBezTo>
                  <a:cubicBezTo>
                    <a:pt x="559893" y="1858382"/>
                    <a:pt x="488365" y="1593323"/>
                    <a:pt x="412630" y="1498659"/>
                  </a:cubicBezTo>
                  <a:cubicBezTo>
                    <a:pt x="334791" y="1403995"/>
                    <a:pt x="94962" y="1208355"/>
                    <a:pt x="46576" y="1063204"/>
                  </a:cubicBezTo>
                  <a:cubicBezTo>
                    <a:pt x="293" y="915949"/>
                    <a:pt x="-24952" y="798144"/>
                    <a:pt x="36057" y="665615"/>
                  </a:cubicBezTo>
                  <a:cubicBezTo>
                    <a:pt x="94962" y="535189"/>
                    <a:pt x="191735" y="459457"/>
                    <a:pt x="191735" y="459457"/>
                  </a:cubicBezTo>
                  <a:cubicBezTo>
                    <a:pt x="191735" y="459457"/>
                    <a:pt x="294819" y="455250"/>
                    <a:pt x="374762" y="465768"/>
                  </a:cubicBezTo>
                  <a:cubicBezTo>
                    <a:pt x="456809" y="476287"/>
                    <a:pt x="587242" y="499427"/>
                    <a:pt x="677704" y="528878"/>
                  </a:cubicBezTo>
                  <a:cubicBezTo>
                    <a:pt x="766061" y="558329"/>
                    <a:pt x="1090040" y="713999"/>
                    <a:pt x="1090040" y="713999"/>
                  </a:cubicBezTo>
                  <a:cubicBezTo>
                    <a:pt x="736609" y="514152"/>
                    <a:pt x="736609" y="514152"/>
                    <a:pt x="736609" y="514152"/>
                  </a:cubicBezTo>
                  <a:cubicBezTo>
                    <a:pt x="503092" y="423695"/>
                    <a:pt x="503092" y="423695"/>
                    <a:pt x="503092" y="423695"/>
                  </a:cubicBezTo>
                  <a:cubicBezTo>
                    <a:pt x="503092" y="423695"/>
                    <a:pt x="606176" y="362690"/>
                    <a:pt x="700845" y="246989"/>
                  </a:cubicBezTo>
                  <a:cubicBezTo>
                    <a:pt x="795514" y="131289"/>
                    <a:pt x="803929" y="89216"/>
                    <a:pt x="867042" y="47143"/>
                  </a:cubicBezTo>
                  <a:cubicBezTo>
                    <a:pt x="914377" y="17166"/>
                    <a:pt x="946327" y="3755"/>
                    <a:pt x="990408" y="698"/>
                  </a:cubicBezTo>
                  <a:close/>
                </a:path>
              </a:pathLst>
            </a:custGeom>
            <a:noFill/>
            <a:ln w="3175">
              <a:noFill/>
            </a:ln>
          </p:spPr>
          <p:txBody>
            <a:bodyPr vert="horz" wrap="square" lIns="67232" tIns="33616" rIns="67232" bIns="33616" numCol="1" anchor="t" anchorCtr="0" compatLnSpc="1">
              <a:prstTxWarp prst="textNoShape">
                <a:avLst/>
              </a:prstTxWarp>
              <a:noAutofit/>
            </a:bodyPr>
            <a:lstStyle/>
            <a:p>
              <a:pPr defTabSz="685775"/>
              <a:endParaRPr lang="en-IN" sz="1324" dirty="0">
                <a:solidFill>
                  <a:srgbClr val="505050"/>
                </a:solidFill>
              </a:endParaRPr>
            </a:p>
          </p:txBody>
        </p:sp>
        <p:grpSp>
          <p:nvGrpSpPr>
            <p:cNvPr id="12" name="Group 11"/>
            <p:cNvGrpSpPr/>
            <p:nvPr/>
          </p:nvGrpSpPr>
          <p:grpSpPr>
            <a:xfrm>
              <a:off x="9143600" y="4103715"/>
              <a:ext cx="1085345" cy="1085344"/>
              <a:chOff x="8618618" y="4718304"/>
              <a:chExt cx="1085345" cy="1085344"/>
            </a:xfrm>
          </p:grpSpPr>
          <p:sp>
            <p:nvSpPr>
              <p:cNvPr id="9" name="Oval 8"/>
              <p:cNvSpPr/>
              <p:nvPr/>
            </p:nvSpPr>
            <p:spPr bwMode="auto">
              <a:xfrm>
                <a:off x="8618618" y="4718304"/>
                <a:ext cx="1085345" cy="1085344"/>
              </a:xfrm>
              <a:prstGeom prst="ellipse">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3616" rIns="0" bIns="0" numCol="1" spcCol="0" rtlCol="0" fromWordArt="0" anchor="t" anchorCtr="0" forceAA="0" compatLnSpc="1">
                <a:prstTxWarp prst="textNoShape">
                  <a:avLst/>
                </a:prstTxWarp>
                <a:noAutofit/>
              </a:bodyPr>
              <a:lstStyle/>
              <a:p>
                <a:pPr algn="ctr" defTabSz="685577" fontAlgn="base">
                  <a:spcBef>
                    <a:spcPct val="0"/>
                  </a:spcBef>
                  <a:spcAft>
                    <a:spcPct val="0"/>
                  </a:spcAft>
                </a:pPr>
                <a:r>
                  <a:rPr lang="en-IN" sz="882" dirty="0">
                    <a:solidFill>
                      <a:srgbClr val="FFFFFF"/>
                    </a:solidFill>
                    <a:latin typeface="Segoe UI Semibold" panose="020B0702040204020203" pitchFamily="34" charset="0"/>
                    <a:ea typeface="Segoe UI" pitchFamily="34" charset="0"/>
                    <a:cs typeface="Segoe UI Semibold" panose="020B0702040204020203" pitchFamily="34" charset="0"/>
                  </a:rPr>
                  <a:t>Hive</a:t>
                </a:r>
              </a:p>
            </p:txBody>
          </p:sp>
          <p:sp>
            <p:nvSpPr>
              <p:cNvPr id="10" name="Freeform 9"/>
              <p:cNvSpPr>
                <a:spLocks/>
              </p:cNvSpPr>
              <p:nvPr/>
            </p:nvSpPr>
            <p:spPr bwMode="auto">
              <a:xfrm>
                <a:off x="8967355" y="5403212"/>
                <a:ext cx="328975" cy="336856"/>
              </a:xfrm>
              <a:custGeom>
                <a:avLst/>
                <a:gdLst>
                  <a:gd name="connsiteX0" fmla="*/ 1222186 w 2129049"/>
                  <a:gd name="connsiteY0" fmla="*/ 1839320 h 2180047"/>
                  <a:gd name="connsiteX1" fmla="*/ 1208400 w 2129049"/>
                  <a:gd name="connsiteY1" fmla="*/ 1841119 h 2180047"/>
                  <a:gd name="connsiteX2" fmla="*/ 1186099 w 2129049"/>
                  <a:gd name="connsiteY2" fmla="*/ 1843640 h 2180047"/>
                  <a:gd name="connsiteX3" fmla="*/ 1188379 w 2129049"/>
                  <a:gd name="connsiteY3" fmla="*/ 1844841 h 2180047"/>
                  <a:gd name="connsiteX4" fmla="*/ 1243194 w 2129049"/>
                  <a:gd name="connsiteY4" fmla="*/ 1939957 h 2180047"/>
                  <a:gd name="connsiteX5" fmla="*/ 1223702 w 2129049"/>
                  <a:gd name="connsiteY5" fmla="*/ 1853174 h 2180047"/>
                  <a:gd name="connsiteX6" fmla="*/ 1222569 w 2129049"/>
                  <a:gd name="connsiteY6" fmla="*/ 1839342 h 2180047"/>
                  <a:gd name="connsiteX7" fmla="*/ 441891 w 2129049"/>
                  <a:gd name="connsiteY7" fmla="*/ 1746105 h 2180047"/>
                  <a:gd name="connsiteX8" fmla="*/ 450977 w 2129049"/>
                  <a:gd name="connsiteY8" fmla="*/ 1757606 h 2180047"/>
                  <a:gd name="connsiteX9" fmla="*/ 707370 w 2129049"/>
                  <a:gd name="connsiteY9" fmla="*/ 1976776 h 2180047"/>
                  <a:gd name="connsiteX10" fmla="*/ 766453 w 2129049"/>
                  <a:gd name="connsiteY10" fmla="*/ 2010648 h 2180047"/>
                  <a:gd name="connsiteX11" fmla="*/ 831225 w 2129049"/>
                  <a:gd name="connsiteY11" fmla="*/ 2015356 h 2180047"/>
                  <a:gd name="connsiteX12" fmla="*/ 999836 w 2129049"/>
                  <a:gd name="connsiteY12" fmla="*/ 2014732 h 2180047"/>
                  <a:gd name="connsiteX13" fmla="*/ 1033552 w 2129049"/>
                  <a:gd name="connsiteY13" fmla="*/ 2011934 h 2180047"/>
                  <a:gd name="connsiteX14" fmla="*/ 1030508 w 2129049"/>
                  <a:gd name="connsiteY14" fmla="*/ 1991231 h 2180047"/>
                  <a:gd name="connsiteX15" fmla="*/ 1069280 w 2129049"/>
                  <a:gd name="connsiteY15" fmla="*/ 1869985 h 2180047"/>
                  <a:gd name="connsiteX16" fmla="*/ 1086998 w 2129049"/>
                  <a:gd name="connsiteY16" fmla="*/ 1852207 h 2180047"/>
                  <a:gd name="connsiteX17" fmla="*/ 1040249 w 2129049"/>
                  <a:gd name="connsiteY17" fmla="*/ 1855089 h 2180047"/>
                  <a:gd name="connsiteX18" fmla="*/ 700561 w 2129049"/>
                  <a:gd name="connsiteY18" fmla="*/ 1833012 h 2180047"/>
                  <a:gd name="connsiteX19" fmla="*/ 442094 w 2129049"/>
                  <a:gd name="connsiteY19" fmla="*/ 1746192 h 2180047"/>
                  <a:gd name="connsiteX20" fmla="*/ 1059954 w 2129049"/>
                  <a:gd name="connsiteY20" fmla="*/ 1504433 h 2180047"/>
                  <a:gd name="connsiteX21" fmla="*/ 1137935 w 2129049"/>
                  <a:gd name="connsiteY21" fmla="*/ 1553560 h 2180047"/>
                  <a:gd name="connsiteX22" fmla="*/ 1232714 w 2129049"/>
                  <a:gd name="connsiteY22" fmla="*/ 1597039 h 2180047"/>
                  <a:gd name="connsiteX23" fmla="*/ 1498003 w 2129049"/>
                  <a:gd name="connsiteY23" fmla="*/ 1620193 h 2180047"/>
                  <a:gd name="connsiteX24" fmla="*/ 1417995 w 2129049"/>
                  <a:gd name="connsiteY24" fmla="*/ 1660186 h 2180047"/>
                  <a:gd name="connsiteX25" fmla="*/ 1260085 w 2129049"/>
                  <a:gd name="connsiteY25" fmla="*/ 1660186 h 2180047"/>
                  <a:gd name="connsiteX26" fmla="*/ 1110597 w 2129049"/>
                  <a:gd name="connsiteY26" fmla="*/ 1640189 h 2180047"/>
                  <a:gd name="connsiteX27" fmla="*/ 1099046 w 2129049"/>
                  <a:gd name="connsiteY27" fmla="*/ 1638682 h 2180047"/>
                  <a:gd name="connsiteX28" fmla="*/ 251840 w 2129049"/>
                  <a:gd name="connsiteY28" fmla="*/ 316333 h 2180047"/>
                  <a:gd name="connsiteX29" fmla="*/ 246796 w 2129049"/>
                  <a:gd name="connsiteY29" fmla="*/ 329846 h 2180047"/>
                  <a:gd name="connsiteX30" fmla="*/ 161902 w 2129049"/>
                  <a:gd name="connsiteY30" fmla="*/ 686152 h 2180047"/>
                  <a:gd name="connsiteX31" fmla="*/ 163319 w 2129049"/>
                  <a:gd name="connsiteY31" fmla="*/ 765157 h 2180047"/>
                  <a:gd name="connsiteX32" fmla="*/ 168120 w 2129049"/>
                  <a:gd name="connsiteY32" fmla="*/ 772124 h 2180047"/>
                  <a:gd name="connsiteX33" fmla="*/ 462568 w 2129049"/>
                  <a:gd name="connsiteY33" fmla="*/ 1054574 h 2180047"/>
                  <a:gd name="connsiteX34" fmla="*/ 1083519 w 2129049"/>
                  <a:gd name="connsiteY34" fmla="*/ 1296666 h 2180047"/>
                  <a:gd name="connsiteX35" fmla="*/ 1112988 w 2129049"/>
                  <a:gd name="connsiteY35" fmla="*/ 1212460 h 2180047"/>
                  <a:gd name="connsiteX36" fmla="*/ 635171 w 2129049"/>
                  <a:gd name="connsiteY36" fmla="*/ 913528 h 2180047"/>
                  <a:gd name="connsiteX37" fmla="*/ 256327 w 2129049"/>
                  <a:gd name="connsiteY37" fmla="*/ 344726 h 2180047"/>
                  <a:gd name="connsiteX38" fmla="*/ 203697 w 2129049"/>
                  <a:gd name="connsiteY38" fmla="*/ 216555 h 2180047"/>
                  <a:gd name="connsiteX39" fmla="*/ 195507 w 2129049"/>
                  <a:gd name="connsiteY39" fmla="*/ 224152 h 2180047"/>
                  <a:gd name="connsiteX40" fmla="*/ 153435 w 2129049"/>
                  <a:gd name="connsiteY40" fmla="*/ 280530 h 2180047"/>
                  <a:gd name="connsiteX41" fmla="*/ 119142 w 2129049"/>
                  <a:gd name="connsiteY41" fmla="*/ 338248 h 2180047"/>
                  <a:gd name="connsiteX42" fmla="*/ 162420 w 2129049"/>
                  <a:gd name="connsiteY42" fmla="*/ 270250 h 2180047"/>
                  <a:gd name="connsiteX43" fmla="*/ 200473 w 2129049"/>
                  <a:gd name="connsiteY43" fmla="*/ 220227 h 2180047"/>
                  <a:gd name="connsiteX44" fmla="*/ 545326 w 2129049"/>
                  <a:gd name="connsiteY44" fmla="*/ 37476 h 2180047"/>
                  <a:gd name="connsiteX45" fmla="*/ 541800 w 2129049"/>
                  <a:gd name="connsiteY45" fmla="*/ 40991 h 2180047"/>
                  <a:gd name="connsiteX46" fmla="*/ 536701 w 2129049"/>
                  <a:gd name="connsiteY46" fmla="*/ 46149 h 2180047"/>
                  <a:gd name="connsiteX47" fmla="*/ 940947 w 2129049"/>
                  <a:gd name="connsiteY47" fmla="*/ 939893 h 2180047"/>
                  <a:gd name="connsiteX48" fmla="*/ 978333 w 2129049"/>
                  <a:gd name="connsiteY48" fmla="*/ 993267 h 2180047"/>
                  <a:gd name="connsiteX49" fmla="*/ 1095859 w 2129049"/>
                  <a:gd name="connsiteY49" fmla="*/ 1039243 h 2180047"/>
                  <a:gd name="connsiteX50" fmla="*/ 1131484 w 2129049"/>
                  <a:gd name="connsiteY50" fmla="*/ 1124187 h 2180047"/>
                  <a:gd name="connsiteX51" fmla="*/ 1146506 w 2129049"/>
                  <a:gd name="connsiteY51" fmla="*/ 1133109 h 2180047"/>
                  <a:gd name="connsiteX52" fmla="*/ 1148541 w 2129049"/>
                  <a:gd name="connsiteY52" fmla="*/ 1133748 h 2180047"/>
                  <a:gd name="connsiteX53" fmla="*/ 1141842 w 2129049"/>
                  <a:gd name="connsiteY53" fmla="*/ 1144915 h 2180047"/>
                  <a:gd name="connsiteX54" fmla="*/ 1141505 w 2129049"/>
                  <a:gd name="connsiteY54" fmla="*/ 1145660 h 2180047"/>
                  <a:gd name="connsiteX55" fmla="*/ 1187973 w 2129049"/>
                  <a:gd name="connsiteY55" fmla="*/ 1232630 h 2180047"/>
                  <a:gd name="connsiteX56" fmla="*/ 1289562 w 2129049"/>
                  <a:gd name="connsiteY56" fmla="*/ 1373921 h 2180047"/>
                  <a:gd name="connsiteX57" fmla="*/ 1531690 w 2129049"/>
                  <a:gd name="connsiteY57" fmla="*/ 1481270 h 2180047"/>
                  <a:gd name="connsiteX58" fmla="*/ 1426417 w 2129049"/>
                  <a:gd name="connsiteY58" fmla="*/ 1496004 h 2180047"/>
                  <a:gd name="connsiteX59" fmla="*/ 1194816 w 2129049"/>
                  <a:gd name="connsiteY59" fmla="*/ 1399179 h 2180047"/>
                  <a:gd name="connsiteX60" fmla="*/ 1145436 w 2129049"/>
                  <a:gd name="connsiteY60" fmla="*/ 1340670 h 2180047"/>
                  <a:gd name="connsiteX61" fmla="*/ 1091189 w 2129049"/>
                  <a:gd name="connsiteY61" fmla="*/ 1275923 h 2180047"/>
                  <a:gd name="connsiteX62" fmla="*/ 1064249 w 2129049"/>
                  <a:gd name="connsiteY62" fmla="*/ 1369079 h 2180047"/>
                  <a:gd name="connsiteX63" fmla="*/ 1046007 w 2129049"/>
                  <a:gd name="connsiteY63" fmla="*/ 1483657 h 2180047"/>
                  <a:gd name="connsiteX64" fmla="*/ 1046013 w 2129049"/>
                  <a:gd name="connsiteY64" fmla="*/ 1495461 h 2180047"/>
                  <a:gd name="connsiteX65" fmla="*/ 1012870 w 2129049"/>
                  <a:gd name="connsiteY65" fmla="*/ 1487283 h 2180047"/>
                  <a:gd name="connsiteX66" fmla="*/ 561761 w 2129049"/>
                  <a:gd name="connsiteY66" fmla="*/ 1355377 h 2180047"/>
                  <a:gd name="connsiteX67" fmla="*/ 245802 w 2129049"/>
                  <a:gd name="connsiteY67" fmla="*/ 1165644 h 2180047"/>
                  <a:gd name="connsiteX68" fmla="*/ 203985 w 2129049"/>
                  <a:gd name="connsiteY68" fmla="*/ 1132152 h 2180047"/>
                  <a:gd name="connsiteX69" fmla="*/ 234345 w 2129049"/>
                  <a:gd name="connsiteY69" fmla="*/ 1297625 h 2180047"/>
                  <a:gd name="connsiteX70" fmla="*/ 260418 w 2129049"/>
                  <a:gd name="connsiteY70" fmla="*/ 1401636 h 2180047"/>
                  <a:gd name="connsiteX71" fmla="*/ 276086 w 2129049"/>
                  <a:gd name="connsiteY71" fmla="*/ 1451374 h 2180047"/>
                  <a:gd name="connsiteX72" fmla="*/ 305709 w 2129049"/>
                  <a:gd name="connsiteY72" fmla="*/ 1466895 h 2180047"/>
                  <a:gd name="connsiteX73" fmla="*/ 561761 w 2129049"/>
                  <a:gd name="connsiteY73" fmla="*/ 1572001 h 2180047"/>
                  <a:gd name="connsiteX74" fmla="*/ 1106575 w 2129049"/>
                  <a:gd name="connsiteY74" fmla="*/ 1664539 h 2180047"/>
                  <a:gd name="connsiteX75" fmla="*/ 1106413 w 2129049"/>
                  <a:gd name="connsiteY75" fmla="*/ 1663981 h 2180047"/>
                  <a:gd name="connsiteX76" fmla="*/ 1109394 w 2129049"/>
                  <a:gd name="connsiteY76" fmla="*/ 1669032 h 2180047"/>
                  <a:gd name="connsiteX77" fmla="*/ 1145872 w 2129049"/>
                  <a:gd name="connsiteY77" fmla="*/ 1724864 h 2180047"/>
                  <a:gd name="connsiteX78" fmla="*/ 1151390 w 2129049"/>
                  <a:gd name="connsiteY78" fmla="*/ 1728726 h 2180047"/>
                  <a:gd name="connsiteX79" fmla="*/ 1244657 w 2129049"/>
                  <a:gd name="connsiteY79" fmla="*/ 1793994 h 2180047"/>
                  <a:gd name="connsiteX80" fmla="*/ 1255282 w 2129049"/>
                  <a:gd name="connsiteY80" fmla="*/ 1801430 h 2180047"/>
                  <a:gd name="connsiteX81" fmla="*/ 1259765 w 2129049"/>
                  <a:gd name="connsiteY81" fmla="*/ 1803273 h 2180047"/>
                  <a:gd name="connsiteX82" fmla="*/ 1262425 w 2129049"/>
                  <a:gd name="connsiteY82" fmla="*/ 1805592 h 2180047"/>
                  <a:gd name="connsiteX83" fmla="*/ 1274330 w 2129049"/>
                  <a:gd name="connsiteY83" fmla="*/ 1811179 h 2180047"/>
                  <a:gd name="connsiteX84" fmla="*/ 1470632 w 2129049"/>
                  <a:gd name="connsiteY84" fmla="*/ 1851731 h 2180047"/>
                  <a:gd name="connsiteX85" fmla="*/ 1337987 w 2129049"/>
                  <a:gd name="connsiteY85" fmla="*/ 1879094 h 2180047"/>
                  <a:gd name="connsiteX86" fmla="*/ 1331095 w 2129049"/>
                  <a:gd name="connsiteY86" fmla="*/ 1878426 h 2180047"/>
                  <a:gd name="connsiteX87" fmla="*/ 1337882 w 2129049"/>
                  <a:gd name="connsiteY87" fmla="*/ 1887387 h 2180047"/>
                  <a:gd name="connsiteX88" fmla="*/ 2129049 w 2129049"/>
                  <a:gd name="connsiteY88" fmla="*/ 1929443 h 2180047"/>
                  <a:gd name="connsiteX89" fmla="*/ 1413632 w 2129049"/>
                  <a:gd name="connsiteY89" fmla="*/ 2169166 h 2180047"/>
                  <a:gd name="connsiteX90" fmla="*/ 1301496 w 2129049"/>
                  <a:gd name="connsiteY90" fmla="*/ 2177335 h 2180047"/>
                  <a:gd name="connsiteX91" fmla="*/ 1281595 w 2129049"/>
                  <a:gd name="connsiteY91" fmla="*/ 2175656 h 2180047"/>
                  <a:gd name="connsiteX92" fmla="*/ 1272759 w 2129049"/>
                  <a:gd name="connsiteY92" fmla="*/ 2177928 h 2180047"/>
                  <a:gd name="connsiteX93" fmla="*/ 1063402 w 2129049"/>
                  <a:gd name="connsiteY93" fmla="*/ 2155016 h 2180047"/>
                  <a:gd name="connsiteX94" fmla="*/ 994039 w 2129049"/>
                  <a:gd name="connsiteY94" fmla="*/ 2133739 h 2180047"/>
                  <a:gd name="connsiteX95" fmla="*/ 954380 w 2129049"/>
                  <a:gd name="connsiteY95" fmla="*/ 2125140 h 2180047"/>
                  <a:gd name="connsiteX96" fmla="*/ 485181 w 2129049"/>
                  <a:gd name="connsiteY96" fmla="*/ 1869194 h 2180047"/>
                  <a:gd name="connsiteX97" fmla="*/ 424111 w 2129049"/>
                  <a:gd name="connsiteY97" fmla="*/ 1817746 h 2180047"/>
                  <a:gd name="connsiteX98" fmla="*/ 407264 w 2129049"/>
                  <a:gd name="connsiteY98" fmla="*/ 1804650 h 2180047"/>
                  <a:gd name="connsiteX99" fmla="*/ 400242 w 2129049"/>
                  <a:gd name="connsiteY99" fmla="*/ 1797638 h 2180047"/>
                  <a:gd name="connsiteX100" fmla="*/ 373060 w 2129049"/>
                  <a:gd name="connsiteY100" fmla="*/ 1774739 h 2180047"/>
                  <a:gd name="connsiteX101" fmla="*/ 178723 w 2129049"/>
                  <a:gd name="connsiteY101" fmla="*/ 1546546 h 2180047"/>
                  <a:gd name="connsiteX102" fmla="*/ 0 w 2129049"/>
                  <a:gd name="connsiteY102" fmla="*/ 780817 h 2180047"/>
                  <a:gd name="connsiteX103" fmla="*/ 75177 w 2129049"/>
                  <a:gd name="connsiteY103" fmla="*/ 424975 h 2180047"/>
                  <a:gd name="connsiteX104" fmla="*/ 118668 w 2129049"/>
                  <a:gd name="connsiteY104" fmla="*/ 339046 h 2180047"/>
                  <a:gd name="connsiteX105" fmla="*/ 116953 w 2129049"/>
                  <a:gd name="connsiteY105" fmla="*/ 341932 h 2180047"/>
                  <a:gd name="connsiteX106" fmla="*/ 93993 w 2129049"/>
                  <a:gd name="connsiteY106" fmla="*/ 385485 h 2180047"/>
                  <a:gd name="connsiteX107" fmla="*/ 93509 w 2129049"/>
                  <a:gd name="connsiteY107" fmla="*/ 386464 h 2180047"/>
                  <a:gd name="connsiteX108" fmla="*/ 95671 w 2129049"/>
                  <a:gd name="connsiteY108" fmla="*/ 380966 h 2180047"/>
                  <a:gd name="connsiteX109" fmla="*/ 182624 w 2129049"/>
                  <a:gd name="connsiteY109" fmla="*/ 235436 h 2180047"/>
                  <a:gd name="connsiteX110" fmla="*/ 478385 w 2129049"/>
                  <a:gd name="connsiteY110" fmla="*/ 56179 h 2180047"/>
                  <a:gd name="connsiteX111" fmla="*/ 999928 w 2129049"/>
                  <a:gd name="connsiteY111" fmla="*/ 0 h 2180047"/>
                  <a:gd name="connsiteX112" fmla="*/ 1676449 w 2129049"/>
                  <a:gd name="connsiteY112" fmla="*/ 525838 h 2180047"/>
                  <a:gd name="connsiteX113" fmla="*/ 1579666 w 2129049"/>
                  <a:gd name="connsiteY113" fmla="*/ 999319 h 2180047"/>
                  <a:gd name="connsiteX114" fmla="*/ 1467605 w 2129049"/>
                  <a:gd name="connsiteY114" fmla="*/ 1154947 h 2180047"/>
                  <a:gd name="connsiteX115" fmla="*/ 1464597 w 2129049"/>
                  <a:gd name="connsiteY115" fmla="*/ 1153889 h 2180047"/>
                  <a:gd name="connsiteX116" fmla="*/ 1452025 w 2129049"/>
                  <a:gd name="connsiteY116" fmla="*/ 1125910 h 2180047"/>
                  <a:gd name="connsiteX117" fmla="*/ 1421781 w 2129049"/>
                  <a:gd name="connsiteY117" fmla="*/ 1058603 h 2180047"/>
                  <a:gd name="connsiteX118" fmla="*/ 1327088 w 2129049"/>
                  <a:gd name="connsiteY118" fmla="*/ 961820 h 2180047"/>
                  <a:gd name="connsiteX119" fmla="*/ 1304643 w 2129049"/>
                  <a:gd name="connsiteY119" fmla="*/ 931982 h 2180047"/>
                  <a:gd name="connsiteX120" fmla="*/ 1303076 w 2129049"/>
                  <a:gd name="connsiteY120" fmla="*/ 929526 h 2180047"/>
                  <a:gd name="connsiteX121" fmla="*/ 1268667 w 2129049"/>
                  <a:gd name="connsiteY121" fmla="*/ 875590 h 2180047"/>
                  <a:gd name="connsiteX122" fmla="*/ 1300274 w 2129049"/>
                  <a:gd name="connsiteY122" fmla="*/ 628723 h 2180047"/>
                  <a:gd name="connsiteX123" fmla="*/ 1307563 w 2129049"/>
                  <a:gd name="connsiteY123" fmla="*/ 618378 h 2180047"/>
                  <a:gd name="connsiteX124" fmla="*/ 1298642 w 2129049"/>
                  <a:gd name="connsiteY124" fmla="*/ 596988 h 2180047"/>
                  <a:gd name="connsiteX125" fmla="*/ 1292154 w 2129049"/>
                  <a:gd name="connsiteY125" fmla="*/ 580800 h 2180047"/>
                  <a:gd name="connsiteX126" fmla="*/ 1285141 w 2129049"/>
                  <a:gd name="connsiteY126" fmla="*/ 579133 h 2180047"/>
                  <a:gd name="connsiteX127" fmla="*/ 1003184 w 2129049"/>
                  <a:gd name="connsiteY127" fmla="*/ 372896 h 2180047"/>
                  <a:gd name="connsiteX128" fmla="*/ 993448 w 2129049"/>
                  <a:gd name="connsiteY128" fmla="*/ 53615 h 2180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Lst>
                <a:rect l="l" t="t" r="r" b="b"/>
                <a:pathLst>
                  <a:path w="2129049" h="2180047">
                    <a:moveTo>
                      <a:pt x="1222186" y="1839320"/>
                    </a:moveTo>
                    <a:cubicBezTo>
                      <a:pt x="1222186" y="1839320"/>
                      <a:pt x="1217322" y="1840010"/>
                      <a:pt x="1208400" y="1841119"/>
                    </a:cubicBezTo>
                    <a:lnTo>
                      <a:pt x="1186099" y="1843640"/>
                    </a:lnTo>
                    <a:lnTo>
                      <a:pt x="1188379" y="1844841"/>
                    </a:lnTo>
                    <a:cubicBezTo>
                      <a:pt x="1208837" y="1862152"/>
                      <a:pt x="1227939" y="1892644"/>
                      <a:pt x="1243194" y="1939957"/>
                    </a:cubicBezTo>
                    <a:cubicBezTo>
                      <a:pt x="1232936" y="1903158"/>
                      <a:pt x="1226723" y="1874737"/>
                      <a:pt x="1223702" y="1853174"/>
                    </a:cubicBezTo>
                    <a:lnTo>
                      <a:pt x="1222569" y="1839342"/>
                    </a:lnTo>
                    <a:close/>
                    <a:moveTo>
                      <a:pt x="441891" y="1746105"/>
                    </a:moveTo>
                    <a:lnTo>
                      <a:pt x="450977" y="1757606"/>
                    </a:lnTo>
                    <a:cubicBezTo>
                      <a:pt x="523579" y="1840277"/>
                      <a:pt x="612111" y="1915885"/>
                      <a:pt x="707370" y="1976776"/>
                    </a:cubicBezTo>
                    <a:lnTo>
                      <a:pt x="766453" y="2010648"/>
                    </a:lnTo>
                    <a:lnTo>
                      <a:pt x="831225" y="2015356"/>
                    </a:lnTo>
                    <a:cubicBezTo>
                      <a:pt x="884464" y="2017808"/>
                      <a:pt x="942877" y="2017788"/>
                      <a:pt x="999836" y="2014732"/>
                    </a:cubicBezTo>
                    <a:lnTo>
                      <a:pt x="1033552" y="2011934"/>
                    </a:lnTo>
                    <a:lnTo>
                      <a:pt x="1030508" y="1991231"/>
                    </a:lnTo>
                    <a:cubicBezTo>
                      <a:pt x="1029673" y="1945751"/>
                      <a:pt x="1045399" y="1901238"/>
                      <a:pt x="1069280" y="1869985"/>
                    </a:cubicBezTo>
                    <a:lnTo>
                      <a:pt x="1086998" y="1852207"/>
                    </a:lnTo>
                    <a:lnTo>
                      <a:pt x="1040249" y="1855089"/>
                    </a:lnTo>
                    <a:cubicBezTo>
                      <a:pt x="936134" y="1859819"/>
                      <a:pt x="805728" y="1858242"/>
                      <a:pt x="700561" y="1833012"/>
                    </a:cubicBezTo>
                    <a:cubicBezTo>
                      <a:pt x="607620" y="1810016"/>
                      <a:pt x="515887" y="1776557"/>
                      <a:pt x="442094" y="1746192"/>
                    </a:cubicBezTo>
                    <a:close/>
                    <a:moveTo>
                      <a:pt x="1059954" y="1504433"/>
                    </a:moveTo>
                    <a:lnTo>
                      <a:pt x="1137935" y="1553560"/>
                    </a:lnTo>
                    <a:cubicBezTo>
                      <a:pt x="1171787" y="1572701"/>
                      <a:pt x="1204817" y="1588620"/>
                      <a:pt x="1232714" y="1597039"/>
                    </a:cubicBezTo>
                    <a:cubicBezTo>
                      <a:pt x="1361148" y="1634927"/>
                      <a:pt x="1457999" y="1643347"/>
                      <a:pt x="1498003" y="1620193"/>
                    </a:cubicBezTo>
                    <a:cubicBezTo>
                      <a:pt x="1498003" y="1620193"/>
                      <a:pt x="1462210" y="1649661"/>
                      <a:pt x="1417995" y="1660186"/>
                    </a:cubicBezTo>
                    <a:cubicBezTo>
                      <a:pt x="1373780" y="1668605"/>
                      <a:pt x="1319038" y="1668605"/>
                      <a:pt x="1260085" y="1660186"/>
                    </a:cubicBezTo>
                    <a:cubicBezTo>
                      <a:pt x="1230609" y="1655976"/>
                      <a:pt x="1166918" y="1647556"/>
                      <a:pt x="1110597" y="1640189"/>
                    </a:cubicBezTo>
                    <a:lnTo>
                      <a:pt x="1099046" y="1638682"/>
                    </a:lnTo>
                    <a:close/>
                    <a:moveTo>
                      <a:pt x="251840" y="316333"/>
                    </a:moveTo>
                    <a:lnTo>
                      <a:pt x="246796" y="329846"/>
                    </a:lnTo>
                    <a:cubicBezTo>
                      <a:pt x="205006" y="446862"/>
                      <a:pt x="162954" y="588333"/>
                      <a:pt x="161902" y="686152"/>
                    </a:cubicBezTo>
                    <a:lnTo>
                      <a:pt x="163319" y="765157"/>
                    </a:lnTo>
                    <a:lnTo>
                      <a:pt x="168120" y="772124"/>
                    </a:lnTo>
                    <a:cubicBezTo>
                      <a:pt x="237177" y="866056"/>
                      <a:pt x="334563" y="972605"/>
                      <a:pt x="462568" y="1054574"/>
                    </a:cubicBezTo>
                    <a:cubicBezTo>
                      <a:pt x="755152" y="1239827"/>
                      <a:pt x="1083519" y="1296666"/>
                      <a:pt x="1083519" y="1296666"/>
                    </a:cubicBezTo>
                    <a:cubicBezTo>
                      <a:pt x="1112988" y="1212460"/>
                      <a:pt x="1112988" y="1212460"/>
                      <a:pt x="1112988" y="1212460"/>
                    </a:cubicBezTo>
                    <a:cubicBezTo>
                      <a:pt x="1112988" y="1212460"/>
                      <a:pt x="1058260" y="1208250"/>
                      <a:pt x="635171" y="913528"/>
                    </a:cubicBezTo>
                    <a:cubicBezTo>
                      <a:pt x="372057" y="730643"/>
                      <a:pt x="286544" y="495129"/>
                      <a:pt x="256327" y="344726"/>
                    </a:cubicBezTo>
                    <a:close/>
                    <a:moveTo>
                      <a:pt x="203697" y="216555"/>
                    </a:moveTo>
                    <a:lnTo>
                      <a:pt x="195507" y="224152"/>
                    </a:lnTo>
                    <a:cubicBezTo>
                      <a:pt x="181433" y="239566"/>
                      <a:pt x="166968" y="259629"/>
                      <a:pt x="153435" y="280530"/>
                    </a:cubicBezTo>
                    <a:lnTo>
                      <a:pt x="119142" y="338248"/>
                    </a:lnTo>
                    <a:lnTo>
                      <a:pt x="162420" y="270250"/>
                    </a:lnTo>
                    <a:cubicBezTo>
                      <a:pt x="176342" y="250442"/>
                      <a:pt x="189335" y="233719"/>
                      <a:pt x="200473" y="220227"/>
                    </a:cubicBezTo>
                    <a:close/>
                    <a:moveTo>
                      <a:pt x="545326" y="37476"/>
                    </a:moveTo>
                    <a:lnTo>
                      <a:pt x="541800" y="40991"/>
                    </a:lnTo>
                    <a:cubicBezTo>
                      <a:pt x="538494" y="44318"/>
                      <a:pt x="536701" y="46149"/>
                      <a:pt x="536701" y="46149"/>
                    </a:cubicBezTo>
                    <a:cubicBezTo>
                      <a:pt x="536701" y="131636"/>
                      <a:pt x="760164" y="665826"/>
                      <a:pt x="940947" y="939893"/>
                    </a:cubicBezTo>
                    <a:lnTo>
                      <a:pt x="978333" y="993267"/>
                    </a:lnTo>
                    <a:lnTo>
                      <a:pt x="1095859" y="1039243"/>
                    </a:lnTo>
                    <a:lnTo>
                      <a:pt x="1131484" y="1124187"/>
                    </a:lnTo>
                    <a:lnTo>
                      <a:pt x="1146506" y="1133109"/>
                    </a:lnTo>
                    <a:lnTo>
                      <a:pt x="1148541" y="1133748"/>
                    </a:lnTo>
                    <a:lnTo>
                      <a:pt x="1141842" y="1144915"/>
                    </a:lnTo>
                    <a:lnTo>
                      <a:pt x="1141505" y="1145660"/>
                    </a:lnTo>
                    <a:lnTo>
                      <a:pt x="1187973" y="1232630"/>
                    </a:lnTo>
                    <a:cubicBezTo>
                      <a:pt x="1223766" y="1293409"/>
                      <a:pt x="1261138" y="1345505"/>
                      <a:pt x="1289562" y="1373921"/>
                    </a:cubicBezTo>
                    <a:cubicBezTo>
                      <a:pt x="1344304" y="1428648"/>
                      <a:pt x="1426417" y="1496004"/>
                      <a:pt x="1531690" y="1481270"/>
                    </a:cubicBezTo>
                    <a:cubicBezTo>
                      <a:pt x="1531690" y="1481270"/>
                      <a:pt x="1476948" y="1504424"/>
                      <a:pt x="1426417" y="1496004"/>
                    </a:cubicBezTo>
                    <a:cubicBezTo>
                      <a:pt x="1377991" y="1485480"/>
                      <a:pt x="1245347" y="1456011"/>
                      <a:pt x="1194816" y="1399179"/>
                    </a:cubicBezTo>
                    <a:cubicBezTo>
                      <a:pt x="1182709" y="1384971"/>
                      <a:pt x="1165076" y="1364054"/>
                      <a:pt x="1145436" y="1340670"/>
                    </a:cubicBezTo>
                    <a:lnTo>
                      <a:pt x="1091189" y="1275923"/>
                    </a:lnTo>
                    <a:lnTo>
                      <a:pt x="1064249" y="1369079"/>
                    </a:lnTo>
                    <a:cubicBezTo>
                      <a:pt x="1054868" y="1409695"/>
                      <a:pt x="1048279" y="1449238"/>
                      <a:pt x="1046007" y="1483657"/>
                    </a:cubicBezTo>
                    <a:lnTo>
                      <a:pt x="1046013" y="1495461"/>
                    </a:lnTo>
                    <a:lnTo>
                      <a:pt x="1012870" y="1487283"/>
                    </a:lnTo>
                    <a:cubicBezTo>
                      <a:pt x="926987" y="1465792"/>
                      <a:pt x="733725" y="1415316"/>
                      <a:pt x="561761" y="1355377"/>
                    </a:cubicBezTo>
                    <a:cubicBezTo>
                      <a:pt x="461449" y="1320412"/>
                      <a:pt x="345032" y="1242374"/>
                      <a:pt x="245802" y="1165644"/>
                    </a:cubicBezTo>
                    <a:lnTo>
                      <a:pt x="203985" y="1132152"/>
                    </a:lnTo>
                    <a:lnTo>
                      <a:pt x="234345" y="1297625"/>
                    </a:lnTo>
                    <a:cubicBezTo>
                      <a:pt x="242410" y="1333469"/>
                      <a:pt x="251108" y="1368352"/>
                      <a:pt x="260418" y="1401636"/>
                    </a:cubicBezTo>
                    <a:lnTo>
                      <a:pt x="276086" y="1451374"/>
                    </a:lnTo>
                    <a:lnTo>
                      <a:pt x="305709" y="1466895"/>
                    </a:lnTo>
                    <a:cubicBezTo>
                      <a:pt x="373741" y="1500727"/>
                      <a:pt x="458919" y="1537496"/>
                      <a:pt x="561761" y="1572001"/>
                    </a:cubicBezTo>
                    <a:cubicBezTo>
                      <a:pt x="875187" y="1675055"/>
                      <a:pt x="1106575" y="1664539"/>
                      <a:pt x="1106575" y="1664539"/>
                    </a:cubicBezTo>
                    <a:lnTo>
                      <a:pt x="1106413" y="1663981"/>
                    </a:lnTo>
                    <a:lnTo>
                      <a:pt x="1109394" y="1669032"/>
                    </a:lnTo>
                    <a:lnTo>
                      <a:pt x="1145872" y="1724864"/>
                    </a:lnTo>
                    <a:lnTo>
                      <a:pt x="1151390" y="1728726"/>
                    </a:lnTo>
                    <a:cubicBezTo>
                      <a:pt x="1204685" y="1766022"/>
                      <a:pt x="1231333" y="1784670"/>
                      <a:pt x="1244657" y="1793994"/>
                    </a:cubicBezTo>
                    <a:lnTo>
                      <a:pt x="1255282" y="1801430"/>
                    </a:lnTo>
                    <a:lnTo>
                      <a:pt x="1259765" y="1803273"/>
                    </a:lnTo>
                    <a:lnTo>
                      <a:pt x="1262425" y="1805592"/>
                    </a:lnTo>
                    <a:lnTo>
                      <a:pt x="1274330" y="1811179"/>
                    </a:lnTo>
                    <a:cubicBezTo>
                      <a:pt x="1306011" y="1825288"/>
                      <a:pt x="1380623" y="1853310"/>
                      <a:pt x="1470632" y="1851731"/>
                    </a:cubicBezTo>
                    <a:cubicBezTo>
                      <a:pt x="1470632" y="1851731"/>
                      <a:pt x="1375886" y="1881199"/>
                      <a:pt x="1337987" y="1879094"/>
                    </a:cubicBezTo>
                    <a:lnTo>
                      <a:pt x="1331095" y="1878426"/>
                    </a:lnTo>
                    <a:lnTo>
                      <a:pt x="1337882" y="1887387"/>
                    </a:lnTo>
                    <a:cubicBezTo>
                      <a:pt x="1419945" y="2013557"/>
                      <a:pt x="2129049" y="1929443"/>
                      <a:pt x="2129049" y="1929443"/>
                    </a:cubicBezTo>
                    <a:cubicBezTo>
                      <a:pt x="2129049" y="1929443"/>
                      <a:pt x="2129049" y="1929443"/>
                      <a:pt x="1413632" y="2169166"/>
                    </a:cubicBezTo>
                    <a:cubicBezTo>
                      <a:pt x="1372338" y="2174818"/>
                      <a:pt x="1335063" y="2177389"/>
                      <a:pt x="1301496" y="2177335"/>
                    </a:cubicBezTo>
                    <a:lnTo>
                      <a:pt x="1281595" y="2175656"/>
                    </a:lnTo>
                    <a:lnTo>
                      <a:pt x="1272759" y="2177928"/>
                    </a:lnTo>
                    <a:cubicBezTo>
                      <a:pt x="1225811" y="2184118"/>
                      <a:pt x="1152027" y="2176826"/>
                      <a:pt x="1063402" y="2155016"/>
                    </a:cubicBezTo>
                    <a:lnTo>
                      <a:pt x="994039" y="2133739"/>
                    </a:lnTo>
                    <a:lnTo>
                      <a:pt x="954380" y="2125140"/>
                    </a:lnTo>
                    <a:cubicBezTo>
                      <a:pt x="795130" y="2082053"/>
                      <a:pt x="625466" y="1978945"/>
                      <a:pt x="485181" y="1869194"/>
                    </a:cubicBezTo>
                    <a:lnTo>
                      <a:pt x="424111" y="1817746"/>
                    </a:lnTo>
                    <a:lnTo>
                      <a:pt x="407264" y="1804650"/>
                    </a:lnTo>
                    <a:lnTo>
                      <a:pt x="400242" y="1797638"/>
                    </a:lnTo>
                    <a:lnTo>
                      <a:pt x="373060" y="1774739"/>
                    </a:lnTo>
                    <a:cubicBezTo>
                      <a:pt x="269990" y="1681147"/>
                      <a:pt x="196858" y="1593878"/>
                      <a:pt x="178723" y="1546546"/>
                    </a:cubicBezTo>
                    <a:cubicBezTo>
                      <a:pt x="92516" y="1378254"/>
                      <a:pt x="0" y="1054291"/>
                      <a:pt x="0" y="780817"/>
                    </a:cubicBezTo>
                    <a:cubicBezTo>
                      <a:pt x="0" y="639609"/>
                      <a:pt x="33412" y="519701"/>
                      <a:pt x="75177" y="424975"/>
                    </a:cubicBezTo>
                    <a:lnTo>
                      <a:pt x="118668" y="339046"/>
                    </a:lnTo>
                    <a:lnTo>
                      <a:pt x="116953" y="341932"/>
                    </a:lnTo>
                    <a:cubicBezTo>
                      <a:pt x="106605" y="360695"/>
                      <a:pt x="98512" y="376484"/>
                      <a:pt x="93993" y="385485"/>
                    </a:cubicBezTo>
                    <a:lnTo>
                      <a:pt x="93509" y="386464"/>
                    </a:lnTo>
                    <a:lnTo>
                      <a:pt x="95671" y="380966"/>
                    </a:lnTo>
                    <a:cubicBezTo>
                      <a:pt x="123713" y="321057"/>
                      <a:pt x="154747" y="273315"/>
                      <a:pt x="182624" y="235436"/>
                    </a:cubicBezTo>
                    <a:cubicBezTo>
                      <a:pt x="241010" y="154155"/>
                      <a:pt x="355019" y="96548"/>
                      <a:pt x="478385" y="56179"/>
                    </a:cubicBezTo>
                    <a:close/>
                    <a:moveTo>
                      <a:pt x="999928" y="0"/>
                    </a:moveTo>
                    <a:lnTo>
                      <a:pt x="1676449" y="525838"/>
                    </a:lnTo>
                    <a:cubicBezTo>
                      <a:pt x="1676449" y="525838"/>
                      <a:pt x="1594394" y="780465"/>
                      <a:pt x="1579666" y="999319"/>
                    </a:cubicBezTo>
                    <a:cubicBezTo>
                      <a:pt x="1570461" y="1136103"/>
                      <a:pt x="1517697" y="1165202"/>
                      <a:pt x="1467605" y="1154947"/>
                    </a:cubicBezTo>
                    <a:lnTo>
                      <a:pt x="1464597" y="1153889"/>
                    </a:lnTo>
                    <a:lnTo>
                      <a:pt x="1452025" y="1125910"/>
                    </a:lnTo>
                    <a:cubicBezTo>
                      <a:pt x="1443951" y="1107940"/>
                      <a:pt x="1434013" y="1085824"/>
                      <a:pt x="1421781" y="1058603"/>
                    </a:cubicBezTo>
                    <a:cubicBezTo>
                      <a:pt x="1421781" y="1058603"/>
                      <a:pt x="1360757" y="999691"/>
                      <a:pt x="1327088" y="961820"/>
                    </a:cubicBezTo>
                    <a:lnTo>
                      <a:pt x="1304643" y="931982"/>
                    </a:lnTo>
                    <a:lnTo>
                      <a:pt x="1303076" y="929526"/>
                    </a:lnTo>
                    <a:cubicBezTo>
                      <a:pt x="1268667" y="875590"/>
                      <a:pt x="1268667" y="875590"/>
                      <a:pt x="1268667" y="875590"/>
                    </a:cubicBezTo>
                    <a:cubicBezTo>
                      <a:pt x="1268667" y="875590"/>
                      <a:pt x="1236457" y="743498"/>
                      <a:pt x="1300274" y="628723"/>
                    </a:cubicBezTo>
                    <a:lnTo>
                      <a:pt x="1307563" y="618378"/>
                    </a:lnTo>
                    <a:lnTo>
                      <a:pt x="1298642" y="596988"/>
                    </a:lnTo>
                    <a:lnTo>
                      <a:pt x="1292154" y="580800"/>
                    </a:lnTo>
                    <a:lnTo>
                      <a:pt x="1285141" y="579133"/>
                    </a:lnTo>
                    <a:cubicBezTo>
                      <a:pt x="1217808" y="547566"/>
                      <a:pt x="1022122" y="492850"/>
                      <a:pt x="1003184" y="372896"/>
                    </a:cubicBezTo>
                    <a:cubicBezTo>
                      <a:pt x="992533" y="305422"/>
                      <a:pt x="984544" y="180018"/>
                      <a:pt x="993448" y="53615"/>
                    </a:cubicBezTo>
                    <a:close/>
                  </a:path>
                </a:pathLst>
              </a:custGeom>
              <a:solidFill>
                <a:schemeClr val="bg1"/>
              </a:solidFill>
              <a:ln w="3175" cap="flat">
                <a:noFill/>
                <a:prstDash val="solid"/>
                <a:miter lim="800000"/>
                <a:headEnd/>
                <a:tailEnd/>
              </a:ln>
            </p:spPr>
            <p:txBody>
              <a:bodyPr vert="horz" wrap="square" lIns="67232" tIns="33616" rIns="67232" bIns="33616" numCol="1" anchor="t" anchorCtr="0" compatLnSpc="1">
                <a:prstTxWarp prst="textNoShape">
                  <a:avLst/>
                </a:prstTxWarp>
                <a:noAutofit/>
              </a:bodyPr>
              <a:lstStyle/>
              <a:p>
                <a:pPr defTabSz="685775"/>
                <a:endParaRPr lang="en-IN" sz="1324" dirty="0">
                  <a:solidFill>
                    <a:srgbClr val="505050"/>
                  </a:solidFill>
                </a:endParaRPr>
              </a:p>
            </p:txBody>
          </p:sp>
          <p:sp>
            <p:nvSpPr>
              <p:cNvPr id="11" name="Freeform 10"/>
              <p:cNvSpPr>
                <a:spLocks/>
              </p:cNvSpPr>
              <p:nvPr/>
            </p:nvSpPr>
            <p:spPr bwMode="auto">
              <a:xfrm>
                <a:off x="8766049" y="5124616"/>
                <a:ext cx="603726" cy="434894"/>
              </a:xfrm>
              <a:custGeom>
                <a:avLst/>
                <a:gdLst>
                  <a:gd name="connsiteX0" fmla="*/ 3283994 w 3907177"/>
                  <a:gd name="connsiteY0" fmla="*/ 2199606 h 3033282"/>
                  <a:gd name="connsiteX1" fmla="*/ 3216771 w 3907177"/>
                  <a:gd name="connsiteY1" fmla="*/ 2237508 h 3033282"/>
                  <a:gd name="connsiteX2" fmla="*/ 3176070 w 3907177"/>
                  <a:gd name="connsiteY2" fmla="*/ 2287254 h 3033282"/>
                  <a:gd name="connsiteX3" fmla="*/ 3157902 w 3907177"/>
                  <a:gd name="connsiteY3" fmla="*/ 2304911 h 3033282"/>
                  <a:gd name="connsiteX4" fmla="*/ 3148728 w 3907177"/>
                  <a:gd name="connsiteY4" fmla="*/ 2311436 h 3033282"/>
                  <a:gd name="connsiteX5" fmla="*/ 3136944 w 3907177"/>
                  <a:gd name="connsiteY5" fmla="*/ 2319628 h 3033282"/>
                  <a:gd name="connsiteX6" fmla="*/ 3154439 w 3907177"/>
                  <a:gd name="connsiteY6" fmla="*/ 2308277 h 3033282"/>
                  <a:gd name="connsiteX7" fmla="*/ 3157902 w 3907177"/>
                  <a:gd name="connsiteY7" fmla="*/ 2304911 h 3033282"/>
                  <a:gd name="connsiteX8" fmla="*/ 3176070 w 3907177"/>
                  <a:gd name="connsiteY8" fmla="*/ 2291992 h 3033282"/>
                  <a:gd name="connsiteX9" fmla="*/ 3229375 w 3907177"/>
                  <a:gd name="connsiteY9" fmla="*/ 2250142 h 3033282"/>
                  <a:gd name="connsiteX10" fmla="*/ 3317605 w 3907177"/>
                  <a:gd name="connsiteY10" fmla="*/ 2231191 h 3033282"/>
                  <a:gd name="connsiteX11" fmla="*/ 3378755 w 3907177"/>
                  <a:gd name="connsiteY11" fmla="*/ 2245404 h 3033282"/>
                  <a:gd name="connsiteX12" fmla="*/ 3382808 w 3907177"/>
                  <a:gd name="connsiteY12" fmla="*/ 2247161 h 3033282"/>
                  <a:gd name="connsiteX13" fmla="*/ 3351550 w 3907177"/>
                  <a:gd name="connsiteY13" fmla="*/ 2248260 h 3033282"/>
                  <a:gd name="connsiteX14" fmla="*/ 3315694 w 3907177"/>
                  <a:gd name="connsiteY14" fmla="*/ 2268558 h 3033282"/>
                  <a:gd name="connsiteX15" fmla="*/ 3248262 w 3907177"/>
                  <a:gd name="connsiteY15" fmla="*/ 2369622 h 3033282"/>
                  <a:gd name="connsiteX16" fmla="*/ 3195581 w 3907177"/>
                  <a:gd name="connsiteY16" fmla="*/ 2443314 h 3033282"/>
                  <a:gd name="connsiteX17" fmla="*/ 3288300 w 3907177"/>
                  <a:gd name="connsiteY17" fmla="*/ 2346462 h 3033282"/>
                  <a:gd name="connsiteX18" fmla="*/ 3334660 w 3907177"/>
                  <a:gd name="connsiteY18" fmla="*/ 2295930 h 3033282"/>
                  <a:gd name="connsiteX19" fmla="*/ 3404199 w 3907177"/>
                  <a:gd name="connsiteY19" fmla="*/ 2281191 h 3033282"/>
                  <a:gd name="connsiteX20" fmla="*/ 3442129 w 3907177"/>
                  <a:gd name="connsiteY20" fmla="*/ 2291719 h 3033282"/>
                  <a:gd name="connsiteX21" fmla="*/ 3448451 w 3907177"/>
                  <a:gd name="connsiteY21" fmla="*/ 2258031 h 3033282"/>
                  <a:gd name="connsiteX22" fmla="*/ 3432746 w 3907177"/>
                  <a:gd name="connsiteY22" fmla="*/ 2253458 h 3033282"/>
                  <a:gd name="connsiteX23" fmla="*/ 3399309 w 3907177"/>
                  <a:gd name="connsiteY23" fmla="*/ 2247403 h 3033282"/>
                  <a:gd name="connsiteX24" fmla="*/ 3406885 w 3907177"/>
                  <a:gd name="connsiteY24" fmla="*/ 2246720 h 3033282"/>
                  <a:gd name="connsiteX25" fmla="*/ 3422640 w 3907177"/>
                  <a:gd name="connsiteY25" fmla="*/ 2231191 h 3033282"/>
                  <a:gd name="connsiteX26" fmla="*/ 3370122 w 3907177"/>
                  <a:gd name="connsiteY26" fmla="*/ 2208029 h 3033282"/>
                  <a:gd name="connsiteX27" fmla="*/ 3283994 w 3907177"/>
                  <a:gd name="connsiteY27" fmla="*/ 2199606 h 3033282"/>
                  <a:gd name="connsiteX28" fmla="*/ 3868985 w 3907177"/>
                  <a:gd name="connsiteY28" fmla="*/ 2136388 h 3033282"/>
                  <a:gd name="connsiteX29" fmla="*/ 3734396 w 3907177"/>
                  <a:gd name="connsiteY29" fmla="*/ 2199444 h 3033282"/>
                  <a:gd name="connsiteX30" fmla="*/ 3559852 w 3907177"/>
                  <a:gd name="connsiteY30" fmla="*/ 2182629 h 3033282"/>
                  <a:gd name="connsiteX31" fmla="*/ 3641867 w 3907177"/>
                  <a:gd name="connsiteY31" fmla="*/ 2241481 h 3033282"/>
                  <a:gd name="connsiteX32" fmla="*/ 3702852 w 3907177"/>
                  <a:gd name="connsiteY32" fmla="*/ 2239379 h 3033282"/>
                  <a:gd name="connsiteX33" fmla="*/ 3831132 w 3907177"/>
                  <a:gd name="connsiteY33" fmla="*/ 2178425 h 3033282"/>
                  <a:gd name="connsiteX34" fmla="*/ 3868985 w 3907177"/>
                  <a:gd name="connsiteY34" fmla="*/ 2136388 h 3033282"/>
                  <a:gd name="connsiteX35" fmla="*/ 3385344 w 3907177"/>
                  <a:gd name="connsiteY35" fmla="*/ 2089937 h 3033282"/>
                  <a:gd name="connsiteX36" fmla="*/ 3403807 w 3907177"/>
                  <a:gd name="connsiteY36" fmla="*/ 2092045 h 3033282"/>
                  <a:gd name="connsiteX37" fmla="*/ 3420687 w 3907177"/>
                  <a:gd name="connsiteY37" fmla="*/ 2119439 h 3033282"/>
                  <a:gd name="connsiteX38" fmla="*/ 3410137 w 3907177"/>
                  <a:gd name="connsiteY38" fmla="*/ 2151048 h 3033282"/>
                  <a:gd name="connsiteX39" fmla="*/ 3380596 w 3907177"/>
                  <a:gd name="connsiteY39" fmla="*/ 2144726 h 3033282"/>
                  <a:gd name="connsiteX40" fmla="*/ 3353166 w 3907177"/>
                  <a:gd name="connsiteY40" fmla="*/ 2146834 h 3033282"/>
                  <a:gd name="connsiteX41" fmla="*/ 3353166 w 3907177"/>
                  <a:gd name="connsiteY41" fmla="*/ 2113117 h 3033282"/>
                  <a:gd name="connsiteX42" fmla="*/ 3370046 w 3907177"/>
                  <a:gd name="connsiteY42" fmla="*/ 2094152 h 3033282"/>
                  <a:gd name="connsiteX43" fmla="*/ 3385344 w 3907177"/>
                  <a:gd name="connsiteY43" fmla="*/ 2089937 h 3033282"/>
                  <a:gd name="connsiteX44" fmla="*/ 2921466 w 3907177"/>
                  <a:gd name="connsiteY44" fmla="*/ 1940074 h 3033282"/>
                  <a:gd name="connsiteX45" fmla="*/ 2876044 w 3907177"/>
                  <a:gd name="connsiteY45" fmla="*/ 1945069 h 3033282"/>
                  <a:gd name="connsiteX46" fmla="*/ 2796228 w 3907177"/>
                  <a:gd name="connsiteY46" fmla="*/ 1980818 h 3033282"/>
                  <a:gd name="connsiteX47" fmla="*/ 2716411 w 3907177"/>
                  <a:gd name="connsiteY47" fmla="*/ 2018670 h 3033282"/>
                  <a:gd name="connsiteX48" fmla="*/ 2773123 w 3907177"/>
                  <a:gd name="connsiteY48" fmla="*/ 2014464 h 3033282"/>
                  <a:gd name="connsiteX49" fmla="*/ 2813031 w 3907177"/>
                  <a:gd name="connsiteY49" fmla="*/ 2008155 h 3033282"/>
                  <a:gd name="connsiteX50" fmla="*/ 2810931 w 3907177"/>
                  <a:gd name="connsiteY50" fmla="*/ 2075448 h 3033282"/>
                  <a:gd name="connsiteX51" fmla="*/ 2825634 w 3907177"/>
                  <a:gd name="connsiteY51" fmla="*/ 2117505 h 3033282"/>
                  <a:gd name="connsiteX52" fmla="*/ 2817232 w 3907177"/>
                  <a:gd name="connsiteY52" fmla="*/ 2123814 h 3033282"/>
                  <a:gd name="connsiteX53" fmla="*/ 2773123 w 3907177"/>
                  <a:gd name="connsiteY53" fmla="*/ 2157460 h 3033282"/>
                  <a:gd name="connsiteX54" fmla="*/ 2848738 w 3907177"/>
                  <a:gd name="connsiteY54" fmla="*/ 2125917 h 3033282"/>
                  <a:gd name="connsiteX55" fmla="*/ 2941157 w 3907177"/>
                  <a:gd name="connsiteY55" fmla="*/ 2104888 h 3033282"/>
                  <a:gd name="connsiteX56" fmla="*/ 3111292 w 3907177"/>
                  <a:gd name="connsiteY56" fmla="*/ 2106991 h 3033282"/>
                  <a:gd name="connsiteX57" fmla="*/ 3056681 w 3907177"/>
                  <a:gd name="connsiteY57" fmla="*/ 2085962 h 3033282"/>
                  <a:gd name="connsiteX58" fmla="*/ 3016773 w 3907177"/>
                  <a:gd name="connsiteY58" fmla="*/ 2081756 h 3033282"/>
                  <a:gd name="connsiteX59" fmla="*/ 3023074 w 3907177"/>
                  <a:gd name="connsiteY59" fmla="*/ 2027081 h 3033282"/>
                  <a:gd name="connsiteX60" fmla="*/ 2995769 w 3907177"/>
                  <a:gd name="connsiteY60" fmla="*/ 1970303 h 3033282"/>
                  <a:gd name="connsiteX61" fmla="*/ 3018873 w 3907177"/>
                  <a:gd name="connsiteY61" fmla="*/ 1966098 h 3033282"/>
                  <a:gd name="connsiteX62" fmla="*/ 3065083 w 3907177"/>
                  <a:gd name="connsiteY62" fmla="*/ 1957686 h 3033282"/>
                  <a:gd name="connsiteX63" fmla="*/ 2968463 w 3907177"/>
                  <a:gd name="connsiteY63" fmla="*/ 1942966 h 3033282"/>
                  <a:gd name="connsiteX64" fmla="*/ 2921466 w 3907177"/>
                  <a:gd name="connsiteY64" fmla="*/ 1940074 h 3033282"/>
                  <a:gd name="connsiteX65" fmla="*/ 2882143 w 3907177"/>
                  <a:gd name="connsiteY65" fmla="*/ 1689578 h 3033282"/>
                  <a:gd name="connsiteX66" fmla="*/ 2779009 w 3907177"/>
                  <a:gd name="connsiteY66" fmla="*/ 1700880 h 3033282"/>
                  <a:gd name="connsiteX67" fmla="*/ 2720075 w 3907177"/>
                  <a:gd name="connsiteY67" fmla="*/ 1810222 h 3033282"/>
                  <a:gd name="connsiteX68" fmla="*/ 2806371 w 3907177"/>
                  <a:gd name="connsiteY68" fmla="*/ 1730318 h 3033282"/>
                  <a:gd name="connsiteX69" fmla="*/ 2953705 w 3907177"/>
                  <a:gd name="connsiteY69" fmla="*/ 1692469 h 3033282"/>
                  <a:gd name="connsiteX70" fmla="*/ 2882143 w 3907177"/>
                  <a:gd name="connsiteY70" fmla="*/ 1689578 h 3033282"/>
                  <a:gd name="connsiteX71" fmla="*/ 2751741 w 3907177"/>
                  <a:gd name="connsiteY71" fmla="*/ 1152523 h 3033282"/>
                  <a:gd name="connsiteX72" fmla="*/ 2752273 w 3907177"/>
                  <a:gd name="connsiteY72" fmla="*/ 1154187 h 3033282"/>
                  <a:gd name="connsiteX73" fmla="*/ 2764036 w 3907177"/>
                  <a:gd name="connsiteY73" fmla="*/ 1192874 h 3033282"/>
                  <a:gd name="connsiteX74" fmla="*/ 2787833 w 3907177"/>
                  <a:gd name="connsiteY74" fmla="*/ 1274009 h 3033282"/>
                  <a:gd name="connsiteX75" fmla="*/ 2819472 w 3907177"/>
                  <a:gd name="connsiteY75" fmla="*/ 1283014 h 3033282"/>
                  <a:gd name="connsiteX76" fmla="*/ 2820261 w 3907177"/>
                  <a:gd name="connsiteY76" fmla="*/ 1283258 h 3033282"/>
                  <a:gd name="connsiteX77" fmla="*/ 2825890 w 3907177"/>
                  <a:gd name="connsiteY77" fmla="*/ 1283302 h 3033282"/>
                  <a:gd name="connsiteX78" fmla="*/ 2903747 w 3907177"/>
                  <a:gd name="connsiteY78" fmla="*/ 1291542 h 3033282"/>
                  <a:gd name="connsiteX79" fmla="*/ 2899550 w 3907177"/>
                  <a:gd name="connsiteY79" fmla="*/ 1288295 h 3033282"/>
                  <a:gd name="connsiteX80" fmla="*/ 2806596 w 3907177"/>
                  <a:gd name="connsiteY80" fmla="*/ 1216396 h 3033282"/>
                  <a:gd name="connsiteX81" fmla="*/ 2775061 w 3907177"/>
                  <a:gd name="connsiteY81" fmla="*/ 1179930 h 3033282"/>
                  <a:gd name="connsiteX82" fmla="*/ 1695768 w 3907177"/>
                  <a:gd name="connsiteY82" fmla="*/ 862876 h 3033282"/>
                  <a:gd name="connsiteX83" fmla="*/ 2078780 w 3907177"/>
                  <a:gd name="connsiteY83" fmla="*/ 919680 h 3033282"/>
                  <a:gd name="connsiteX84" fmla="*/ 2177689 w 3907177"/>
                  <a:gd name="connsiteY84" fmla="*/ 938615 h 3033282"/>
                  <a:gd name="connsiteX85" fmla="*/ 2274495 w 3907177"/>
                  <a:gd name="connsiteY85" fmla="*/ 997523 h 3033282"/>
                  <a:gd name="connsiteX86" fmla="*/ 2192421 w 3907177"/>
                  <a:gd name="connsiteY86" fmla="*/ 984900 h 3033282"/>
                  <a:gd name="connsiteX87" fmla="*/ 2082989 w 3907177"/>
                  <a:gd name="connsiteY87" fmla="*/ 1031185 h 3033282"/>
                  <a:gd name="connsiteX88" fmla="*/ 2013542 w 3907177"/>
                  <a:gd name="connsiteY88" fmla="*/ 1064846 h 3033282"/>
                  <a:gd name="connsiteX89" fmla="*/ 2177689 w 3907177"/>
                  <a:gd name="connsiteY89" fmla="*/ 1060639 h 3033282"/>
                  <a:gd name="connsiteX90" fmla="*/ 2320793 w 3907177"/>
                  <a:gd name="connsiteY90" fmla="*/ 1102716 h 3033282"/>
                  <a:gd name="connsiteX91" fmla="*/ 2402867 w 3907177"/>
                  <a:gd name="connsiteY91" fmla="*/ 1193182 h 3033282"/>
                  <a:gd name="connsiteX92" fmla="*/ 2477977 w 3907177"/>
                  <a:gd name="connsiteY92" fmla="*/ 1304520 h 3033282"/>
                  <a:gd name="connsiteX93" fmla="*/ 2495231 w 3907177"/>
                  <a:gd name="connsiteY93" fmla="*/ 1302276 h 3033282"/>
                  <a:gd name="connsiteX94" fmla="*/ 2479203 w 3907177"/>
                  <a:gd name="connsiteY94" fmla="*/ 1263722 h 3033282"/>
                  <a:gd name="connsiteX95" fmla="*/ 2352360 w 3907177"/>
                  <a:gd name="connsiteY95" fmla="*/ 974380 h 3033282"/>
                  <a:gd name="connsiteX96" fmla="*/ 2194525 w 3907177"/>
                  <a:gd name="connsiteY96" fmla="*/ 875499 h 3033282"/>
                  <a:gd name="connsiteX97" fmla="*/ 1695768 w 3907177"/>
                  <a:gd name="connsiteY97" fmla="*/ 862876 h 3033282"/>
                  <a:gd name="connsiteX98" fmla="*/ 2884074 w 3907177"/>
                  <a:gd name="connsiteY98" fmla="*/ 435929 h 3033282"/>
                  <a:gd name="connsiteX99" fmla="*/ 2987291 w 3907177"/>
                  <a:gd name="connsiteY99" fmla="*/ 631716 h 3033282"/>
                  <a:gd name="connsiteX100" fmla="*/ 3130531 w 3907177"/>
                  <a:gd name="connsiteY100" fmla="*/ 1008552 h 3033282"/>
                  <a:gd name="connsiteX101" fmla="*/ 3063124 w 3907177"/>
                  <a:gd name="connsiteY101" fmla="*/ 682241 h 3033282"/>
                  <a:gd name="connsiteX102" fmla="*/ 2970440 w 3907177"/>
                  <a:gd name="connsiteY102" fmla="*/ 520138 h 3033282"/>
                  <a:gd name="connsiteX103" fmla="*/ 2884074 w 3907177"/>
                  <a:gd name="connsiteY103" fmla="*/ 435929 h 3033282"/>
                  <a:gd name="connsiteX104" fmla="*/ 990408 w 3907177"/>
                  <a:gd name="connsiteY104" fmla="*/ 698 h 3033282"/>
                  <a:gd name="connsiteX105" fmla="*/ 1039550 w 3907177"/>
                  <a:gd name="connsiteY105" fmla="*/ 863 h 3033282"/>
                  <a:gd name="connsiteX106" fmla="*/ 1348803 w 3907177"/>
                  <a:gd name="connsiteY106" fmla="*/ 72387 h 3033282"/>
                  <a:gd name="connsiteX107" fmla="*/ 1737998 w 3907177"/>
                  <a:gd name="connsiteY107" fmla="*/ 232264 h 3033282"/>
                  <a:gd name="connsiteX108" fmla="*/ 2005176 w 3907177"/>
                  <a:gd name="connsiteY108" fmla="*/ 371104 h 3033282"/>
                  <a:gd name="connsiteX109" fmla="*/ 2203455 w 3907177"/>
                  <a:gd name="connsiteY109" fmla="*/ 477601 h 3033282"/>
                  <a:gd name="connsiteX110" fmla="*/ 2296994 w 3907177"/>
                  <a:gd name="connsiteY110" fmla="*/ 530121 h 3033282"/>
                  <a:gd name="connsiteX111" fmla="*/ 2323986 w 3907177"/>
                  <a:gd name="connsiteY111" fmla="*/ 546882 h 3033282"/>
                  <a:gd name="connsiteX112" fmla="*/ 2357160 w 3907177"/>
                  <a:gd name="connsiteY112" fmla="*/ 567482 h 3033282"/>
                  <a:gd name="connsiteX113" fmla="*/ 2404890 w 3907177"/>
                  <a:gd name="connsiteY113" fmla="*/ 598298 h 3033282"/>
                  <a:gd name="connsiteX114" fmla="*/ 2415440 w 3907177"/>
                  <a:gd name="connsiteY114" fmla="*/ 605928 h 3033282"/>
                  <a:gd name="connsiteX115" fmla="*/ 2362991 w 3907177"/>
                  <a:gd name="connsiteY115" fmla="*/ 493093 h 3033282"/>
                  <a:gd name="connsiteX116" fmla="*/ 2329266 w 3907177"/>
                  <a:gd name="connsiteY116" fmla="*/ 483333 h 3033282"/>
                  <a:gd name="connsiteX117" fmla="*/ 2307060 w 3907177"/>
                  <a:gd name="connsiteY117" fmla="*/ 476906 h 3033282"/>
                  <a:gd name="connsiteX118" fmla="*/ 2313198 w 3907177"/>
                  <a:gd name="connsiteY118" fmla="*/ 470584 h 3033282"/>
                  <a:gd name="connsiteX119" fmla="*/ 2460566 w 3907177"/>
                  <a:gd name="connsiteY119" fmla="*/ 333037 h 3033282"/>
                  <a:gd name="connsiteX120" fmla="*/ 2482676 w 3907177"/>
                  <a:gd name="connsiteY120" fmla="*/ 317005 h 3033282"/>
                  <a:gd name="connsiteX121" fmla="*/ 2522361 w 3907177"/>
                  <a:gd name="connsiteY121" fmla="*/ 296868 h 3033282"/>
                  <a:gd name="connsiteX122" fmla="*/ 2554579 w 3907177"/>
                  <a:gd name="connsiteY122" fmla="*/ 283748 h 3033282"/>
                  <a:gd name="connsiteX123" fmla="*/ 2694384 w 3907177"/>
                  <a:gd name="connsiteY123" fmla="*/ 254812 h 3033282"/>
                  <a:gd name="connsiteX124" fmla="*/ 2798186 w 3907177"/>
                  <a:gd name="connsiteY124" fmla="*/ 277829 h 3033282"/>
                  <a:gd name="connsiteX125" fmla="*/ 2857052 w 3907177"/>
                  <a:gd name="connsiteY125" fmla="*/ 260994 h 3033282"/>
                  <a:gd name="connsiteX126" fmla="*/ 2861191 w 3907177"/>
                  <a:gd name="connsiteY126" fmla="*/ 261705 h 3033282"/>
                  <a:gd name="connsiteX127" fmla="*/ 2866568 w 3907177"/>
                  <a:gd name="connsiteY127" fmla="*/ 262766 h 3033282"/>
                  <a:gd name="connsiteX128" fmla="*/ 2867847 w 3907177"/>
                  <a:gd name="connsiteY128" fmla="*/ 263215 h 3033282"/>
                  <a:gd name="connsiteX129" fmla="*/ 2874182 w 3907177"/>
                  <a:gd name="connsiteY129" fmla="*/ 265939 h 3033282"/>
                  <a:gd name="connsiteX130" fmla="*/ 2878772 w 3907177"/>
                  <a:gd name="connsiteY130" fmla="*/ 265783 h 3033282"/>
                  <a:gd name="connsiteX131" fmla="*/ 2879970 w 3907177"/>
                  <a:gd name="connsiteY131" fmla="*/ 265863 h 3033282"/>
                  <a:gd name="connsiteX132" fmla="*/ 2909084 w 3907177"/>
                  <a:gd name="connsiteY132" fmla="*/ 273357 h 3033282"/>
                  <a:gd name="connsiteX133" fmla="*/ 2989498 w 3907177"/>
                  <a:gd name="connsiteY133" fmla="*/ 315709 h 3033282"/>
                  <a:gd name="connsiteX134" fmla="*/ 3365815 w 3907177"/>
                  <a:gd name="connsiteY134" fmla="*/ 925987 h 3033282"/>
                  <a:gd name="connsiteX135" fmla="*/ 3233368 w 3907177"/>
                  <a:gd name="connsiteY135" fmla="*/ 1376331 h 3033282"/>
                  <a:gd name="connsiteX136" fmla="*/ 3239761 w 3907177"/>
                  <a:gd name="connsiteY136" fmla="*/ 1410216 h 3033282"/>
                  <a:gd name="connsiteX137" fmla="*/ 3243622 w 3907177"/>
                  <a:gd name="connsiteY137" fmla="*/ 1426604 h 3033282"/>
                  <a:gd name="connsiteX138" fmla="*/ 3302854 w 3907177"/>
                  <a:gd name="connsiteY138" fmla="*/ 1472111 h 3033282"/>
                  <a:gd name="connsiteX139" fmla="*/ 3442037 w 3907177"/>
                  <a:gd name="connsiteY139" fmla="*/ 1705090 h 3033282"/>
                  <a:gd name="connsiteX140" fmla="*/ 3433973 w 3907177"/>
                  <a:gd name="connsiteY140" fmla="*/ 1732860 h 3033282"/>
                  <a:gd name="connsiteX141" fmla="*/ 3404867 w 3907177"/>
                  <a:gd name="connsiteY141" fmla="*/ 1673697 h 3033282"/>
                  <a:gd name="connsiteX142" fmla="*/ 3388345 w 3907177"/>
                  <a:gd name="connsiteY142" fmla="*/ 1639131 h 3033282"/>
                  <a:gd name="connsiteX143" fmla="*/ 3377441 w 3907177"/>
                  <a:gd name="connsiteY143" fmla="*/ 1616053 h 3033282"/>
                  <a:gd name="connsiteX144" fmla="*/ 3359581 w 3907177"/>
                  <a:gd name="connsiteY144" fmla="*/ 1565598 h 3033282"/>
                  <a:gd name="connsiteX145" fmla="*/ 3361687 w 3907177"/>
                  <a:gd name="connsiteY145" fmla="*/ 1582431 h 3033282"/>
                  <a:gd name="connsiteX146" fmla="*/ 3374588 w 3907177"/>
                  <a:gd name="connsiteY146" fmla="*/ 1610015 h 3033282"/>
                  <a:gd name="connsiteX147" fmla="*/ 3377441 w 3907177"/>
                  <a:gd name="connsiteY147" fmla="*/ 1616053 h 3033282"/>
                  <a:gd name="connsiteX148" fmla="*/ 3442901 w 3907177"/>
                  <a:gd name="connsiteY148" fmla="*/ 1800978 h 3033282"/>
                  <a:gd name="connsiteX149" fmla="*/ 3440408 w 3907177"/>
                  <a:gd name="connsiteY149" fmla="*/ 1796829 h 3033282"/>
                  <a:gd name="connsiteX150" fmla="*/ 3433154 w 3907177"/>
                  <a:gd name="connsiteY150" fmla="*/ 1784752 h 3033282"/>
                  <a:gd name="connsiteX151" fmla="*/ 3397602 w 3907177"/>
                  <a:gd name="connsiteY151" fmla="*/ 1761774 h 3033282"/>
                  <a:gd name="connsiteX152" fmla="*/ 3349501 w 3907177"/>
                  <a:gd name="connsiteY152" fmla="*/ 1755507 h 3033282"/>
                  <a:gd name="connsiteX153" fmla="*/ 3395510 w 3907177"/>
                  <a:gd name="connsiteY153" fmla="*/ 1772218 h 3033282"/>
                  <a:gd name="connsiteX154" fmla="*/ 3439918 w 3907177"/>
                  <a:gd name="connsiteY154" fmla="*/ 1800713 h 3033282"/>
                  <a:gd name="connsiteX155" fmla="*/ 3444055 w 3907177"/>
                  <a:gd name="connsiteY155" fmla="*/ 1804238 h 3033282"/>
                  <a:gd name="connsiteX156" fmla="*/ 3555468 w 3907177"/>
                  <a:gd name="connsiteY156" fmla="*/ 2118980 h 3033282"/>
                  <a:gd name="connsiteX157" fmla="*/ 3553362 w 3907177"/>
                  <a:gd name="connsiteY157" fmla="*/ 2091890 h 3033282"/>
                  <a:gd name="connsiteX158" fmla="*/ 3553487 w 3907177"/>
                  <a:gd name="connsiteY158" fmla="*/ 2080908 h 3033282"/>
                  <a:gd name="connsiteX159" fmla="*/ 3554536 w 3907177"/>
                  <a:gd name="connsiteY159" fmla="*/ 2083695 h 3033282"/>
                  <a:gd name="connsiteX160" fmla="*/ 3570142 w 3907177"/>
                  <a:gd name="connsiteY160" fmla="*/ 2125146 h 3033282"/>
                  <a:gd name="connsiteX161" fmla="*/ 3570375 w 3907177"/>
                  <a:gd name="connsiteY161" fmla="*/ 2125765 h 3033282"/>
                  <a:gd name="connsiteX162" fmla="*/ 3570326 w 3907177"/>
                  <a:gd name="connsiteY162" fmla="*/ 2125774 h 3033282"/>
                  <a:gd name="connsiteX163" fmla="*/ 3524755 w 3907177"/>
                  <a:gd name="connsiteY163" fmla="*/ 2128437 h 3033282"/>
                  <a:gd name="connsiteX164" fmla="*/ 3520991 w 3907177"/>
                  <a:gd name="connsiteY164" fmla="*/ 2130652 h 3033282"/>
                  <a:gd name="connsiteX165" fmla="*/ 3519898 w 3907177"/>
                  <a:gd name="connsiteY165" fmla="*/ 2125754 h 3033282"/>
                  <a:gd name="connsiteX166" fmla="*/ 3513061 w 3907177"/>
                  <a:gd name="connsiteY166" fmla="*/ 2102599 h 3033282"/>
                  <a:gd name="connsiteX167" fmla="*/ 3485716 w 3907177"/>
                  <a:gd name="connsiteY167" fmla="*/ 2058392 h 3033282"/>
                  <a:gd name="connsiteX168" fmla="*/ 3422611 w 3907177"/>
                  <a:gd name="connsiteY168" fmla="*/ 2039446 h 3033282"/>
                  <a:gd name="connsiteX169" fmla="*/ 3384747 w 3907177"/>
                  <a:gd name="connsiteY169" fmla="*/ 2043657 h 3033282"/>
                  <a:gd name="connsiteX170" fmla="*/ 3334263 w 3907177"/>
                  <a:gd name="connsiteY170" fmla="*/ 2031026 h 3033282"/>
                  <a:gd name="connsiteX171" fmla="*/ 3378437 w 3907177"/>
                  <a:gd name="connsiteY171" fmla="*/ 2058392 h 3033282"/>
                  <a:gd name="connsiteX172" fmla="*/ 3357402 w 3907177"/>
                  <a:gd name="connsiteY172" fmla="*/ 2092073 h 3033282"/>
                  <a:gd name="connsiteX173" fmla="*/ 3351091 w 3907177"/>
                  <a:gd name="connsiteY173" fmla="*/ 2140490 h 3033282"/>
                  <a:gd name="connsiteX174" fmla="*/ 3317435 w 3907177"/>
                  <a:gd name="connsiteY174" fmla="*/ 2140490 h 3033282"/>
                  <a:gd name="connsiteX175" fmla="*/ 3359505 w 3907177"/>
                  <a:gd name="connsiteY175" fmla="*/ 2155225 h 3033282"/>
                  <a:gd name="connsiteX176" fmla="*/ 3416300 w 3907177"/>
                  <a:gd name="connsiteY176" fmla="*/ 2180486 h 3033282"/>
                  <a:gd name="connsiteX177" fmla="*/ 3468953 w 3907177"/>
                  <a:gd name="connsiteY177" fmla="*/ 2204760 h 3033282"/>
                  <a:gd name="connsiteX178" fmla="*/ 3471183 w 3907177"/>
                  <a:gd name="connsiteY178" fmla="*/ 2205864 h 3033282"/>
                  <a:gd name="connsiteX179" fmla="*/ 3465112 w 3907177"/>
                  <a:gd name="connsiteY179" fmla="*/ 2222558 h 3033282"/>
                  <a:gd name="connsiteX180" fmla="*/ 3404088 w 3907177"/>
                  <a:gd name="connsiteY180" fmla="*/ 2397188 h 3033282"/>
                  <a:gd name="connsiteX181" fmla="*/ 3303083 w 3907177"/>
                  <a:gd name="connsiteY181" fmla="*/ 2544467 h 3033282"/>
                  <a:gd name="connsiteX182" fmla="*/ 3395671 w 3907177"/>
                  <a:gd name="connsiteY182" fmla="*/ 2456100 h 3033282"/>
                  <a:gd name="connsiteX183" fmla="*/ 3450382 w 3907177"/>
                  <a:gd name="connsiteY183" fmla="*/ 2386668 h 3033282"/>
                  <a:gd name="connsiteX184" fmla="*/ 3526136 w 3907177"/>
                  <a:gd name="connsiteY184" fmla="*/ 2184686 h 3033282"/>
                  <a:gd name="connsiteX185" fmla="*/ 3618725 w 3907177"/>
                  <a:gd name="connsiteY185" fmla="*/ 2163646 h 3033282"/>
                  <a:gd name="connsiteX186" fmla="*/ 3751294 w 3907177"/>
                  <a:gd name="connsiteY186" fmla="*/ 2136294 h 3033282"/>
                  <a:gd name="connsiteX187" fmla="*/ 3799430 w 3907177"/>
                  <a:gd name="connsiteY187" fmla="*/ 2104735 h 3033282"/>
                  <a:gd name="connsiteX188" fmla="*/ 3810437 w 3907177"/>
                  <a:gd name="connsiteY188" fmla="*/ 2099831 h 3033282"/>
                  <a:gd name="connsiteX189" fmla="*/ 3824461 w 3907177"/>
                  <a:gd name="connsiteY189" fmla="*/ 2097367 h 3033282"/>
                  <a:gd name="connsiteX190" fmla="*/ 3829342 w 3907177"/>
                  <a:gd name="connsiteY190" fmla="*/ 2096510 h 3033282"/>
                  <a:gd name="connsiteX191" fmla="*/ 3845987 w 3907177"/>
                  <a:gd name="connsiteY191" fmla="*/ 2098423 h 3033282"/>
                  <a:gd name="connsiteX192" fmla="*/ 3904907 w 3907177"/>
                  <a:gd name="connsiteY192" fmla="*/ 2180478 h 3033282"/>
                  <a:gd name="connsiteX193" fmla="*/ 3885968 w 3907177"/>
                  <a:gd name="connsiteY193" fmla="*/ 2315133 h 3033282"/>
                  <a:gd name="connsiteX194" fmla="*/ 3884225 w 3907177"/>
                  <a:gd name="connsiteY194" fmla="*/ 2328571 h 3033282"/>
                  <a:gd name="connsiteX195" fmla="*/ 3881324 w 3907177"/>
                  <a:gd name="connsiteY195" fmla="*/ 2344937 h 3033282"/>
                  <a:gd name="connsiteX196" fmla="*/ 3878738 w 3907177"/>
                  <a:gd name="connsiteY196" fmla="*/ 2354578 h 3033282"/>
                  <a:gd name="connsiteX197" fmla="*/ 3857107 w 3907177"/>
                  <a:gd name="connsiteY197" fmla="*/ 2435219 h 3033282"/>
                  <a:gd name="connsiteX198" fmla="*/ 3839183 w 3907177"/>
                  <a:gd name="connsiteY198" fmla="*/ 2502042 h 3033282"/>
                  <a:gd name="connsiteX199" fmla="*/ 3806236 w 3907177"/>
                  <a:gd name="connsiteY199" fmla="*/ 2584501 h 3033282"/>
                  <a:gd name="connsiteX200" fmla="*/ 3612412 w 3907177"/>
                  <a:gd name="connsiteY200" fmla="*/ 2876897 h 3033282"/>
                  <a:gd name="connsiteX201" fmla="*/ 3004275 w 3907177"/>
                  <a:gd name="connsiteY201" fmla="*/ 2912665 h 3033282"/>
                  <a:gd name="connsiteX202" fmla="*/ 2812785 w 3907177"/>
                  <a:gd name="connsiteY202" fmla="*/ 2759074 h 3033282"/>
                  <a:gd name="connsiteX203" fmla="*/ 2726510 w 3907177"/>
                  <a:gd name="connsiteY203" fmla="*/ 2651771 h 3033282"/>
                  <a:gd name="connsiteX204" fmla="*/ 2722301 w 3907177"/>
                  <a:gd name="connsiteY204" fmla="*/ 2655979 h 3033282"/>
                  <a:gd name="connsiteX205" fmla="*/ 2686529 w 3907177"/>
                  <a:gd name="connsiteY205" fmla="*/ 2750658 h 3033282"/>
                  <a:gd name="connsiteX206" fmla="*/ 2646547 w 3907177"/>
                  <a:gd name="connsiteY206" fmla="*/ 2799050 h 3033282"/>
                  <a:gd name="connsiteX207" fmla="*/ 2593940 w 3907177"/>
                  <a:gd name="connsiteY207" fmla="*/ 2887417 h 3033282"/>
                  <a:gd name="connsiteX208" fmla="*/ 2606566 w 3907177"/>
                  <a:gd name="connsiteY208" fmla="*/ 2963160 h 3033282"/>
                  <a:gd name="connsiteX209" fmla="*/ 2724406 w 3907177"/>
                  <a:gd name="connsiteY209" fmla="*/ 3001032 h 3033282"/>
                  <a:gd name="connsiteX210" fmla="*/ 2614983 w 3907177"/>
                  <a:gd name="connsiteY210" fmla="*/ 2916873 h 3033282"/>
                  <a:gd name="connsiteX211" fmla="*/ 2636026 w 3907177"/>
                  <a:gd name="connsiteY211" fmla="*/ 2931601 h 3033282"/>
                  <a:gd name="connsiteX212" fmla="*/ 2741240 w 3907177"/>
                  <a:gd name="connsiteY212" fmla="*/ 2975784 h 3033282"/>
                  <a:gd name="connsiteX213" fmla="*/ 2823307 w 3907177"/>
                  <a:gd name="connsiteY213" fmla="*/ 2935809 h 3033282"/>
                  <a:gd name="connsiteX214" fmla="*/ 2869601 w 3907177"/>
                  <a:gd name="connsiteY214" fmla="*/ 2874793 h 3033282"/>
                  <a:gd name="connsiteX215" fmla="*/ 2909582 w 3907177"/>
                  <a:gd name="connsiteY215" fmla="*/ 2914769 h 3033282"/>
                  <a:gd name="connsiteX216" fmla="*/ 2804368 w 3907177"/>
                  <a:gd name="connsiteY216" fmla="*/ 3009448 h 3033282"/>
                  <a:gd name="connsiteX217" fmla="*/ 2631817 w 3907177"/>
                  <a:gd name="connsiteY217" fmla="*/ 3019968 h 3033282"/>
                  <a:gd name="connsiteX218" fmla="*/ 2592812 w 3907177"/>
                  <a:gd name="connsiteY218" fmla="*/ 2997729 h 3033282"/>
                  <a:gd name="connsiteX219" fmla="*/ 2571463 w 3907177"/>
                  <a:gd name="connsiteY219" fmla="*/ 2978979 h 3033282"/>
                  <a:gd name="connsiteX220" fmla="*/ 2569646 w 3907177"/>
                  <a:gd name="connsiteY220" fmla="*/ 2977384 h 3033282"/>
                  <a:gd name="connsiteX221" fmla="*/ 2550477 w 3907177"/>
                  <a:gd name="connsiteY221" fmla="*/ 2953365 h 3033282"/>
                  <a:gd name="connsiteX222" fmla="*/ 2543509 w 3907177"/>
                  <a:gd name="connsiteY222" fmla="*/ 2942341 h 3033282"/>
                  <a:gd name="connsiteX223" fmla="*/ 2527951 w 3907177"/>
                  <a:gd name="connsiteY223" fmla="*/ 2910199 h 3033282"/>
                  <a:gd name="connsiteX224" fmla="*/ 2522395 w 3907177"/>
                  <a:gd name="connsiteY224" fmla="*/ 2893729 h 3033282"/>
                  <a:gd name="connsiteX225" fmla="*/ 2457162 w 3907177"/>
                  <a:gd name="connsiteY225" fmla="*/ 2748554 h 3033282"/>
                  <a:gd name="connsiteX226" fmla="*/ 2362469 w 3907177"/>
                  <a:gd name="connsiteY226" fmla="*/ 2651771 h 3033282"/>
                  <a:gd name="connsiteX227" fmla="*/ 2340024 w 3907177"/>
                  <a:gd name="connsiteY227" fmla="*/ 2621933 h 3033282"/>
                  <a:gd name="connsiteX228" fmla="*/ 2338457 w 3907177"/>
                  <a:gd name="connsiteY228" fmla="*/ 2619477 h 3033282"/>
                  <a:gd name="connsiteX229" fmla="*/ 2304048 w 3907177"/>
                  <a:gd name="connsiteY229" fmla="*/ 2565541 h 3033282"/>
                  <a:gd name="connsiteX230" fmla="*/ 2335655 w 3907177"/>
                  <a:gd name="connsiteY230" fmla="*/ 2318674 h 3033282"/>
                  <a:gd name="connsiteX231" fmla="*/ 2366996 w 3907177"/>
                  <a:gd name="connsiteY231" fmla="*/ 2274192 h 3033282"/>
                  <a:gd name="connsiteX232" fmla="*/ 2347572 w 3907177"/>
                  <a:gd name="connsiteY232" fmla="*/ 2275513 h 3033282"/>
                  <a:gd name="connsiteX233" fmla="*/ 2320522 w 3907177"/>
                  <a:gd name="connsiteY233" fmla="*/ 2269084 h 3033282"/>
                  <a:gd name="connsiteX234" fmla="*/ 2038565 w 3907177"/>
                  <a:gd name="connsiteY234" fmla="*/ 2062847 h 3033282"/>
                  <a:gd name="connsiteX235" fmla="*/ 2043892 w 3907177"/>
                  <a:gd name="connsiteY235" fmla="*/ 1618938 h 3033282"/>
                  <a:gd name="connsiteX236" fmla="*/ 2058099 w 3907177"/>
                  <a:gd name="connsiteY236" fmla="*/ 1557525 h 3033282"/>
                  <a:gd name="connsiteX237" fmla="*/ 2055755 w 3907177"/>
                  <a:gd name="connsiteY237" fmla="*/ 1558228 h 3033282"/>
                  <a:gd name="connsiteX238" fmla="*/ 2050316 w 3907177"/>
                  <a:gd name="connsiteY238" fmla="*/ 1559430 h 3033282"/>
                  <a:gd name="connsiteX239" fmla="*/ 1525518 w 3907177"/>
                  <a:gd name="connsiteY239" fmla="*/ 1690090 h 3033282"/>
                  <a:gd name="connsiteX240" fmla="*/ 946985 w 3907177"/>
                  <a:gd name="connsiteY240" fmla="*/ 1875211 h 3033282"/>
                  <a:gd name="connsiteX241" fmla="*/ 559893 w 3907177"/>
                  <a:gd name="connsiteY241" fmla="*/ 1858382 h 3033282"/>
                  <a:gd name="connsiteX242" fmla="*/ 412630 w 3907177"/>
                  <a:gd name="connsiteY242" fmla="*/ 1498659 h 3033282"/>
                  <a:gd name="connsiteX243" fmla="*/ 46576 w 3907177"/>
                  <a:gd name="connsiteY243" fmla="*/ 1063204 h 3033282"/>
                  <a:gd name="connsiteX244" fmla="*/ 36057 w 3907177"/>
                  <a:gd name="connsiteY244" fmla="*/ 665615 h 3033282"/>
                  <a:gd name="connsiteX245" fmla="*/ 191735 w 3907177"/>
                  <a:gd name="connsiteY245" fmla="*/ 459457 h 3033282"/>
                  <a:gd name="connsiteX246" fmla="*/ 374762 w 3907177"/>
                  <a:gd name="connsiteY246" fmla="*/ 465768 h 3033282"/>
                  <a:gd name="connsiteX247" fmla="*/ 677704 w 3907177"/>
                  <a:gd name="connsiteY247" fmla="*/ 528878 h 3033282"/>
                  <a:gd name="connsiteX248" fmla="*/ 1090040 w 3907177"/>
                  <a:gd name="connsiteY248" fmla="*/ 713999 h 3033282"/>
                  <a:gd name="connsiteX249" fmla="*/ 736609 w 3907177"/>
                  <a:gd name="connsiteY249" fmla="*/ 514152 h 3033282"/>
                  <a:gd name="connsiteX250" fmla="*/ 503092 w 3907177"/>
                  <a:gd name="connsiteY250" fmla="*/ 423695 h 3033282"/>
                  <a:gd name="connsiteX251" fmla="*/ 700845 w 3907177"/>
                  <a:gd name="connsiteY251" fmla="*/ 246989 h 3033282"/>
                  <a:gd name="connsiteX252" fmla="*/ 867042 w 3907177"/>
                  <a:gd name="connsiteY252" fmla="*/ 47143 h 3033282"/>
                  <a:gd name="connsiteX253" fmla="*/ 990408 w 3907177"/>
                  <a:gd name="connsiteY253" fmla="*/ 698 h 3033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Lst>
                <a:rect l="l" t="t" r="r" b="b"/>
                <a:pathLst>
                  <a:path w="3907177" h="3033282">
                    <a:moveTo>
                      <a:pt x="3283994" y="2199606"/>
                    </a:moveTo>
                    <a:cubicBezTo>
                      <a:pt x="3260886" y="2199606"/>
                      <a:pt x="3239879" y="2208029"/>
                      <a:pt x="3216771" y="2237508"/>
                    </a:cubicBezTo>
                    <a:cubicBezTo>
                      <a:pt x="3206268" y="2252247"/>
                      <a:pt x="3191038" y="2271198"/>
                      <a:pt x="3176070" y="2287254"/>
                    </a:cubicBezTo>
                    <a:lnTo>
                      <a:pt x="3157902" y="2304911"/>
                    </a:lnTo>
                    <a:lnTo>
                      <a:pt x="3148728" y="2311436"/>
                    </a:lnTo>
                    <a:cubicBezTo>
                      <a:pt x="3141540" y="2316470"/>
                      <a:pt x="3136944" y="2319628"/>
                      <a:pt x="3136944" y="2319628"/>
                    </a:cubicBezTo>
                    <a:cubicBezTo>
                      <a:pt x="3141671" y="2318049"/>
                      <a:pt x="3147710" y="2313969"/>
                      <a:pt x="3154439" y="2308277"/>
                    </a:cubicBezTo>
                    <a:lnTo>
                      <a:pt x="3157902" y="2304911"/>
                    </a:lnTo>
                    <a:lnTo>
                      <a:pt x="3176070" y="2291992"/>
                    </a:lnTo>
                    <a:cubicBezTo>
                      <a:pt x="3196815" y="2276989"/>
                      <a:pt x="3219922" y="2259617"/>
                      <a:pt x="3229375" y="2250142"/>
                    </a:cubicBezTo>
                    <a:cubicBezTo>
                      <a:pt x="3248282" y="2231191"/>
                      <a:pt x="3283994" y="2231191"/>
                      <a:pt x="3317605" y="2231191"/>
                    </a:cubicBezTo>
                    <a:cubicBezTo>
                      <a:pt x="3341238" y="2231191"/>
                      <a:pt x="3367234" y="2240666"/>
                      <a:pt x="3378755" y="2245404"/>
                    </a:cubicBezTo>
                    <a:lnTo>
                      <a:pt x="3382808" y="2247161"/>
                    </a:lnTo>
                    <a:lnTo>
                      <a:pt x="3351550" y="2248260"/>
                    </a:lnTo>
                    <a:cubicBezTo>
                      <a:pt x="3337425" y="2251320"/>
                      <a:pt x="3324650" y="2257505"/>
                      <a:pt x="3315694" y="2268558"/>
                    </a:cubicBezTo>
                    <a:cubicBezTo>
                      <a:pt x="3281978" y="2310668"/>
                      <a:pt x="3267228" y="2335934"/>
                      <a:pt x="3248262" y="2369622"/>
                    </a:cubicBezTo>
                    <a:cubicBezTo>
                      <a:pt x="3229297" y="2403310"/>
                      <a:pt x="3195581" y="2443314"/>
                      <a:pt x="3195581" y="2443314"/>
                    </a:cubicBezTo>
                    <a:cubicBezTo>
                      <a:pt x="3195581" y="2443314"/>
                      <a:pt x="3273549" y="2363305"/>
                      <a:pt x="3288300" y="2346462"/>
                    </a:cubicBezTo>
                    <a:cubicBezTo>
                      <a:pt x="3303051" y="2327512"/>
                      <a:pt x="3309372" y="2312774"/>
                      <a:pt x="3334660" y="2295930"/>
                    </a:cubicBezTo>
                    <a:cubicBezTo>
                      <a:pt x="3357839" y="2279086"/>
                      <a:pt x="3381019" y="2279086"/>
                      <a:pt x="3404199" y="2281191"/>
                    </a:cubicBezTo>
                    <a:cubicBezTo>
                      <a:pt x="3427378" y="2283297"/>
                      <a:pt x="3442129" y="2291719"/>
                      <a:pt x="3442129" y="2291719"/>
                    </a:cubicBezTo>
                    <a:lnTo>
                      <a:pt x="3448451" y="2258031"/>
                    </a:lnTo>
                    <a:cubicBezTo>
                      <a:pt x="3448451" y="2258031"/>
                      <a:pt x="3442393" y="2255926"/>
                      <a:pt x="3432746" y="2253458"/>
                    </a:cubicBezTo>
                    <a:lnTo>
                      <a:pt x="3399309" y="2247403"/>
                    </a:lnTo>
                    <a:lnTo>
                      <a:pt x="3406885" y="2246720"/>
                    </a:lnTo>
                    <a:cubicBezTo>
                      <a:pt x="3417388" y="2244878"/>
                      <a:pt x="3426842" y="2240666"/>
                      <a:pt x="3422640" y="2231191"/>
                    </a:cubicBezTo>
                    <a:cubicBezTo>
                      <a:pt x="3412137" y="2214346"/>
                      <a:pt x="3391130" y="2216451"/>
                      <a:pt x="3370122" y="2208029"/>
                    </a:cubicBezTo>
                    <a:cubicBezTo>
                      <a:pt x="3349115" y="2201712"/>
                      <a:pt x="3309202" y="2199606"/>
                      <a:pt x="3283994" y="2199606"/>
                    </a:cubicBezTo>
                    <a:close/>
                    <a:moveTo>
                      <a:pt x="3868985" y="2136388"/>
                    </a:moveTo>
                    <a:cubicBezTo>
                      <a:pt x="3868985" y="2136388"/>
                      <a:pt x="3778558" y="2193138"/>
                      <a:pt x="3734396" y="2199444"/>
                    </a:cubicBezTo>
                    <a:cubicBezTo>
                      <a:pt x="3690235" y="2205750"/>
                      <a:pt x="3646073" y="2235176"/>
                      <a:pt x="3559852" y="2182629"/>
                    </a:cubicBezTo>
                    <a:cubicBezTo>
                      <a:pt x="3555646" y="2180527"/>
                      <a:pt x="3604014" y="2239379"/>
                      <a:pt x="3641867" y="2241481"/>
                    </a:cubicBezTo>
                    <a:cubicBezTo>
                      <a:pt x="3681823" y="2243583"/>
                      <a:pt x="3702852" y="2239379"/>
                      <a:pt x="3702852" y="2239379"/>
                    </a:cubicBezTo>
                    <a:cubicBezTo>
                      <a:pt x="3784867" y="2228870"/>
                      <a:pt x="3820617" y="2188935"/>
                      <a:pt x="3831132" y="2178425"/>
                    </a:cubicBezTo>
                    <a:cubicBezTo>
                      <a:pt x="3843750" y="2170018"/>
                      <a:pt x="3868985" y="2136388"/>
                      <a:pt x="3868985" y="2136388"/>
                    </a:cubicBezTo>
                    <a:close/>
                    <a:moveTo>
                      <a:pt x="3385344" y="2089937"/>
                    </a:moveTo>
                    <a:cubicBezTo>
                      <a:pt x="3391674" y="2089411"/>
                      <a:pt x="3398532" y="2089937"/>
                      <a:pt x="3403807" y="2092045"/>
                    </a:cubicBezTo>
                    <a:cubicBezTo>
                      <a:pt x="3412247" y="2096259"/>
                      <a:pt x="3418577" y="2104688"/>
                      <a:pt x="3420687" y="2119439"/>
                    </a:cubicBezTo>
                    <a:cubicBezTo>
                      <a:pt x="3422797" y="2132083"/>
                      <a:pt x="3410137" y="2151048"/>
                      <a:pt x="3410137" y="2151048"/>
                    </a:cubicBezTo>
                    <a:cubicBezTo>
                      <a:pt x="3410137" y="2151048"/>
                      <a:pt x="3389037" y="2144726"/>
                      <a:pt x="3380596" y="2144726"/>
                    </a:cubicBezTo>
                    <a:cubicBezTo>
                      <a:pt x="3374266" y="2142619"/>
                      <a:pt x="3353166" y="2146834"/>
                      <a:pt x="3353166" y="2146834"/>
                    </a:cubicBezTo>
                    <a:lnTo>
                      <a:pt x="3353166" y="2113117"/>
                    </a:lnTo>
                    <a:cubicBezTo>
                      <a:pt x="3353166" y="2113117"/>
                      <a:pt x="3365826" y="2096259"/>
                      <a:pt x="3370046" y="2094152"/>
                    </a:cubicBezTo>
                    <a:cubicBezTo>
                      <a:pt x="3373211" y="2092045"/>
                      <a:pt x="3379014" y="2090464"/>
                      <a:pt x="3385344" y="2089937"/>
                    </a:cubicBezTo>
                    <a:close/>
                    <a:moveTo>
                      <a:pt x="2921466" y="1940074"/>
                    </a:moveTo>
                    <a:cubicBezTo>
                      <a:pt x="2903875" y="1940863"/>
                      <a:pt x="2886546" y="1942966"/>
                      <a:pt x="2876044" y="1945069"/>
                    </a:cubicBezTo>
                    <a:cubicBezTo>
                      <a:pt x="2857140" y="1951377"/>
                      <a:pt x="2819332" y="1968200"/>
                      <a:pt x="2796228" y="1980818"/>
                    </a:cubicBezTo>
                    <a:cubicBezTo>
                      <a:pt x="2773123" y="1995538"/>
                      <a:pt x="2716411" y="2018670"/>
                      <a:pt x="2716411" y="2018670"/>
                    </a:cubicBezTo>
                    <a:cubicBezTo>
                      <a:pt x="2716411" y="2018670"/>
                      <a:pt x="2756319" y="2016567"/>
                      <a:pt x="2773123" y="2014464"/>
                    </a:cubicBezTo>
                    <a:cubicBezTo>
                      <a:pt x="2789926" y="2014464"/>
                      <a:pt x="2813031" y="2008155"/>
                      <a:pt x="2813031" y="2008155"/>
                    </a:cubicBezTo>
                    <a:cubicBezTo>
                      <a:pt x="2813031" y="2008155"/>
                      <a:pt x="2802529" y="2046007"/>
                      <a:pt x="2810931" y="2075448"/>
                    </a:cubicBezTo>
                    <a:cubicBezTo>
                      <a:pt x="2817232" y="2102785"/>
                      <a:pt x="2825634" y="2117505"/>
                      <a:pt x="2825634" y="2117505"/>
                    </a:cubicBezTo>
                    <a:cubicBezTo>
                      <a:pt x="2825634" y="2117505"/>
                      <a:pt x="2825634" y="2119608"/>
                      <a:pt x="2817232" y="2123814"/>
                    </a:cubicBezTo>
                    <a:cubicBezTo>
                      <a:pt x="2810931" y="2125917"/>
                      <a:pt x="2773123" y="2157460"/>
                      <a:pt x="2773123" y="2157460"/>
                    </a:cubicBezTo>
                    <a:cubicBezTo>
                      <a:pt x="2773123" y="2157460"/>
                      <a:pt x="2831935" y="2132226"/>
                      <a:pt x="2848738" y="2125917"/>
                    </a:cubicBezTo>
                    <a:cubicBezTo>
                      <a:pt x="2865542" y="2121711"/>
                      <a:pt x="2901249" y="2113300"/>
                      <a:pt x="2941157" y="2104888"/>
                    </a:cubicBezTo>
                    <a:cubicBezTo>
                      <a:pt x="2981066" y="2096476"/>
                      <a:pt x="3111292" y="2106991"/>
                      <a:pt x="3111292" y="2106991"/>
                    </a:cubicBezTo>
                    <a:cubicBezTo>
                      <a:pt x="3111292" y="2106991"/>
                      <a:pt x="3073484" y="2092271"/>
                      <a:pt x="3056681" y="2085962"/>
                    </a:cubicBezTo>
                    <a:cubicBezTo>
                      <a:pt x="3039878" y="2081756"/>
                      <a:pt x="3016773" y="2081756"/>
                      <a:pt x="3016773" y="2081756"/>
                    </a:cubicBezTo>
                    <a:cubicBezTo>
                      <a:pt x="3016773" y="2081756"/>
                      <a:pt x="3029375" y="2052316"/>
                      <a:pt x="3023074" y="2027081"/>
                    </a:cubicBezTo>
                    <a:cubicBezTo>
                      <a:pt x="3016773" y="1999744"/>
                      <a:pt x="2995769" y="1970303"/>
                      <a:pt x="2995769" y="1970303"/>
                    </a:cubicBezTo>
                    <a:cubicBezTo>
                      <a:pt x="2995769" y="1970303"/>
                      <a:pt x="3002070" y="1966098"/>
                      <a:pt x="3018873" y="1966098"/>
                    </a:cubicBezTo>
                    <a:cubicBezTo>
                      <a:pt x="3035677" y="1963995"/>
                      <a:pt x="3065083" y="1957686"/>
                      <a:pt x="3065083" y="1957686"/>
                    </a:cubicBezTo>
                    <a:cubicBezTo>
                      <a:pt x="3065083" y="1957686"/>
                      <a:pt x="2991568" y="1949274"/>
                      <a:pt x="2968463" y="1942966"/>
                    </a:cubicBezTo>
                    <a:cubicBezTo>
                      <a:pt x="2956910" y="1939811"/>
                      <a:pt x="2939057" y="1939286"/>
                      <a:pt x="2921466" y="1940074"/>
                    </a:cubicBezTo>
                    <a:close/>
                    <a:moveTo>
                      <a:pt x="2882143" y="1689578"/>
                    </a:moveTo>
                    <a:cubicBezTo>
                      <a:pt x="2843731" y="1689315"/>
                      <a:pt x="2800057" y="1691418"/>
                      <a:pt x="2779009" y="1700880"/>
                    </a:cubicBezTo>
                    <a:cubicBezTo>
                      <a:pt x="2736913" y="1717702"/>
                      <a:pt x="2720075" y="1810222"/>
                      <a:pt x="2720075" y="1810222"/>
                    </a:cubicBezTo>
                    <a:cubicBezTo>
                      <a:pt x="2720075" y="1810222"/>
                      <a:pt x="2760066" y="1759756"/>
                      <a:pt x="2806371" y="1730318"/>
                    </a:cubicBezTo>
                    <a:cubicBezTo>
                      <a:pt x="2852676" y="1698777"/>
                      <a:pt x="2953705" y="1692469"/>
                      <a:pt x="2953705" y="1692469"/>
                    </a:cubicBezTo>
                    <a:cubicBezTo>
                      <a:pt x="2953705" y="1692469"/>
                      <a:pt x="2920555" y="1689840"/>
                      <a:pt x="2882143" y="1689578"/>
                    </a:cubicBezTo>
                    <a:close/>
                    <a:moveTo>
                      <a:pt x="2751741" y="1152523"/>
                    </a:moveTo>
                    <a:lnTo>
                      <a:pt x="2752273" y="1154187"/>
                    </a:lnTo>
                    <a:lnTo>
                      <a:pt x="2764036" y="1192874"/>
                    </a:lnTo>
                    <a:lnTo>
                      <a:pt x="2787833" y="1274009"/>
                    </a:lnTo>
                    <a:lnTo>
                      <a:pt x="2819472" y="1283014"/>
                    </a:lnTo>
                    <a:lnTo>
                      <a:pt x="2820261" y="1283258"/>
                    </a:lnTo>
                    <a:lnTo>
                      <a:pt x="2825890" y="1283302"/>
                    </a:lnTo>
                    <a:lnTo>
                      <a:pt x="2903747" y="1291542"/>
                    </a:lnTo>
                    <a:lnTo>
                      <a:pt x="2899550" y="1288295"/>
                    </a:lnTo>
                    <a:cubicBezTo>
                      <a:pt x="2806596" y="1216396"/>
                      <a:pt x="2806596" y="1216396"/>
                      <a:pt x="2806596" y="1216396"/>
                    </a:cubicBezTo>
                    <a:cubicBezTo>
                      <a:pt x="2806596" y="1216396"/>
                      <a:pt x="2794376" y="1202454"/>
                      <a:pt x="2775061" y="1179930"/>
                    </a:cubicBezTo>
                    <a:close/>
                    <a:moveTo>
                      <a:pt x="1695768" y="862876"/>
                    </a:moveTo>
                    <a:cubicBezTo>
                      <a:pt x="2078780" y="919680"/>
                      <a:pt x="2078780" y="919680"/>
                      <a:pt x="2078780" y="919680"/>
                    </a:cubicBezTo>
                    <a:cubicBezTo>
                      <a:pt x="2078780" y="919680"/>
                      <a:pt x="2137705" y="923888"/>
                      <a:pt x="2177689" y="938615"/>
                    </a:cubicBezTo>
                    <a:cubicBezTo>
                      <a:pt x="2217674" y="951238"/>
                      <a:pt x="2274495" y="997523"/>
                      <a:pt x="2274495" y="997523"/>
                    </a:cubicBezTo>
                    <a:cubicBezTo>
                      <a:pt x="2274495" y="997523"/>
                      <a:pt x="2226092" y="984900"/>
                      <a:pt x="2192421" y="984900"/>
                    </a:cubicBezTo>
                    <a:cubicBezTo>
                      <a:pt x="2160854" y="987004"/>
                      <a:pt x="2101929" y="1026977"/>
                      <a:pt x="2082989" y="1031185"/>
                    </a:cubicBezTo>
                    <a:cubicBezTo>
                      <a:pt x="2061944" y="1035392"/>
                      <a:pt x="2013542" y="1064846"/>
                      <a:pt x="2013542" y="1064846"/>
                    </a:cubicBezTo>
                    <a:cubicBezTo>
                      <a:pt x="2013542" y="1064846"/>
                      <a:pt x="2118765" y="1039600"/>
                      <a:pt x="2177689" y="1060639"/>
                    </a:cubicBezTo>
                    <a:cubicBezTo>
                      <a:pt x="2234510" y="1081677"/>
                      <a:pt x="2276599" y="1062742"/>
                      <a:pt x="2320793" y="1102716"/>
                    </a:cubicBezTo>
                    <a:cubicBezTo>
                      <a:pt x="2362882" y="1142689"/>
                      <a:pt x="2402867" y="1193182"/>
                      <a:pt x="2402867" y="1193182"/>
                    </a:cubicBezTo>
                    <a:lnTo>
                      <a:pt x="2477977" y="1304520"/>
                    </a:lnTo>
                    <a:lnTo>
                      <a:pt x="2495231" y="1302276"/>
                    </a:lnTo>
                    <a:lnTo>
                      <a:pt x="2479203" y="1263722"/>
                    </a:lnTo>
                    <a:cubicBezTo>
                      <a:pt x="2435552" y="1159125"/>
                      <a:pt x="2373405" y="1012512"/>
                      <a:pt x="2352360" y="974380"/>
                    </a:cubicBezTo>
                    <a:cubicBezTo>
                      <a:pt x="2320793" y="913369"/>
                      <a:pt x="2238719" y="886019"/>
                      <a:pt x="2194525" y="875499"/>
                    </a:cubicBezTo>
                    <a:cubicBezTo>
                      <a:pt x="2150331" y="862876"/>
                      <a:pt x="1695768" y="862876"/>
                      <a:pt x="1695768" y="862876"/>
                    </a:cubicBezTo>
                    <a:close/>
                    <a:moveTo>
                      <a:pt x="2884074" y="435929"/>
                    </a:moveTo>
                    <a:cubicBezTo>
                      <a:pt x="2884074" y="435929"/>
                      <a:pt x="2919884" y="555927"/>
                      <a:pt x="2987291" y="631716"/>
                    </a:cubicBezTo>
                    <a:cubicBezTo>
                      <a:pt x="3054698" y="705399"/>
                      <a:pt x="3130531" y="1008552"/>
                      <a:pt x="3130531" y="1008552"/>
                    </a:cubicBezTo>
                    <a:cubicBezTo>
                      <a:pt x="3130531" y="1008552"/>
                      <a:pt x="3115786" y="812766"/>
                      <a:pt x="3063124" y="682241"/>
                    </a:cubicBezTo>
                    <a:cubicBezTo>
                      <a:pt x="3063124" y="682241"/>
                      <a:pt x="2993611" y="549612"/>
                      <a:pt x="2970440" y="520138"/>
                    </a:cubicBezTo>
                    <a:cubicBezTo>
                      <a:pt x="2945162" y="490665"/>
                      <a:pt x="2884074" y="435929"/>
                      <a:pt x="2884074" y="435929"/>
                    </a:cubicBezTo>
                    <a:close/>
                    <a:moveTo>
                      <a:pt x="990408" y="698"/>
                    </a:moveTo>
                    <a:cubicBezTo>
                      <a:pt x="1005101" y="-321"/>
                      <a:pt x="1021142" y="-189"/>
                      <a:pt x="1039550" y="863"/>
                    </a:cubicBezTo>
                    <a:cubicBezTo>
                      <a:pt x="1111078" y="5070"/>
                      <a:pt x="1258341" y="38728"/>
                      <a:pt x="1348803" y="72387"/>
                    </a:cubicBezTo>
                    <a:cubicBezTo>
                      <a:pt x="1439264" y="103941"/>
                      <a:pt x="1653848" y="181776"/>
                      <a:pt x="1737998" y="232264"/>
                    </a:cubicBezTo>
                    <a:cubicBezTo>
                      <a:pt x="1830564" y="284855"/>
                      <a:pt x="1914714" y="318513"/>
                      <a:pt x="2005176" y="371104"/>
                    </a:cubicBezTo>
                    <a:cubicBezTo>
                      <a:pt x="2051459" y="397400"/>
                      <a:pt x="2127194" y="436317"/>
                      <a:pt x="2203455" y="477601"/>
                    </a:cubicBezTo>
                    <a:lnTo>
                      <a:pt x="2296994" y="530121"/>
                    </a:lnTo>
                    <a:lnTo>
                      <a:pt x="2323986" y="546882"/>
                    </a:lnTo>
                    <a:lnTo>
                      <a:pt x="2357160" y="567482"/>
                    </a:lnTo>
                    <a:lnTo>
                      <a:pt x="2404890" y="598298"/>
                    </a:lnTo>
                    <a:lnTo>
                      <a:pt x="2415440" y="605928"/>
                    </a:lnTo>
                    <a:lnTo>
                      <a:pt x="2362991" y="493093"/>
                    </a:lnTo>
                    <a:cubicBezTo>
                      <a:pt x="2362991" y="493093"/>
                      <a:pt x="2362991" y="493093"/>
                      <a:pt x="2329266" y="483333"/>
                    </a:cubicBezTo>
                    <a:lnTo>
                      <a:pt x="2307060" y="476906"/>
                    </a:lnTo>
                    <a:lnTo>
                      <a:pt x="2313198" y="470584"/>
                    </a:lnTo>
                    <a:cubicBezTo>
                      <a:pt x="2335494" y="447752"/>
                      <a:pt x="2406858" y="375701"/>
                      <a:pt x="2460566" y="333037"/>
                    </a:cubicBezTo>
                    <a:lnTo>
                      <a:pt x="2482676" y="317005"/>
                    </a:lnTo>
                    <a:lnTo>
                      <a:pt x="2522361" y="296868"/>
                    </a:lnTo>
                    <a:lnTo>
                      <a:pt x="2554579" y="283748"/>
                    </a:lnTo>
                    <a:cubicBezTo>
                      <a:pt x="2588217" y="269017"/>
                      <a:pt x="2633417" y="251656"/>
                      <a:pt x="2694384" y="254812"/>
                    </a:cubicBezTo>
                    <a:cubicBezTo>
                      <a:pt x="2724868" y="256391"/>
                      <a:pt x="2759293" y="263098"/>
                      <a:pt x="2798186" y="277829"/>
                    </a:cubicBezTo>
                    <a:cubicBezTo>
                      <a:pt x="2951656" y="336753"/>
                      <a:pt x="2857052" y="260994"/>
                      <a:pt x="2857052" y="260994"/>
                    </a:cubicBezTo>
                    <a:cubicBezTo>
                      <a:pt x="2857052" y="260994"/>
                      <a:pt x="2858530" y="261224"/>
                      <a:pt x="2861191" y="261705"/>
                    </a:cubicBezTo>
                    <a:lnTo>
                      <a:pt x="2866568" y="262766"/>
                    </a:lnTo>
                    <a:lnTo>
                      <a:pt x="2867847" y="263215"/>
                    </a:lnTo>
                    <a:cubicBezTo>
                      <a:pt x="2872013" y="264887"/>
                      <a:pt x="2874182" y="265939"/>
                      <a:pt x="2874182" y="265939"/>
                    </a:cubicBezTo>
                    <a:cubicBezTo>
                      <a:pt x="2874182" y="265939"/>
                      <a:pt x="2875760" y="265775"/>
                      <a:pt x="2878772" y="265783"/>
                    </a:cubicBezTo>
                    <a:lnTo>
                      <a:pt x="2879970" y="265863"/>
                    </a:lnTo>
                    <a:lnTo>
                      <a:pt x="2909084" y="273357"/>
                    </a:lnTo>
                    <a:cubicBezTo>
                      <a:pt x="2937466" y="282038"/>
                      <a:pt x="2970577" y="295717"/>
                      <a:pt x="2989498" y="315709"/>
                    </a:cubicBezTo>
                    <a:cubicBezTo>
                      <a:pt x="3027340" y="357797"/>
                      <a:pt x="3391043" y="702920"/>
                      <a:pt x="3365815" y="925987"/>
                    </a:cubicBezTo>
                    <a:cubicBezTo>
                      <a:pt x="3351098" y="1060670"/>
                      <a:pt x="3227061" y="1315303"/>
                      <a:pt x="3233368" y="1376331"/>
                    </a:cubicBezTo>
                    <a:cubicBezTo>
                      <a:pt x="3234682" y="1385538"/>
                      <a:pt x="3236920" y="1397159"/>
                      <a:pt x="3239761" y="1410216"/>
                    </a:cubicBezTo>
                    <a:lnTo>
                      <a:pt x="3243622" y="1426604"/>
                    </a:lnTo>
                    <a:lnTo>
                      <a:pt x="3302854" y="1472111"/>
                    </a:lnTo>
                    <a:cubicBezTo>
                      <a:pt x="3370331" y="1532754"/>
                      <a:pt x="3422311" y="1609600"/>
                      <a:pt x="3442037" y="1705090"/>
                    </a:cubicBezTo>
                    <a:lnTo>
                      <a:pt x="3433973" y="1732860"/>
                    </a:lnTo>
                    <a:lnTo>
                      <a:pt x="3404867" y="1673697"/>
                    </a:lnTo>
                    <a:cubicBezTo>
                      <a:pt x="3399074" y="1661664"/>
                      <a:pt x="3393479" y="1649944"/>
                      <a:pt x="3388345" y="1639131"/>
                    </a:cubicBezTo>
                    <a:lnTo>
                      <a:pt x="3377441" y="1616053"/>
                    </a:lnTo>
                    <a:lnTo>
                      <a:pt x="3359581" y="1565598"/>
                    </a:lnTo>
                    <a:cubicBezTo>
                      <a:pt x="3359581" y="1565598"/>
                      <a:pt x="3359581" y="1565598"/>
                      <a:pt x="3361687" y="1582431"/>
                    </a:cubicBezTo>
                    <a:cubicBezTo>
                      <a:pt x="3361687" y="1582431"/>
                      <a:pt x="3366690" y="1593215"/>
                      <a:pt x="3374588" y="1610015"/>
                    </a:cubicBezTo>
                    <a:lnTo>
                      <a:pt x="3377441" y="1616053"/>
                    </a:lnTo>
                    <a:lnTo>
                      <a:pt x="3442901" y="1800978"/>
                    </a:lnTo>
                    <a:lnTo>
                      <a:pt x="3440408" y="1796829"/>
                    </a:lnTo>
                    <a:cubicBezTo>
                      <a:pt x="3438644" y="1793891"/>
                      <a:pt x="3436291" y="1789974"/>
                      <a:pt x="3433154" y="1784752"/>
                    </a:cubicBezTo>
                    <a:cubicBezTo>
                      <a:pt x="3433154" y="1784752"/>
                      <a:pt x="3414332" y="1768041"/>
                      <a:pt x="3397602" y="1761774"/>
                    </a:cubicBezTo>
                    <a:cubicBezTo>
                      <a:pt x="3380871" y="1753418"/>
                      <a:pt x="3349501" y="1755507"/>
                      <a:pt x="3349501" y="1755507"/>
                    </a:cubicBezTo>
                    <a:cubicBezTo>
                      <a:pt x="3349501" y="1755507"/>
                      <a:pt x="3380871" y="1768041"/>
                      <a:pt x="3395510" y="1772218"/>
                    </a:cubicBezTo>
                    <a:cubicBezTo>
                      <a:pt x="3406489" y="1773785"/>
                      <a:pt x="3429233" y="1791802"/>
                      <a:pt x="3439918" y="1800713"/>
                    </a:cubicBezTo>
                    <a:lnTo>
                      <a:pt x="3444055" y="1804238"/>
                    </a:lnTo>
                    <a:lnTo>
                      <a:pt x="3555468" y="2118980"/>
                    </a:lnTo>
                    <a:cubicBezTo>
                      <a:pt x="3555468" y="2118980"/>
                      <a:pt x="3553888" y="2108460"/>
                      <a:pt x="3553362" y="2091890"/>
                    </a:cubicBezTo>
                    <a:lnTo>
                      <a:pt x="3553487" y="2080908"/>
                    </a:lnTo>
                    <a:lnTo>
                      <a:pt x="3554536" y="2083695"/>
                    </a:lnTo>
                    <a:cubicBezTo>
                      <a:pt x="3566426" y="2115277"/>
                      <a:pt x="3569399" y="2123172"/>
                      <a:pt x="3570142" y="2125146"/>
                    </a:cubicBezTo>
                    <a:lnTo>
                      <a:pt x="3570375" y="2125765"/>
                    </a:lnTo>
                    <a:lnTo>
                      <a:pt x="3570326" y="2125774"/>
                    </a:lnTo>
                    <a:cubicBezTo>
                      <a:pt x="3545075" y="2130508"/>
                      <a:pt x="3536395" y="2124591"/>
                      <a:pt x="3524755" y="2128437"/>
                    </a:cubicBezTo>
                    <a:lnTo>
                      <a:pt x="3520991" y="2130652"/>
                    </a:lnTo>
                    <a:lnTo>
                      <a:pt x="3519898" y="2125754"/>
                    </a:lnTo>
                    <a:cubicBezTo>
                      <a:pt x="3517794" y="2116808"/>
                      <a:pt x="3515165" y="2106809"/>
                      <a:pt x="3513061" y="2102599"/>
                    </a:cubicBezTo>
                    <a:cubicBezTo>
                      <a:pt x="3510958" y="2096283"/>
                      <a:pt x="3498337" y="2064707"/>
                      <a:pt x="3485716" y="2058392"/>
                    </a:cubicBezTo>
                    <a:cubicBezTo>
                      <a:pt x="3475198" y="2052077"/>
                      <a:pt x="3435232" y="2037341"/>
                      <a:pt x="3422611" y="2039446"/>
                    </a:cubicBezTo>
                    <a:cubicBezTo>
                      <a:pt x="3409989" y="2039446"/>
                      <a:pt x="3397368" y="2045762"/>
                      <a:pt x="3384747" y="2043657"/>
                    </a:cubicBezTo>
                    <a:cubicBezTo>
                      <a:pt x="3372126" y="2041551"/>
                      <a:pt x="3334263" y="2031026"/>
                      <a:pt x="3334263" y="2031026"/>
                    </a:cubicBezTo>
                    <a:cubicBezTo>
                      <a:pt x="3378437" y="2058392"/>
                      <a:pt x="3378437" y="2058392"/>
                      <a:pt x="3378437" y="2058392"/>
                    </a:cubicBezTo>
                    <a:cubicBezTo>
                      <a:pt x="3378437" y="2058392"/>
                      <a:pt x="3359505" y="2079443"/>
                      <a:pt x="3357402" y="2092073"/>
                    </a:cubicBezTo>
                    <a:cubicBezTo>
                      <a:pt x="3348988" y="2111019"/>
                      <a:pt x="3351091" y="2140490"/>
                      <a:pt x="3351091" y="2140490"/>
                    </a:cubicBezTo>
                    <a:cubicBezTo>
                      <a:pt x="3317435" y="2140490"/>
                      <a:pt x="3317435" y="2140490"/>
                      <a:pt x="3317435" y="2140490"/>
                    </a:cubicBezTo>
                    <a:cubicBezTo>
                      <a:pt x="3317435" y="2140490"/>
                      <a:pt x="3348988" y="2148910"/>
                      <a:pt x="3359505" y="2155225"/>
                    </a:cubicBezTo>
                    <a:cubicBezTo>
                      <a:pt x="3370023" y="2161541"/>
                      <a:pt x="3395265" y="2172066"/>
                      <a:pt x="3416300" y="2180486"/>
                    </a:cubicBezTo>
                    <a:cubicBezTo>
                      <a:pt x="3432076" y="2186801"/>
                      <a:pt x="3457318" y="2199037"/>
                      <a:pt x="3468953" y="2204760"/>
                    </a:cubicBezTo>
                    <a:lnTo>
                      <a:pt x="3471183" y="2205864"/>
                    </a:lnTo>
                    <a:lnTo>
                      <a:pt x="3465112" y="2222558"/>
                    </a:lnTo>
                    <a:cubicBezTo>
                      <a:pt x="3458799" y="2247805"/>
                      <a:pt x="3418818" y="2359317"/>
                      <a:pt x="3404088" y="2397188"/>
                    </a:cubicBezTo>
                    <a:cubicBezTo>
                      <a:pt x="3389358" y="2435060"/>
                      <a:pt x="3303083" y="2544467"/>
                      <a:pt x="3303083" y="2544467"/>
                    </a:cubicBezTo>
                    <a:cubicBezTo>
                      <a:pt x="3303083" y="2544467"/>
                      <a:pt x="3383045" y="2468724"/>
                      <a:pt x="3395671" y="2456100"/>
                    </a:cubicBezTo>
                    <a:cubicBezTo>
                      <a:pt x="3410401" y="2443476"/>
                      <a:pt x="3429339" y="2411916"/>
                      <a:pt x="3450382" y="2386668"/>
                    </a:cubicBezTo>
                    <a:cubicBezTo>
                      <a:pt x="3469321" y="2363525"/>
                      <a:pt x="3515615" y="2209934"/>
                      <a:pt x="3526136" y="2184686"/>
                    </a:cubicBezTo>
                    <a:cubicBezTo>
                      <a:pt x="3538762" y="2157334"/>
                      <a:pt x="3574535" y="2159438"/>
                      <a:pt x="3618725" y="2163646"/>
                    </a:cubicBezTo>
                    <a:cubicBezTo>
                      <a:pt x="3665019" y="2167854"/>
                      <a:pt x="3707104" y="2155230"/>
                      <a:pt x="3751294" y="2136294"/>
                    </a:cubicBezTo>
                    <a:cubicBezTo>
                      <a:pt x="3772337" y="2126826"/>
                      <a:pt x="3786015" y="2113676"/>
                      <a:pt x="3799430" y="2104735"/>
                    </a:cubicBezTo>
                    <a:lnTo>
                      <a:pt x="3810437" y="2099831"/>
                    </a:lnTo>
                    <a:lnTo>
                      <a:pt x="3824461" y="2097367"/>
                    </a:lnTo>
                    <a:lnTo>
                      <a:pt x="3829342" y="2096510"/>
                    </a:lnTo>
                    <a:lnTo>
                      <a:pt x="3845987" y="2098423"/>
                    </a:lnTo>
                    <a:cubicBezTo>
                      <a:pt x="3885968" y="2111046"/>
                      <a:pt x="3894385" y="2134190"/>
                      <a:pt x="3904907" y="2180478"/>
                    </a:cubicBezTo>
                    <a:cubicBezTo>
                      <a:pt x="3915428" y="2226766"/>
                      <a:pt x="3885968" y="2315133"/>
                      <a:pt x="3885968" y="2315133"/>
                    </a:cubicBezTo>
                    <a:cubicBezTo>
                      <a:pt x="3885968" y="2315133"/>
                      <a:pt x="3885508" y="2319834"/>
                      <a:pt x="3884225" y="2328571"/>
                    </a:cubicBezTo>
                    <a:lnTo>
                      <a:pt x="3881324" y="2344937"/>
                    </a:lnTo>
                    <a:lnTo>
                      <a:pt x="3878738" y="2354578"/>
                    </a:lnTo>
                    <a:cubicBezTo>
                      <a:pt x="3870987" y="2383473"/>
                      <a:pt x="3863790" y="2410304"/>
                      <a:pt x="3857107" y="2435219"/>
                    </a:cubicBezTo>
                    <a:lnTo>
                      <a:pt x="3839183" y="2502042"/>
                    </a:lnTo>
                    <a:lnTo>
                      <a:pt x="3806236" y="2584501"/>
                    </a:lnTo>
                    <a:cubicBezTo>
                      <a:pt x="3765301" y="2675605"/>
                      <a:pt x="3703948" y="2779062"/>
                      <a:pt x="3612412" y="2876897"/>
                    </a:cubicBezTo>
                    <a:cubicBezTo>
                      <a:pt x="3370419" y="3137791"/>
                      <a:pt x="3046360" y="2935809"/>
                      <a:pt x="3004275" y="2912665"/>
                    </a:cubicBezTo>
                    <a:cubicBezTo>
                      <a:pt x="2962189" y="2889521"/>
                      <a:pt x="2852767" y="2792738"/>
                      <a:pt x="2812785" y="2759074"/>
                    </a:cubicBezTo>
                    <a:cubicBezTo>
                      <a:pt x="2770700" y="2725410"/>
                      <a:pt x="2726510" y="2651771"/>
                      <a:pt x="2726510" y="2651771"/>
                    </a:cubicBezTo>
                    <a:cubicBezTo>
                      <a:pt x="2726510" y="2651771"/>
                      <a:pt x="2724406" y="2649667"/>
                      <a:pt x="2722301" y="2655979"/>
                    </a:cubicBezTo>
                    <a:cubicBezTo>
                      <a:pt x="2720197" y="2662291"/>
                      <a:pt x="2699154" y="2727514"/>
                      <a:pt x="2686529" y="2750658"/>
                    </a:cubicBezTo>
                    <a:cubicBezTo>
                      <a:pt x="2676007" y="2771698"/>
                      <a:pt x="2661277" y="2782218"/>
                      <a:pt x="2646547" y="2799050"/>
                    </a:cubicBezTo>
                    <a:cubicBezTo>
                      <a:pt x="2633922" y="2817986"/>
                      <a:pt x="2612879" y="2845337"/>
                      <a:pt x="2593940" y="2887417"/>
                    </a:cubicBezTo>
                    <a:cubicBezTo>
                      <a:pt x="2575002" y="2929497"/>
                      <a:pt x="2606566" y="2963160"/>
                      <a:pt x="2606566" y="2963160"/>
                    </a:cubicBezTo>
                    <a:cubicBezTo>
                      <a:pt x="2627609" y="2988408"/>
                      <a:pt x="2697050" y="3005240"/>
                      <a:pt x="2724406" y="3001032"/>
                    </a:cubicBezTo>
                    <a:cubicBezTo>
                      <a:pt x="2654964" y="2986304"/>
                      <a:pt x="2614983" y="2916873"/>
                      <a:pt x="2614983" y="2916873"/>
                    </a:cubicBezTo>
                    <a:cubicBezTo>
                      <a:pt x="2614983" y="2916873"/>
                      <a:pt x="2614983" y="2916873"/>
                      <a:pt x="2636026" y="2931601"/>
                    </a:cubicBezTo>
                    <a:cubicBezTo>
                      <a:pt x="2654964" y="2946329"/>
                      <a:pt x="2688633" y="2969472"/>
                      <a:pt x="2741240" y="2975784"/>
                    </a:cubicBezTo>
                    <a:cubicBezTo>
                      <a:pt x="2793847" y="2982096"/>
                      <a:pt x="2823307" y="2935809"/>
                      <a:pt x="2823307" y="2935809"/>
                    </a:cubicBezTo>
                    <a:cubicBezTo>
                      <a:pt x="2823307" y="2935809"/>
                      <a:pt x="2823307" y="2935809"/>
                      <a:pt x="2869601" y="2874793"/>
                    </a:cubicBezTo>
                    <a:cubicBezTo>
                      <a:pt x="2869601" y="2874793"/>
                      <a:pt x="2869601" y="2874793"/>
                      <a:pt x="2909582" y="2914769"/>
                    </a:cubicBezTo>
                    <a:cubicBezTo>
                      <a:pt x="2909582" y="2914769"/>
                      <a:pt x="2838037" y="2988408"/>
                      <a:pt x="2804368" y="3009448"/>
                    </a:cubicBezTo>
                    <a:cubicBezTo>
                      <a:pt x="2770700" y="3030488"/>
                      <a:pt x="2715988" y="3045216"/>
                      <a:pt x="2631817" y="3019968"/>
                    </a:cubicBezTo>
                    <a:lnTo>
                      <a:pt x="2592812" y="2997729"/>
                    </a:lnTo>
                    <a:lnTo>
                      <a:pt x="2571463" y="2978979"/>
                    </a:lnTo>
                    <a:lnTo>
                      <a:pt x="2569646" y="2977384"/>
                    </a:lnTo>
                    <a:lnTo>
                      <a:pt x="2550477" y="2953365"/>
                    </a:lnTo>
                    <a:lnTo>
                      <a:pt x="2543509" y="2942341"/>
                    </a:lnTo>
                    <a:lnTo>
                      <a:pt x="2527951" y="2910199"/>
                    </a:lnTo>
                    <a:cubicBezTo>
                      <a:pt x="2524104" y="2900173"/>
                      <a:pt x="2522395" y="2893729"/>
                      <a:pt x="2522395" y="2893729"/>
                    </a:cubicBezTo>
                    <a:cubicBezTo>
                      <a:pt x="2522395" y="2893729"/>
                      <a:pt x="2522395" y="2893729"/>
                      <a:pt x="2457162" y="2748554"/>
                    </a:cubicBezTo>
                    <a:cubicBezTo>
                      <a:pt x="2457162" y="2748554"/>
                      <a:pt x="2396138" y="2689642"/>
                      <a:pt x="2362469" y="2651771"/>
                    </a:cubicBezTo>
                    <a:lnTo>
                      <a:pt x="2340024" y="2621933"/>
                    </a:lnTo>
                    <a:lnTo>
                      <a:pt x="2338457" y="2619477"/>
                    </a:lnTo>
                    <a:cubicBezTo>
                      <a:pt x="2304048" y="2565541"/>
                      <a:pt x="2304048" y="2565541"/>
                      <a:pt x="2304048" y="2565541"/>
                    </a:cubicBezTo>
                    <a:cubicBezTo>
                      <a:pt x="2304048" y="2565541"/>
                      <a:pt x="2271838" y="2433449"/>
                      <a:pt x="2335655" y="2318674"/>
                    </a:cubicBezTo>
                    <a:lnTo>
                      <a:pt x="2366996" y="2274192"/>
                    </a:lnTo>
                    <a:lnTo>
                      <a:pt x="2347572" y="2275513"/>
                    </a:lnTo>
                    <a:cubicBezTo>
                      <a:pt x="2338243" y="2274970"/>
                      <a:pt x="2329202" y="2273030"/>
                      <a:pt x="2320522" y="2269084"/>
                    </a:cubicBezTo>
                    <a:cubicBezTo>
                      <a:pt x="2253189" y="2237517"/>
                      <a:pt x="2057503" y="2182801"/>
                      <a:pt x="2038565" y="2062847"/>
                    </a:cubicBezTo>
                    <a:cubicBezTo>
                      <a:pt x="2024363" y="1972882"/>
                      <a:pt x="2014894" y="1779929"/>
                      <a:pt x="2043892" y="1618938"/>
                    </a:cubicBezTo>
                    <a:lnTo>
                      <a:pt x="2058099" y="1557525"/>
                    </a:lnTo>
                    <a:lnTo>
                      <a:pt x="2055755" y="1558228"/>
                    </a:lnTo>
                    <a:lnTo>
                      <a:pt x="2050316" y="1559430"/>
                    </a:lnTo>
                    <a:cubicBezTo>
                      <a:pt x="1969609" y="1577348"/>
                      <a:pt x="1639648" y="1651436"/>
                      <a:pt x="1525518" y="1690090"/>
                    </a:cubicBezTo>
                    <a:cubicBezTo>
                      <a:pt x="1395085" y="1734267"/>
                      <a:pt x="1087937" y="1875211"/>
                      <a:pt x="946985" y="1875211"/>
                    </a:cubicBezTo>
                    <a:cubicBezTo>
                      <a:pt x="751335" y="1873108"/>
                      <a:pt x="559893" y="1858382"/>
                      <a:pt x="559893" y="1858382"/>
                    </a:cubicBezTo>
                    <a:cubicBezTo>
                      <a:pt x="559893" y="1858382"/>
                      <a:pt x="488365" y="1593323"/>
                      <a:pt x="412630" y="1498659"/>
                    </a:cubicBezTo>
                    <a:cubicBezTo>
                      <a:pt x="334791" y="1403995"/>
                      <a:pt x="94962" y="1208355"/>
                      <a:pt x="46576" y="1063204"/>
                    </a:cubicBezTo>
                    <a:cubicBezTo>
                      <a:pt x="293" y="915949"/>
                      <a:pt x="-24952" y="798144"/>
                      <a:pt x="36057" y="665615"/>
                    </a:cubicBezTo>
                    <a:cubicBezTo>
                      <a:pt x="94962" y="535189"/>
                      <a:pt x="191735" y="459457"/>
                      <a:pt x="191735" y="459457"/>
                    </a:cubicBezTo>
                    <a:cubicBezTo>
                      <a:pt x="191735" y="459457"/>
                      <a:pt x="294819" y="455250"/>
                      <a:pt x="374762" y="465768"/>
                    </a:cubicBezTo>
                    <a:cubicBezTo>
                      <a:pt x="456809" y="476287"/>
                      <a:pt x="587242" y="499427"/>
                      <a:pt x="677704" y="528878"/>
                    </a:cubicBezTo>
                    <a:cubicBezTo>
                      <a:pt x="766061" y="558329"/>
                      <a:pt x="1090040" y="713999"/>
                      <a:pt x="1090040" y="713999"/>
                    </a:cubicBezTo>
                    <a:cubicBezTo>
                      <a:pt x="736609" y="514152"/>
                      <a:pt x="736609" y="514152"/>
                      <a:pt x="736609" y="514152"/>
                    </a:cubicBezTo>
                    <a:cubicBezTo>
                      <a:pt x="503092" y="423695"/>
                      <a:pt x="503092" y="423695"/>
                      <a:pt x="503092" y="423695"/>
                    </a:cubicBezTo>
                    <a:cubicBezTo>
                      <a:pt x="503092" y="423695"/>
                      <a:pt x="606176" y="362690"/>
                      <a:pt x="700845" y="246989"/>
                    </a:cubicBezTo>
                    <a:cubicBezTo>
                      <a:pt x="795514" y="131289"/>
                      <a:pt x="803929" y="89216"/>
                      <a:pt x="867042" y="47143"/>
                    </a:cubicBezTo>
                    <a:cubicBezTo>
                      <a:pt x="914377" y="17166"/>
                      <a:pt x="946327" y="3755"/>
                      <a:pt x="990408" y="698"/>
                    </a:cubicBezTo>
                    <a:close/>
                  </a:path>
                </a:pathLst>
              </a:custGeom>
              <a:solidFill>
                <a:schemeClr val="bg1"/>
              </a:solidFill>
              <a:ln w="3175">
                <a:noFill/>
              </a:ln>
            </p:spPr>
            <p:txBody>
              <a:bodyPr vert="horz" wrap="square" lIns="67232" tIns="33616" rIns="67232" bIns="33616" numCol="1" anchor="t" anchorCtr="0" compatLnSpc="1">
                <a:prstTxWarp prst="textNoShape">
                  <a:avLst/>
                </a:prstTxWarp>
                <a:noAutofit/>
              </a:bodyPr>
              <a:lstStyle/>
              <a:p>
                <a:pPr defTabSz="685775"/>
                <a:endParaRPr lang="en-IN" sz="1324" dirty="0">
                  <a:solidFill>
                    <a:srgbClr val="505050"/>
                  </a:solidFill>
                </a:endParaRPr>
              </a:p>
            </p:txBody>
          </p:sp>
        </p:grpSp>
        <p:pic>
          <p:nvPicPr>
            <p:cNvPr id="19" name="Picture 4" descr="http://www.thebhwgroup.com/blog/wp-content/uploads/2014/10/pig-logo.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057514" y="4163717"/>
              <a:ext cx="647979" cy="97440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p:cNvPicPr>
              <a:picLocks noChangeAspect="1"/>
            </p:cNvPicPr>
            <p:nvPr/>
          </p:nvPicPr>
          <p:blipFill>
            <a:blip r:embed="rId5"/>
            <a:stretch>
              <a:fillRect/>
            </a:stretch>
          </p:blipFill>
          <p:spPr>
            <a:xfrm>
              <a:off x="7385787" y="4102809"/>
              <a:ext cx="1128491" cy="1035313"/>
            </a:xfrm>
            <a:prstGeom prst="rect">
              <a:avLst/>
            </a:prstGeom>
            <a:solidFill>
              <a:schemeClr val="accent3"/>
            </a:solidFill>
          </p:spPr>
        </p:pic>
        <p:pic>
          <p:nvPicPr>
            <p:cNvPr id="27650" name="Picture 2" descr="https://zeppelin.incubator.apache.org/assets/themes/zeppelin/img/spark_logo.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983903" y="2987725"/>
              <a:ext cx="1025398" cy="1025398"/>
            </a:xfrm>
            <a:prstGeom prst="rect">
              <a:avLst/>
            </a:prstGeom>
            <a:noFill/>
            <a:extLst>
              <a:ext uri="{909E8E84-426E-40DD-AFC4-6F175D3DCCD1}">
                <a14:hiddenFill xmlns:a14="http://schemas.microsoft.com/office/drawing/2010/main">
                  <a:solidFill>
                    <a:srgbClr val="FFFFFF"/>
                  </a:solidFill>
                </a14:hiddenFill>
              </a:ext>
            </a:extLst>
          </p:spPr>
        </p:pic>
        <p:pic>
          <p:nvPicPr>
            <p:cNvPr id="27652" name="Picture 4" descr="https://www.mapr.com/sites/default/files/squoop-image.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56520" y="5453772"/>
              <a:ext cx="1796566" cy="598856"/>
            </a:xfrm>
            <a:prstGeom prst="rect">
              <a:avLst/>
            </a:prstGeom>
            <a:noFill/>
            <a:extLst>
              <a:ext uri="{909E8E84-426E-40DD-AFC4-6F175D3DCCD1}">
                <a14:hiddenFill xmlns:a14="http://schemas.microsoft.com/office/drawing/2010/main">
                  <a:solidFill>
                    <a:srgbClr val="FFFFFF"/>
                  </a:solidFill>
                </a14:hiddenFill>
              </a:ext>
            </a:extLst>
          </p:spPr>
        </p:pic>
        <p:pic>
          <p:nvPicPr>
            <p:cNvPr id="27654" name="Picture 6" descr="https://cwiki.apache.org/confluence/download/attachments/30737784/oozie_282x1178.png?version=1&amp;modificationDate=1349284899000&amp;api=v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862502" y="5529188"/>
              <a:ext cx="1871537" cy="448025"/>
            </a:xfrm>
            <a:prstGeom prst="rect">
              <a:avLst/>
            </a:prstGeom>
            <a:noFill/>
            <a:extLst>
              <a:ext uri="{909E8E84-426E-40DD-AFC4-6F175D3DCCD1}">
                <a14:hiddenFill xmlns:a14="http://schemas.microsoft.com/office/drawing/2010/main">
                  <a:solidFill>
                    <a:srgbClr val="FFFFFF"/>
                  </a:solidFill>
                </a14:hiddenFill>
              </a:ext>
            </a:extLst>
          </p:spPr>
        </p:pic>
        <p:pic>
          <p:nvPicPr>
            <p:cNvPr id="27656" name="Picture 8" descr="Apache HBase"/>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241851" y="3316328"/>
              <a:ext cx="1468114" cy="374838"/>
            </a:xfrm>
            <a:prstGeom prst="rect">
              <a:avLst/>
            </a:prstGeom>
            <a:noFill/>
            <a:extLst>
              <a:ext uri="{909E8E84-426E-40DD-AFC4-6F175D3DCCD1}">
                <a14:hiddenFill xmlns:a14="http://schemas.microsoft.com/office/drawing/2010/main">
                  <a:solidFill>
                    <a:srgbClr val="FFFFFF"/>
                  </a:solidFill>
                </a14:hiddenFill>
              </a:ext>
            </a:extLst>
          </p:spPr>
        </p:pic>
        <p:sp>
          <p:nvSpPr>
            <p:cNvPr id="23" name="Oval 22"/>
            <p:cNvSpPr/>
            <p:nvPr/>
          </p:nvSpPr>
          <p:spPr bwMode="auto">
            <a:xfrm>
              <a:off x="8165732" y="3161770"/>
              <a:ext cx="3032617" cy="2969233"/>
            </a:xfrm>
            <a:prstGeom prst="ellipse">
              <a:avLst/>
            </a:prstGeom>
            <a:noFill/>
            <a:ln>
              <a:solidFill>
                <a:schemeClr val="bg1">
                  <a:lumMod val="95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500" b="1" dirty="0">
                <a:solidFill>
                  <a:schemeClr val="bg1"/>
                </a:solidFill>
                <a:latin typeface="+mj-lt"/>
                <a:ea typeface="Segoe UI" pitchFamily="34" charset="0"/>
                <a:cs typeface="Segoe UI" pitchFamily="34" charset="0"/>
              </a:endParaRPr>
            </a:p>
          </p:txBody>
        </p:sp>
        <p:sp>
          <p:nvSpPr>
            <p:cNvPr id="2" name="Rectangle 1"/>
            <p:cNvSpPr/>
            <p:nvPr/>
          </p:nvSpPr>
          <p:spPr bwMode="auto">
            <a:xfrm>
              <a:off x="7505700" y="2749022"/>
              <a:ext cx="4417062" cy="3705033"/>
            </a:xfrm>
            <a:prstGeom prst="rect">
              <a:avLst/>
            </a:prstGeom>
            <a:noFill/>
            <a:ln w="635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3" name="Footer Placeholder 12">
            <a:extLst>
              <a:ext uri="{FF2B5EF4-FFF2-40B4-BE49-F238E27FC236}">
                <a16:creationId xmlns:a16="http://schemas.microsoft.com/office/drawing/2014/main" id="{903BC960-E4B0-4C32-9686-BACFCF47E515}"/>
              </a:ext>
            </a:extLst>
          </p:cNvPr>
          <p:cNvSpPr>
            <a:spLocks noGrp="1"/>
          </p:cNvSpPr>
          <p:nvPr>
            <p:ph type="ftr" sz="quarter" idx="11"/>
          </p:nvPr>
        </p:nvSpPr>
        <p:spPr/>
        <p:txBody>
          <a:bodyPr/>
          <a:lstStyle/>
          <a:p>
            <a:pPr defTabSz="685644"/>
            <a:r>
              <a:rPr lang="en-US">
                <a:solidFill>
                  <a:srgbClr val="505050"/>
                </a:solidFill>
              </a:rPr>
              <a:t>Cloud and Big Data for Data Analytics</a:t>
            </a:r>
            <a:endParaRPr lang="en-US" dirty="0">
              <a:solidFill>
                <a:srgbClr val="505050"/>
              </a:solidFill>
            </a:endParaRPr>
          </a:p>
        </p:txBody>
      </p:sp>
      <p:sp>
        <p:nvSpPr>
          <p:cNvPr id="14" name="Slide Number Placeholder 13">
            <a:extLst>
              <a:ext uri="{FF2B5EF4-FFF2-40B4-BE49-F238E27FC236}">
                <a16:creationId xmlns:a16="http://schemas.microsoft.com/office/drawing/2014/main" id="{63E2C753-0F19-44CD-B470-AD86FB2BEA33}"/>
              </a:ext>
            </a:extLst>
          </p:cNvPr>
          <p:cNvSpPr>
            <a:spLocks noGrp="1"/>
          </p:cNvSpPr>
          <p:nvPr>
            <p:ph type="sldNum" sz="quarter" idx="12"/>
          </p:nvPr>
        </p:nvSpPr>
        <p:spPr/>
        <p:txBody>
          <a:bodyPr/>
          <a:lstStyle/>
          <a:p>
            <a:pPr defTabSz="685644"/>
            <a:fld id="{27258FFF-F925-446B-8502-81C933981705}" type="slidenum">
              <a:rPr lang="en-US" smtClean="0">
                <a:solidFill>
                  <a:srgbClr val="505050"/>
                </a:solidFill>
              </a:rPr>
              <a:pPr defTabSz="685644"/>
              <a:t>74</a:t>
            </a:fld>
            <a:endParaRPr lang="en-US" dirty="0">
              <a:solidFill>
                <a:srgbClr val="505050"/>
              </a:solidFill>
            </a:endParaRPr>
          </a:p>
        </p:txBody>
      </p:sp>
    </p:spTree>
    <p:extLst>
      <p:ext uri="{BB962C8B-B14F-4D97-AF65-F5344CB8AC3E}">
        <p14:creationId xmlns:p14="http://schemas.microsoft.com/office/powerpoint/2010/main" val="1377682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269440" y="1237238"/>
            <a:ext cx="1596928" cy="4003593"/>
          </a:xfrm>
          <a:prstGeom prst="rect">
            <a:avLst/>
          </a:prstGeom>
          <a:noFill/>
        </p:spPr>
        <p:txBody>
          <a:bodyPr wrap="square" lIns="68516" tIns="34257" rIns="68516" bIns="34257" rtlCol="0">
            <a:spAutoFit/>
          </a:bodyPr>
          <a:lstStyle/>
          <a:p>
            <a:pPr defTabSz="913703"/>
            <a:r>
              <a:rPr lang="en-US" sz="1598" u="sng" dirty="0">
                <a:solidFill>
                  <a:srgbClr val="292929"/>
                </a:solidFill>
              </a:rPr>
              <a:t>Legend</a:t>
            </a:r>
          </a:p>
          <a:p>
            <a:pPr defTabSz="913703"/>
            <a:r>
              <a:rPr lang="en-US" sz="1598" dirty="0">
                <a:solidFill>
                  <a:srgbClr val="C00000"/>
                </a:solidFill>
              </a:rPr>
              <a:t>Red = </a:t>
            </a:r>
          </a:p>
          <a:p>
            <a:pPr defTabSz="913703"/>
            <a:r>
              <a:rPr lang="en-US" sz="1598" dirty="0">
                <a:solidFill>
                  <a:srgbClr val="C00000"/>
                </a:solidFill>
              </a:rPr>
              <a:t>Core Hadoop</a:t>
            </a:r>
          </a:p>
          <a:p>
            <a:pPr defTabSz="913703"/>
            <a:r>
              <a:rPr lang="en-US" sz="1598" dirty="0">
                <a:solidFill>
                  <a:srgbClr val="0071BC"/>
                </a:solidFill>
              </a:rPr>
              <a:t>Blue = </a:t>
            </a:r>
            <a:br>
              <a:rPr lang="en-US" sz="1598" dirty="0">
                <a:solidFill>
                  <a:srgbClr val="0071BC"/>
                </a:solidFill>
              </a:rPr>
            </a:br>
            <a:r>
              <a:rPr lang="en-US" sz="1598" dirty="0">
                <a:solidFill>
                  <a:srgbClr val="0071BC"/>
                </a:solidFill>
              </a:rPr>
              <a:t>Data processing (Hadoop) </a:t>
            </a:r>
          </a:p>
          <a:p>
            <a:pPr defTabSz="913703"/>
            <a:r>
              <a:rPr lang="en-US" sz="1598" dirty="0">
                <a:solidFill>
                  <a:schemeClr val="bg2">
                    <a:lumMod val="50000"/>
                  </a:schemeClr>
                </a:solidFill>
              </a:rPr>
              <a:t>Gray = Microsoft integration points and value adds</a:t>
            </a:r>
          </a:p>
          <a:p>
            <a:pPr defTabSz="913703"/>
            <a:r>
              <a:rPr lang="en-US" sz="1598" dirty="0">
                <a:solidFill>
                  <a:srgbClr val="FF8A00"/>
                </a:solidFill>
              </a:rPr>
              <a:t>Orange = </a:t>
            </a:r>
          </a:p>
          <a:p>
            <a:pPr defTabSz="913703"/>
            <a:r>
              <a:rPr lang="en-US" sz="1598" dirty="0">
                <a:solidFill>
                  <a:srgbClr val="FF8A00"/>
                </a:solidFill>
              </a:rPr>
              <a:t>Data movement</a:t>
            </a:r>
          </a:p>
          <a:p>
            <a:pPr defTabSz="913703"/>
            <a:r>
              <a:rPr lang="en-US" sz="1598" dirty="0">
                <a:solidFill>
                  <a:srgbClr val="8CC600">
                    <a:lumMod val="75000"/>
                  </a:srgbClr>
                </a:solidFill>
              </a:rPr>
              <a:t>Green = Packages</a:t>
            </a:r>
          </a:p>
          <a:p>
            <a:pPr defTabSz="913703"/>
            <a:r>
              <a:rPr lang="en-US" sz="1598" dirty="0">
                <a:solidFill>
                  <a:srgbClr val="948A54"/>
                </a:solidFill>
              </a:rPr>
              <a:t>Azure Infrastructure components</a:t>
            </a:r>
          </a:p>
        </p:txBody>
      </p:sp>
      <p:sp>
        <p:nvSpPr>
          <p:cNvPr id="4" name="Text Placeholder 3"/>
          <p:cNvSpPr>
            <a:spLocks noGrp="1"/>
          </p:cNvSpPr>
          <p:nvPr>
            <p:ph type="body" sz="quarter" idx="13"/>
          </p:nvPr>
        </p:nvSpPr>
        <p:spPr>
          <a:xfrm>
            <a:off x="958927" y="189104"/>
            <a:ext cx="7789537" cy="644859"/>
          </a:xfrm>
        </p:spPr>
        <p:txBody>
          <a:bodyPr/>
          <a:lstStyle/>
          <a:p>
            <a:r>
              <a:rPr lang="en-US" sz="3200" dirty="0">
                <a:solidFill>
                  <a:schemeClr val="tx1"/>
                </a:solidFill>
              </a:rPr>
              <a:t>HDInsight and Hadoop ecosystem (2017)</a:t>
            </a:r>
          </a:p>
        </p:txBody>
      </p:sp>
      <p:grpSp>
        <p:nvGrpSpPr>
          <p:cNvPr id="6" name="Group 5">
            <a:extLst>
              <a:ext uri="{FF2B5EF4-FFF2-40B4-BE49-F238E27FC236}">
                <a16:creationId xmlns:a16="http://schemas.microsoft.com/office/drawing/2014/main" id="{ACFA82EC-0789-46F0-B9D2-ACF82065DB19}"/>
              </a:ext>
            </a:extLst>
          </p:cNvPr>
          <p:cNvGrpSpPr>
            <a:grpSpLocks noChangeAspect="1"/>
          </p:cNvGrpSpPr>
          <p:nvPr/>
        </p:nvGrpSpPr>
        <p:grpSpPr>
          <a:xfrm>
            <a:off x="277632" y="1442674"/>
            <a:ext cx="6638407" cy="3972652"/>
            <a:chOff x="703237" y="1992034"/>
            <a:chExt cx="6381869" cy="3819131"/>
          </a:xfrm>
        </p:grpSpPr>
        <p:sp>
          <p:nvSpPr>
            <p:cNvPr id="32" name="Rectangle 31"/>
            <p:cNvSpPr/>
            <p:nvPr/>
          </p:nvSpPr>
          <p:spPr bwMode="auto">
            <a:xfrm>
              <a:off x="1329840" y="4800713"/>
              <a:ext cx="3885292" cy="368409"/>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388" tIns="25693" rIns="25693" bIns="51388" numCol="1" spcCol="0" rtlCol="0" fromWordArt="0" anchor="ctr" anchorCtr="0" forceAA="0" compatLnSpc="1">
              <a:prstTxWarp prst="textNoShape">
                <a:avLst/>
              </a:prstTxWarp>
              <a:noAutofit/>
            </a:bodyPr>
            <a:lstStyle/>
            <a:p>
              <a:pPr algn="ctr" defTabSz="913703"/>
              <a:r>
                <a:rPr lang="en-US" sz="1598" dirty="0">
                  <a:solidFill>
                    <a:prstClr val="white"/>
                  </a:solidFill>
                  <a:latin typeface="+mj-lt"/>
                  <a:cs typeface="Segoe UI" pitchFamily="34" charset="0"/>
                </a:rPr>
                <a:t>Distributed storage (HDFS)</a:t>
              </a:r>
              <a:endParaRPr lang="en-US" sz="1598" dirty="0">
                <a:solidFill>
                  <a:prstClr val="white"/>
                </a:solidFill>
                <a:latin typeface="+mj-lt"/>
              </a:endParaRPr>
            </a:p>
          </p:txBody>
        </p:sp>
        <p:sp>
          <p:nvSpPr>
            <p:cNvPr id="31" name="Rectangle 30"/>
            <p:cNvSpPr/>
            <p:nvPr/>
          </p:nvSpPr>
          <p:spPr bwMode="auto">
            <a:xfrm>
              <a:off x="3211711" y="3118289"/>
              <a:ext cx="1107877" cy="560195"/>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598" spc="-29" dirty="0">
                  <a:solidFill>
                    <a:schemeClr val="bg1"/>
                  </a:solidFill>
                  <a:latin typeface="+mj-lt"/>
                  <a:ea typeface="Segoe UI" pitchFamily="34" charset="0"/>
                  <a:cs typeface="Segoe UI" pitchFamily="34" charset="0"/>
                </a:rPr>
                <a:t>Query</a:t>
              </a:r>
            </a:p>
            <a:p>
              <a:pPr algn="ctr" defTabSz="513663" fontAlgn="base">
                <a:spcBef>
                  <a:spcPct val="0"/>
                </a:spcBef>
                <a:spcAft>
                  <a:spcPct val="0"/>
                </a:spcAft>
              </a:pPr>
              <a:r>
                <a:rPr lang="en-US" sz="1598" spc="-29" dirty="0">
                  <a:solidFill>
                    <a:schemeClr val="bg1"/>
                  </a:solidFill>
                  <a:latin typeface="+mj-lt"/>
                  <a:ea typeface="Segoe UI" pitchFamily="34" charset="0"/>
                  <a:cs typeface="Segoe UI" pitchFamily="34" charset="0"/>
                </a:rPr>
                <a:t>(Hive)</a:t>
              </a:r>
            </a:p>
          </p:txBody>
        </p:sp>
        <p:sp>
          <p:nvSpPr>
            <p:cNvPr id="34" name="Rectangle 33"/>
            <p:cNvSpPr/>
            <p:nvPr/>
          </p:nvSpPr>
          <p:spPr bwMode="auto">
            <a:xfrm>
              <a:off x="2041889" y="3723408"/>
              <a:ext cx="2276172" cy="674033"/>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388" tIns="25693" rIns="25693" bIns="51388" numCol="1" spcCol="0" rtlCol="0" fromWordArt="0" anchor="ctr" anchorCtr="0" forceAA="0" compatLnSpc="1">
              <a:prstTxWarp prst="textNoShape">
                <a:avLst/>
              </a:prstTxWarp>
              <a:noAutofit/>
            </a:bodyPr>
            <a:lstStyle/>
            <a:p>
              <a:pPr algn="ctr" defTabSz="913703"/>
              <a:r>
                <a:rPr lang="en-US" sz="1598" dirty="0">
                  <a:solidFill>
                    <a:prstClr val="white"/>
                  </a:solidFill>
                  <a:latin typeface="+mj-lt"/>
                  <a:cs typeface="Segoe UI" pitchFamily="34" charset="0"/>
                </a:rPr>
                <a:t>Distributed processing</a:t>
              </a:r>
            </a:p>
            <a:p>
              <a:pPr algn="ctr" defTabSz="913703"/>
              <a:r>
                <a:rPr lang="en-US" sz="1598" dirty="0">
                  <a:solidFill>
                    <a:prstClr val="white"/>
                  </a:solidFill>
                  <a:latin typeface="+mj-lt"/>
                  <a:cs typeface="Segoe UI" pitchFamily="34" charset="0"/>
                </a:rPr>
                <a:t>(MapReduce)</a:t>
              </a:r>
              <a:endParaRPr lang="en-US" sz="1598" dirty="0">
                <a:solidFill>
                  <a:prstClr val="white"/>
                </a:solidFill>
                <a:latin typeface="+mj-lt"/>
              </a:endParaRPr>
            </a:p>
          </p:txBody>
        </p:sp>
        <p:sp>
          <p:nvSpPr>
            <p:cNvPr id="35" name="Rectangle 34"/>
            <p:cNvSpPr/>
            <p:nvPr/>
          </p:nvSpPr>
          <p:spPr bwMode="auto">
            <a:xfrm>
              <a:off x="2041892" y="3119443"/>
              <a:ext cx="1127143" cy="561007"/>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499" spc="-29" dirty="0">
                  <a:gradFill>
                    <a:gsLst>
                      <a:gs pos="0">
                        <a:srgbClr val="FFFFFF"/>
                      </a:gs>
                      <a:gs pos="100000">
                        <a:srgbClr val="FFFFFF"/>
                      </a:gs>
                    </a:gsLst>
                    <a:lin ang="5400000" scaled="0"/>
                  </a:gradFill>
                  <a:latin typeface="+mj-lt"/>
                  <a:ea typeface="Segoe UI" pitchFamily="34" charset="0"/>
                  <a:cs typeface="Segoe UI" pitchFamily="34" charset="0"/>
                </a:rPr>
                <a:t>Scripting</a:t>
              </a:r>
            </a:p>
            <a:p>
              <a:pPr algn="ctr" defTabSz="513663" fontAlgn="base">
                <a:spcBef>
                  <a:spcPct val="0"/>
                </a:spcBef>
                <a:spcAft>
                  <a:spcPct val="0"/>
                </a:spcAft>
              </a:pPr>
              <a:r>
                <a:rPr lang="en-US" sz="1499" spc="-29" dirty="0">
                  <a:gradFill>
                    <a:gsLst>
                      <a:gs pos="0">
                        <a:srgbClr val="FFFFFF"/>
                      </a:gs>
                      <a:gs pos="100000">
                        <a:srgbClr val="FFFFFF"/>
                      </a:gs>
                    </a:gsLst>
                    <a:lin ang="5400000" scaled="0"/>
                  </a:gradFill>
                  <a:latin typeface="+mj-lt"/>
                  <a:ea typeface="Segoe UI" pitchFamily="34" charset="0"/>
                  <a:cs typeface="Segoe UI" pitchFamily="34" charset="0"/>
                </a:rPr>
                <a:t>(Pig)</a:t>
              </a:r>
            </a:p>
          </p:txBody>
        </p:sp>
        <p:sp>
          <p:nvSpPr>
            <p:cNvPr id="36" name="Rectangle 35"/>
            <p:cNvSpPr/>
            <p:nvPr/>
          </p:nvSpPr>
          <p:spPr bwMode="auto">
            <a:xfrm>
              <a:off x="1329839" y="3126177"/>
              <a:ext cx="664050" cy="127126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NoSQL Database</a:t>
              </a:r>
            </a:p>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(HBase)</a:t>
              </a:r>
            </a:p>
          </p:txBody>
        </p:sp>
        <p:sp>
          <p:nvSpPr>
            <p:cNvPr id="37" name="Rectangle 36"/>
            <p:cNvSpPr/>
            <p:nvPr/>
          </p:nvSpPr>
          <p:spPr bwMode="auto">
            <a:xfrm>
              <a:off x="1329840" y="2615003"/>
              <a:ext cx="2988224" cy="463818"/>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200" spc="-29" dirty="0">
                  <a:gradFill>
                    <a:gsLst>
                      <a:gs pos="0">
                        <a:srgbClr val="FFFFFF"/>
                      </a:gs>
                      <a:gs pos="100000">
                        <a:srgbClr val="FFFFFF"/>
                      </a:gs>
                    </a:gsLst>
                    <a:lin ang="5400000" scaled="0"/>
                  </a:gradFill>
                  <a:latin typeface="+mj-lt"/>
                  <a:ea typeface="Segoe UI" pitchFamily="34" charset="0"/>
                  <a:cs typeface="Segoe UI" pitchFamily="34" charset="0"/>
                </a:rPr>
                <a:t>Metadata</a:t>
              </a:r>
            </a:p>
            <a:p>
              <a:pPr algn="ctr" defTabSz="513663" fontAlgn="base">
                <a:spcBef>
                  <a:spcPct val="0"/>
                </a:spcBef>
                <a:spcAft>
                  <a:spcPct val="0"/>
                </a:spcAft>
              </a:pPr>
              <a:r>
                <a:rPr lang="en-US" sz="1200" spc="-29" dirty="0">
                  <a:gradFill>
                    <a:gsLst>
                      <a:gs pos="0">
                        <a:srgbClr val="FFFFFF"/>
                      </a:gs>
                      <a:gs pos="100000">
                        <a:srgbClr val="FFFFFF"/>
                      </a:gs>
                    </a:gsLst>
                    <a:lin ang="5400000" scaled="0"/>
                  </a:gradFill>
                  <a:latin typeface="+mj-lt"/>
                  <a:ea typeface="Segoe UI" pitchFamily="34" charset="0"/>
                  <a:cs typeface="Segoe UI" pitchFamily="34" charset="0"/>
                </a:rPr>
                <a:t>(HCatalog)</a:t>
              </a:r>
            </a:p>
          </p:txBody>
        </p:sp>
        <p:sp>
          <p:nvSpPr>
            <p:cNvPr id="40" name="Rectangle 39"/>
            <p:cNvSpPr/>
            <p:nvPr/>
          </p:nvSpPr>
          <p:spPr bwMode="auto">
            <a:xfrm>
              <a:off x="5245457" y="1998769"/>
              <a:ext cx="578600" cy="3812395"/>
            </a:xfrm>
            <a:prstGeom prst="rect">
              <a:avLst/>
            </a:prstGeom>
            <a:solidFill>
              <a:srgbClr val="FF8A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200" spc="-29" dirty="0">
                  <a:solidFill>
                    <a:srgbClr val="000000"/>
                  </a:solidFill>
                  <a:latin typeface="+mj-lt"/>
                  <a:ea typeface="Segoe UI" pitchFamily="34" charset="0"/>
                  <a:cs typeface="Segoe UI" pitchFamily="34" charset="0"/>
                </a:rPr>
                <a:t>Data integration</a:t>
              </a:r>
            </a:p>
            <a:p>
              <a:pPr algn="ctr" defTabSz="513663" fontAlgn="base">
                <a:spcBef>
                  <a:spcPct val="0"/>
                </a:spcBef>
                <a:spcAft>
                  <a:spcPct val="0"/>
                </a:spcAft>
              </a:pPr>
              <a:r>
                <a:rPr lang="en-US" sz="1200" spc="-29" dirty="0">
                  <a:solidFill>
                    <a:srgbClr val="000000"/>
                  </a:solidFill>
                  <a:latin typeface="+mj-lt"/>
                  <a:ea typeface="Segoe UI" pitchFamily="34" charset="0"/>
                  <a:cs typeface="Segoe UI" pitchFamily="34" charset="0"/>
                </a:rPr>
                <a:t>(ODBC/SQOOP/REST) </a:t>
              </a:r>
            </a:p>
          </p:txBody>
        </p:sp>
        <p:sp>
          <p:nvSpPr>
            <p:cNvPr id="41" name="Rectangle 40"/>
            <p:cNvSpPr/>
            <p:nvPr/>
          </p:nvSpPr>
          <p:spPr bwMode="auto">
            <a:xfrm>
              <a:off x="5865833" y="1998770"/>
              <a:ext cx="1213415" cy="1024086"/>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598" spc="-29" dirty="0">
                  <a:gradFill>
                    <a:gsLst>
                      <a:gs pos="0">
                        <a:srgbClr val="FFFFFF"/>
                      </a:gs>
                      <a:gs pos="100000">
                        <a:srgbClr val="FFFFFF"/>
                      </a:gs>
                    </a:gsLst>
                    <a:lin ang="5400000" scaled="0"/>
                  </a:gradFill>
                  <a:latin typeface="+mj-lt"/>
                  <a:ea typeface="Segoe UI" pitchFamily="34" charset="0"/>
                  <a:cs typeface="Segoe UI" pitchFamily="34" charset="0"/>
                </a:rPr>
                <a:t>Relational</a:t>
              </a:r>
            </a:p>
            <a:p>
              <a:pPr algn="ctr" defTabSz="513663" fontAlgn="base">
                <a:spcBef>
                  <a:spcPct val="0"/>
                </a:spcBef>
                <a:spcAft>
                  <a:spcPct val="0"/>
                </a:spcAft>
              </a:pPr>
              <a:r>
                <a:rPr lang="en-US" sz="1598" spc="-29" dirty="0">
                  <a:gradFill>
                    <a:gsLst>
                      <a:gs pos="0">
                        <a:srgbClr val="FFFFFF"/>
                      </a:gs>
                      <a:gs pos="100000">
                        <a:srgbClr val="FFFFFF"/>
                      </a:gs>
                    </a:gsLst>
                    <a:lin ang="5400000" scaled="0"/>
                  </a:gradFill>
                  <a:latin typeface="+mj-lt"/>
                  <a:ea typeface="Segoe UI" pitchFamily="34" charset="0"/>
                  <a:cs typeface="Segoe UI" pitchFamily="34" charset="0"/>
                </a:rPr>
                <a:t>(SQL Server) </a:t>
              </a:r>
            </a:p>
          </p:txBody>
        </p:sp>
        <p:sp>
          <p:nvSpPr>
            <p:cNvPr id="12" name="Rectangle 11"/>
            <p:cNvSpPr/>
            <p:nvPr/>
          </p:nvSpPr>
          <p:spPr bwMode="auto">
            <a:xfrm>
              <a:off x="4468038" y="1998770"/>
              <a:ext cx="733216" cy="575609"/>
            </a:xfrm>
            <a:prstGeom prst="rect">
              <a:avLst/>
            </a:prstGeom>
            <a:solidFill>
              <a:srgbClr val="6BBD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Machine Learning</a:t>
              </a:r>
            </a:p>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(Mahout)</a:t>
              </a:r>
            </a:p>
          </p:txBody>
        </p:sp>
        <p:sp>
          <p:nvSpPr>
            <p:cNvPr id="13" name="Rectangle 12"/>
            <p:cNvSpPr/>
            <p:nvPr/>
          </p:nvSpPr>
          <p:spPr bwMode="auto">
            <a:xfrm>
              <a:off x="2895295" y="1999923"/>
              <a:ext cx="733216" cy="575609"/>
            </a:xfrm>
            <a:prstGeom prst="rect">
              <a:avLst/>
            </a:prstGeom>
            <a:solidFill>
              <a:srgbClr val="6BBD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Graph</a:t>
              </a:r>
            </a:p>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(Pegasus)</a:t>
              </a:r>
            </a:p>
          </p:txBody>
        </p:sp>
        <p:sp>
          <p:nvSpPr>
            <p:cNvPr id="14" name="Rectangle 13"/>
            <p:cNvSpPr/>
            <p:nvPr/>
          </p:nvSpPr>
          <p:spPr bwMode="auto">
            <a:xfrm>
              <a:off x="3681937" y="1998770"/>
              <a:ext cx="733216" cy="575609"/>
            </a:xfrm>
            <a:prstGeom prst="rect">
              <a:avLst/>
            </a:prstGeom>
            <a:solidFill>
              <a:srgbClr val="6BBD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Stats processing</a:t>
              </a:r>
            </a:p>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(RHadoop)</a:t>
              </a:r>
            </a:p>
          </p:txBody>
        </p:sp>
        <p:sp>
          <p:nvSpPr>
            <p:cNvPr id="18" name="Rectangle 17"/>
            <p:cNvSpPr/>
            <p:nvPr/>
          </p:nvSpPr>
          <p:spPr bwMode="auto">
            <a:xfrm>
              <a:off x="703237" y="4126054"/>
              <a:ext cx="578600" cy="1043069"/>
            </a:xfrm>
            <a:prstGeom prst="rect">
              <a:avLst/>
            </a:prstGeom>
            <a:solidFill>
              <a:srgbClr val="FF8A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solidFill>
                    <a:srgbClr val="000000"/>
                  </a:solidFill>
                  <a:latin typeface="+mj-lt"/>
                  <a:ea typeface="Segoe UI" pitchFamily="34" charset="0"/>
                  <a:cs typeface="Segoe UI" pitchFamily="34" charset="0"/>
                </a:rPr>
                <a:t>Event pipeline</a:t>
              </a:r>
            </a:p>
            <a:p>
              <a:pPr algn="ctr" defTabSz="513663" fontAlgn="base">
                <a:spcBef>
                  <a:spcPct val="0"/>
                </a:spcBef>
                <a:spcAft>
                  <a:spcPct val="0"/>
                </a:spcAft>
              </a:pPr>
              <a:r>
                <a:rPr lang="en-US" sz="1099" spc="-29" dirty="0">
                  <a:solidFill>
                    <a:srgbClr val="000000"/>
                  </a:solidFill>
                  <a:latin typeface="+mj-lt"/>
                  <a:ea typeface="Segoe UI" pitchFamily="34" charset="0"/>
                  <a:cs typeface="Segoe UI" pitchFamily="34" charset="0"/>
                </a:rPr>
                <a:t>(Event hub/ flume)</a:t>
              </a:r>
            </a:p>
          </p:txBody>
        </p:sp>
        <p:sp>
          <p:nvSpPr>
            <p:cNvPr id="20" name="Rectangle 19"/>
            <p:cNvSpPr/>
            <p:nvPr/>
          </p:nvSpPr>
          <p:spPr bwMode="auto">
            <a:xfrm rot="16200000">
              <a:off x="4366669" y="4973744"/>
              <a:ext cx="589313" cy="1085529"/>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Active Directory  (Security)</a:t>
              </a:r>
            </a:p>
          </p:txBody>
        </p:sp>
        <p:sp>
          <p:nvSpPr>
            <p:cNvPr id="21" name="Rectangle 20"/>
            <p:cNvSpPr/>
            <p:nvPr/>
          </p:nvSpPr>
          <p:spPr bwMode="auto">
            <a:xfrm rot="16200000">
              <a:off x="956563" y="4975161"/>
              <a:ext cx="589313" cy="1082693"/>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Monitoring &amp; deployment (System Center)</a:t>
              </a:r>
            </a:p>
          </p:txBody>
        </p:sp>
        <p:sp>
          <p:nvSpPr>
            <p:cNvPr id="19" name="Rectangle 18"/>
            <p:cNvSpPr/>
            <p:nvPr/>
          </p:nvSpPr>
          <p:spPr bwMode="auto">
            <a:xfrm>
              <a:off x="2117793" y="1992034"/>
              <a:ext cx="733216" cy="575609"/>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C#, F#, .NET</a:t>
              </a:r>
            </a:p>
          </p:txBody>
        </p:sp>
        <p:sp>
          <p:nvSpPr>
            <p:cNvPr id="22" name="Rectangle 21"/>
            <p:cNvSpPr/>
            <p:nvPr/>
          </p:nvSpPr>
          <p:spPr bwMode="auto">
            <a:xfrm>
              <a:off x="1331151" y="1992034"/>
              <a:ext cx="733216" cy="575609"/>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JavaScript</a:t>
              </a:r>
            </a:p>
          </p:txBody>
        </p:sp>
        <p:sp>
          <p:nvSpPr>
            <p:cNvPr id="25" name="Rectangle 24"/>
            <p:cNvSpPr/>
            <p:nvPr/>
          </p:nvSpPr>
          <p:spPr bwMode="auto">
            <a:xfrm>
              <a:off x="709872" y="1998772"/>
              <a:ext cx="578600" cy="1080050"/>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Pipeline/ workflow</a:t>
              </a:r>
            </a:p>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(Oozie)</a:t>
              </a:r>
            </a:p>
          </p:txBody>
        </p:sp>
        <p:sp>
          <p:nvSpPr>
            <p:cNvPr id="23" name="Rectangle 22"/>
            <p:cNvSpPr/>
            <p:nvPr/>
          </p:nvSpPr>
          <p:spPr bwMode="auto">
            <a:xfrm rot="16200000">
              <a:off x="3221518" y="4975161"/>
              <a:ext cx="589313" cy="1082693"/>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Azure Storage Vault (ASV)</a:t>
              </a:r>
            </a:p>
          </p:txBody>
        </p:sp>
        <p:sp>
          <p:nvSpPr>
            <p:cNvPr id="24" name="Rectangle 23"/>
            <p:cNvSpPr/>
            <p:nvPr/>
          </p:nvSpPr>
          <p:spPr bwMode="auto">
            <a:xfrm>
              <a:off x="4362265" y="2615001"/>
              <a:ext cx="841826" cy="178243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499" spc="-29" dirty="0">
                  <a:gradFill>
                    <a:gsLst>
                      <a:gs pos="0">
                        <a:srgbClr val="FFFFFF"/>
                      </a:gs>
                      <a:gs pos="100000">
                        <a:srgbClr val="FFFFFF"/>
                      </a:gs>
                    </a:gsLst>
                    <a:lin ang="5400000" scaled="0"/>
                  </a:gradFill>
                  <a:latin typeface="+mj-lt"/>
                  <a:ea typeface="Segoe UI" pitchFamily="34" charset="0"/>
                  <a:cs typeface="Segoe UI" pitchFamily="34" charset="0"/>
                </a:rPr>
                <a:t>PDW PolyBase</a:t>
              </a:r>
            </a:p>
          </p:txBody>
        </p:sp>
        <p:sp>
          <p:nvSpPr>
            <p:cNvPr id="26" name="Rectangle 25"/>
            <p:cNvSpPr/>
            <p:nvPr/>
          </p:nvSpPr>
          <p:spPr bwMode="auto">
            <a:xfrm>
              <a:off x="5865424" y="4159377"/>
              <a:ext cx="1219682" cy="165178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598" spc="-29" dirty="0">
                  <a:gradFill>
                    <a:gsLst>
                      <a:gs pos="0">
                        <a:srgbClr val="FFFFFF"/>
                      </a:gs>
                      <a:gs pos="100000">
                        <a:srgbClr val="FFFFFF"/>
                      </a:gs>
                    </a:gsLst>
                    <a:lin ang="5400000" scaled="0"/>
                  </a:gradFill>
                  <a:latin typeface="+mj-lt"/>
                  <a:ea typeface="Segoe UI" pitchFamily="34" charset="0"/>
                  <a:cs typeface="Segoe UI" pitchFamily="34" charset="0"/>
                </a:rPr>
                <a:t>Business Intelligence </a:t>
              </a:r>
            </a:p>
            <a:p>
              <a:pPr algn="ctr" defTabSz="513663" fontAlgn="base">
                <a:spcBef>
                  <a:spcPct val="0"/>
                </a:spcBef>
                <a:spcAft>
                  <a:spcPct val="0"/>
                </a:spcAft>
              </a:pPr>
              <a:r>
                <a:rPr lang="en-US" sz="1598" spc="-29" dirty="0">
                  <a:gradFill>
                    <a:gsLst>
                      <a:gs pos="0">
                        <a:srgbClr val="FFFFFF"/>
                      </a:gs>
                      <a:gs pos="100000">
                        <a:srgbClr val="FFFFFF"/>
                      </a:gs>
                    </a:gsLst>
                    <a:lin ang="5400000" scaled="0"/>
                  </a:gradFill>
                  <a:latin typeface="+mj-lt"/>
                  <a:ea typeface="Segoe UI" pitchFamily="34" charset="0"/>
                  <a:cs typeface="Segoe UI" pitchFamily="34" charset="0"/>
                </a:rPr>
                <a:t>(Excel, Power BI, SSAS)</a:t>
              </a:r>
            </a:p>
          </p:txBody>
        </p:sp>
        <p:sp>
          <p:nvSpPr>
            <p:cNvPr id="28" name="Rectangle 27"/>
            <p:cNvSpPr/>
            <p:nvPr/>
          </p:nvSpPr>
          <p:spPr bwMode="auto">
            <a:xfrm rot="16200000">
              <a:off x="2097460" y="4975161"/>
              <a:ext cx="589313" cy="1082693"/>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World's data (Azure Data Marketplace)</a:t>
              </a:r>
            </a:p>
          </p:txBody>
        </p:sp>
        <p:sp>
          <p:nvSpPr>
            <p:cNvPr id="29" name="Rectangle 28"/>
            <p:cNvSpPr/>
            <p:nvPr/>
          </p:nvSpPr>
          <p:spPr bwMode="auto">
            <a:xfrm>
              <a:off x="5868259" y="3056182"/>
              <a:ext cx="1213415" cy="1069872"/>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598" spc="-29" dirty="0">
                  <a:gradFill>
                    <a:gsLst>
                      <a:gs pos="0">
                        <a:srgbClr val="FFFFFF"/>
                      </a:gs>
                      <a:gs pos="100000">
                        <a:srgbClr val="FFFFFF"/>
                      </a:gs>
                    </a:gsLst>
                    <a:lin ang="5400000" scaled="0"/>
                  </a:gradFill>
                  <a:latin typeface="+mj-lt"/>
                  <a:ea typeface="Segoe UI" pitchFamily="34" charset="0"/>
                  <a:cs typeface="Segoe UI" pitchFamily="34" charset="0"/>
                </a:rPr>
                <a:t>Event-driven processing</a:t>
              </a:r>
            </a:p>
          </p:txBody>
        </p:sp>
        <p:sp>
          <p:nvSpPr>
            <p:cNvPr id="27" name="Rectangle 26"/>
            <p:cNvSpPr/>
            <p:nvPr/>
          </p:nvSpPr>
          <p:spPr bwMode="auto">
            <a:xfrm>
              <a:off x="1331151" y="4414871"/>
              <a:ext cx="3870103" cy="368409"/>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1388" tIns="25693" rIns="25693" bIns="51388" numCol="1" spcCol="0" rtlCol="0" fromWordArt="0" anchor="ctr" anchorCtr="0" forceAA="0" compatLnSpc="1">
              <a:prstTxWarp prst="textNoShape">
                <a:avLst/>
              </a:prstTxWarp>
              <a:noAutofit/>
            </a:bodyPr>
            <a:lstStyle/>
            <a:p>
              <a:pPr algn="ctr" defTabSz="913703"/>
              <a:r>
                <a:rPr lang="en-US" sz="1598" dirty="0">
                  <a:solidFill>
                    <a:prstClr val="white"/>
                  </a:solidFill>
                  <a:latin typeface="+mj-lt"/>
                  <a:cs typeface="Segoe UI" pitchFamily="34" charset="0"/>
                </a:rPr>
                <a:t>YARN</a:t>
              </a:r>
              <a:endParaRPr lang="en-US" sz="1598" dirty="0">
                <a:solidFill>
                  <a:prstClr val="white"/>
                </a:solidFill>
                <a:latin typeface="+mj-lt"/>
              </a:endParaRPr>
            </a:p>
          </p:txBody>
        </p:sp>
        <p:sp>
          <p:nvSpPr>
            <p:cNvPr id="30" name="Rectangle 29"/>
            <p:cNvSpPr/>
            <p:nvPr/>
          </p:nvSpPr>
          <p:spPr bwMode="auto">
            <a:xfrm>
              <a:off x="718027" y="3131550"/>
              <a:ext cx="578600" cy="95614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51388" tIns="25693" rIns="25693" bIns="51388" numCol="1" spcCol="0" rtlCol="0" fromWordArt="0" anchor="ctr" anchorCtr="0" forceAA="0" compatLnSpc="1">
              <a:prstTxWarp prst="textNoShape">
                <a:avLst/>
              </a:prstTxWarp>
              <a:noAutofit/>
            </a:bodyPr>
            <a:lstStyle/>
            <a:p>
              <a:pPr algn="ctr" defTabSz="513663" fontAlgn="base">
                <a:spcBef>
                  <a:spcPct val="0"/>
                </a:spcBef>
                <a:spcAft>
                  <a:spcPct val="0"/>
                </a:spcAft>
              </a:pPr>
              <a:r>
                <a:rPr lang="en-US" sz="1099" spc="-29" dirty="0">
                  <a:gradFill>
                    <a:gsLst>
                      <a:gs pos="0">
                        <a:srgbClr val="FFFFFF"/>
                      </a:gs>
                      <a:gs pos="100000">
                        <a:srgbClr val="FFFFFF"/>
                      </a:gs>
                    </a:gsLst>
                    <a:lin ang="5400000" scaled="0"/>
                  </a:gradFill>
                  <a:latin typeface="+mj-lt"/>
                  <a:ea typeface="Segoe UI" pitchFamily="34" charset="0"/>
                  <a:cs typeface="Segoe UI" pitchFamily="34" charset="0"/>
                </a:rPr>
                <a:t>Real-time processing (Storm)</a:t>
              </a:r>
            </a:p>
          </p:txBody>
        </p:sp>
      </p:grpSp>
      <p:sp>
        <p:nvSpPr>
          <p:cNvPr id="3" name="Footer Placeholder 2">
            <a:extLst>
              <a:ext uri="{FF2B5EF4-FFF2-40B4-BE49-F238E27FC236}">
                <a16:creationId xmlns:a16="http://schemas.microsoft.com/office/drawing/2014/main" id="{48A16709-1F2E-4A8E-9A26-5776B7A325FA}"/>
              </a:ext>
            </a:extLst>
          </p:cNvPr>
          <p:cNvSpPr>
            <a:spLocks noGrp="1"/>
          </p:cNvSpPr>
          <p:nvPr>
            <p:ph type="ftr" sz="quarter" idx="11"/>
          </p:nvPr>
        </p:nvSpPr>
        <p:spPr/>
        <p:txBody>
          <a:bodyPr/>
          <a:lstStyle/>
          <a:p>
            <a:pPr defTabSz="685644"/>
            <a:r>
              <a:rPr lang="en-US">
                <a:solidFill>
                  <a:srgbClr val="505050"/>
                </a:solidFill>
              </a:rPr>
              <a:t>Cloud and Big Data for Data Analytics</a:t>
            </a:r>
            <a:endParaRPr lang="en-US" dirty="0">
              <a:solidFill>
                <a:srgbClr val="505050"/>
              </a:solidFill>
            </a:endParaRPr>
          </a:p>
        </p:txBody>
      </p:sp>
      <p:sp>
        <p:nvSpPr>
          <p:cNvPr id="5" name="Slide Number Placeholder 4">
            <a:extLst>
              <a:ext uri="{FF2B5EF4-FFF2-40B4-BE49-F238E27FC236}">
                <a16:creationId xmlns:a16="http://schemas.microsoft.com/office/drawing/2014/main" id="{7DFC48D4-F20D-40B7-BA43-79CC0EA6A6BD}"/>
              </a:ext>
            </a:extLst>
          </p:cNvPr>
          <p:cNvSpPr>
            <a:spLocks noGrp="1"/>
          </p:cNvSpPr>
          <p:nvPr>
            <p:ph type="sldNum" sz="quarter" idx="12"/>
          </p:nvPr>
        </p:nvSpPr>
        <p:spPr/>
        <p:txBody>
          <a:bodyPr/>
          <a:lstStyle/>
          <a:p>
            <a:pPr defTabSz="685644"/>
            <a:fld id="{27258FFF-F925-446B-8502-81C933981705}" type="slidenum">
              <a:rPr lang="en-US" smtClean="0">
                <a:solidFill>
                  <a:srgbClr val="505050"/>
                </a:solidFill>
              </a:rPr>
              <a:pPr defTabSz="685644"/>
              <a:t>75</a:t>
            </a:fld>
            <a:endParaRPr lang="en-US" dirty="0">
              <a:solidFill>
                <a:srgbClr val="505050"/>
              </a:solidFill>
            </a:endParaRPr>
          </a:p>
        </p:txBody>
      </p:sp>
      <p:sp>
        <p:nvSpPr>
          <p:cNvPr id="33" name="TextBox 32">
            <a:extLst>
              <a:ext uri="{FF2B5EF4-FFF2-40B4-BE49-F238E27FC236}">
                <a16:creationId xmlns:a16="http://schemas.microsoft.com/office/drawing/2014/main" id="{9B3CD719-7542-4EFC-A3BF-A6F4480E2617}"/>
              </a:ext>
            </a:extLst>
          </p:cNvPr>
          <p:cNvSpPr txBox="1"/>
          <p:nvPr/>
        </p:nvSpPr>
        <p:spPr>
          <a:xfrm>
            <a:off x="7149027" y="5410484"/>
            <a:ext cx="1837546" cy="806886"/>
          </a:xfrm>
          <a:prstGeom prst="rect">
            <a:avLst/>
          </a:prstGeom>
          <a:noFill/>
        </p:spPr>
        <p:txBody>
          <a:bodyPr wrap="square" lIns="68516" tIns="34257" rIns="68516" bIns="34257" rtlCol="0">
            <a:spAutoFit/>
          </a:bodyPr>
          <a:lstStyle/>
          <a:p>
            <a:pPr defTabSz="913703"/>
            <a:r>
              <a:rPr lang="en-US" sz="1598" u="sng" dirty="0">
                <a:solidFill>
                  <a:srgbClr val="292929"/>
                </a:solidFill>
              </a:rPr>
              <a:t>HDInsight supports Mahout, HBase, Storm, Hive</a:t>
            </a:r>
            <a:endParaRPr lang="en-US" sz="1598" dirty="0">
              <a:solidFill>
                <a:srgbClr val="0071BC"/>
              </a:solidFill>
            </a:endParaRPr>
          </a:p>
        </p:txBody>
      </p:sp>
    </p:spTree>
    <p:extLst>
      <p:ext uri="{BB962C8B-B14F-4D97-AF65-F5344CB8AC3E}">
        <p14:creationId xmlns:p14="http://schemas.microsoft.com/office/powerpoint/2010/main" val="661665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Hortonworks Data Platform (HDP) </a:t>
            </a:r>
            <a:r>
              <a:rPr lang="en-US" sz="2700" dirty="0">
                <a:hlinkClick r:id="rId3"/>
              </a:rPr>
              <a:t>http://hortonworks.com/</a:t>
            </a:r>
            <a:r>
              <a:rPr lang="en-US" sz="2700" dirty="0"/>
              <a:t> </a:t>
            </a:r>
            <a:endParaRPr lang="en-US" sz="2200" dirty="0"/>
          </a:p>
        </p:txBody>
      </p:sp>
      <p:sp>
        <p:nvSpPr>
          <p:cNvPr id="3" name="Content Placeholder 2"/>
          <p:cNvSpPr>
            <a:spLocks noGrp="1"/>
          </p:cNvSpPr>
          <p:nvPr>
            <p:ph idx="1"/>
          </p:nvPr>
        </p:nvSpPr>
        <p:spPr>
          <a:xfrm>
            <a:off x="179512" y="1268760"/>
            <a:ext cx="8784976" cy="5040560"/>
          </a:xfrm>
        </p:spPr>
        <p:txBody>
          <a:bodyPr>
            <a:noAutofit/>
          </a:bodyPr>
          <a:lstStyle/>
          <a:p>
            <a:r>
              <a:rPr lang="en-US" sz="1800" dirty="0"/>
              <a:t>HDP delivers a single integrated Hadoop platform for enterprises</a:t>
            </a:r>
          </a:p>
          <a:p>
            <a:pPr lvl="1"/>
            <a:r>
              <a:rPr lang="en-US" sz="1400" dirty="0"/>
              <a:t>Provides a data platform for multi-workload data processing across an array of processing methods including batch and interactive to real-time</a:t>
            </a:r>
          </a:p>
          <a:p>
            <a:pPr lvl="1"/>
            <a:r>
              <a:rPr lang="en-US" sz="1400" dirty="0"/>
              <a:t>Supports key capabilities of an enterprise data platform: Governance, Security and Operations</a:t>
            </a:r>
          </a:p>
          <a:p>
            <a:pPr lvl="1"/>
            <a:r>
              <a:rPr lang="en-US" sz="1400" dirty="0"/>
              <a:t>YARN and Hadoop Distributed </a:t>
            </a:r>
            <a:r>
              <a:rPr lang="en-US" sz="1400" dirty="0" err="1"/>
              <a:t>Filesystem</a:t>
            </a:r>
            <a:r>
              <a:rPr lang="en-US" sz="1400" dirty="0"/>
              <a:t> (HDFS) are the core components of HDP</a:t>
            </a:r>
          </a:p>
          <a:p>
            <a:r>
              <a:rPr lang="en-US" sz="1800" dirty="0"/>
              <a:t>YARN is treated as datacenter OS and supports multiple access methods (batch, real-time, streaming, in-memory, and more) on a common data set</a:t>
            </a:r>
          </a:p>
          <a:p>
            <a:pPr lvl="1"/>
            <a:r>
              <a:rPr lang="en-US" sz="1400" dirty="0"/>
              <a:t>YARN is the architectural center of Hadoop that allows to process data simultaneously in multiple ways </a:t>
            </a:r>
          </a:p>
          <a:p>
            <a:pPr lvl="1"/>
            <a:r>
              <a:rPr lang="en-US" sz="1400" dirty="0"/>
              <a:t>Allows creating multi-tenant data analytics applications</a:t>
            </a:r>
          </a:p>
          <a:p>
            <a:r>
              <a:rPr lang="en-US" sz="1800" dirty="0"/>
              <a:t>HDP runs natively on Linux and Windows OS </a:t>
            </a:r>
          </a:p>
          <a:p>
            <a:pPr lvl="1"/>
            <a:r>
              <a:rPr lang="en-US" sz="1400" dirty="0"/>
              <a:t>HDP provides the basis for Microsoft’s </a:t>
            </a:r>
            <a:r>
              <a:rPr lang="en-US" sz="1400" dirty="0" err="1"/>
              <a:t>HDInsight</a:t>
            </a:r>
            <a:r>
              <a:rPr lang="en-US" sz="1400" dirty="0"/>
              <a:t> Service meaning complete portability of data is retained </a:t>
            </a:r>
            <a:r>
              <a:rPr lang="en-US" sz="1400" dirty="0" err="1"/>
              <a:t>on-premise</a:t>
            </a:r>
            <a:r>
              <a:rPr lang="en-US" sz="1400" dirty="0"/>
              <a:t> and in the cloud</a:t>
            </a:r>
          </a:p>
          <a:p>
            <a:pPr lvl="1"/>
            <a:r>
              <a:rPr lang="en-US" sz="1400" dirty="0"/>
              <a:t>Available in integrated hardware from Teradata</a:t>
            </a:r>
          </a:p>
          <a:p>
            <a:r>
              <a:rPr lang="en-US" sz="1800" dirty="0" err="1">
                <a:solidFill>
                  <a:srgbClr val="C00000"/>
                </a:solidFill>
              </a:rPr>
              <a:t>Hortonworks</a:t>
            </a:r>
            <a:r>
              <a:rPr lang="en-US" sz="1800" dirty="0">
                <a:solidFill>
                  <a:srgbClr val="C00000"/>
                </a:solidFill>
              </a:rPr>
              <a:t> provides a simple starters solution Hadoop Sandbox</a:t>
            </a:r>
          </a:p>
          <a:p>
            <a:pPr lvl="1"/>
            <a:r>
              <a:rPr lang="en-US" sz="1400" dirty="0" err="1">
                <a:solidFill>
                  <a:srgbClr val="C00000"/>
                </a:solidFill>
              </a:rPr>
              <a:t>Hortonworks</a:t>
            </a:r>
            <a:r>
              <a:rPr lang="en-US" sz="1400" dirty="0">
                <a:solidFill>
                  <a:srgbClr val="C00000"/>
                </a:solidFill>
              </a:rPr>
              <a:t> Sandbox is a single-node implementation of Hadoop based on the </a:t>
            </a:r>
            <a:r>
              <a:rPr lang="en-US" sz="1400" dirty="0" err="1">
                <a:solidFill>
                  <a:srgbClr val="C00000"/>
                </a:solidFill>
              </a:rPr>
              <a:t>Hortonworks</a:t>
            </a:r>
            <a:r>
              <a:rPr lang="en-US" sz="1400" dirty="0">
                <a:solidFill>
                  <a:srgbClr val="C00000"/>
                </a:solidFill>
              </a:rPr>
              <a:t> Data Platform that includes all the typical components found in a Hadoop deployment</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76</a:t>
            </a:fld>
            <a:endParaRPr lang="en-GB"/>
          </a:p>
        </p:txBody>
      </p:sp>
    </p:spTree>
    <p:extLst>
      <p:ext uri="{BB962C8B-B14F-4D97-AF65-F5344CB8AC3E}">
        <p14:creationId xmlns:p14="http://schemas.microsoft.com/office/powerpoint/2010/main" val="144655027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Hortonworks</a:t>
            </a:r>
            <a:r>
              <a:rPr lang="en-US" dirty="0"/>
              <a:t> Data Platform Architecture [ref]</a:t>
            </a:r>
          </a:p>
        </p:txBody>
      </p:sp>
      <p:sp>
        <p:nvSpPr>
          <p:cNvPr id="3" name="Content Placeholder 2"/>
          <p:cNvSpPr>
            <a:spLocks noGrp="1"/>
          </p:cNvSpPr>
          <p:nvPr>
            <p:ph idx="1"/>
          </p:nvPr>
        </p:nvSpPr>
        <p:spPr>
          <a:xfrm>
            <a:off x="192688" y="5536490"/>
            <a:ext cx="8784976" cy="815069"/>
          </a:xfrm>
        </p:spPr>
        <p:txBody>
          <a:bodyPr>
            <a:normAutofit fontScale="55000" lnSpcReduction="20000"/>
          </a:bodyPr>
          <a:lstStyle/>
          <a:p>
            <a:r>
              <a:rPr lang="en-US" dirty="0"/>
              <a:t>HDP includes the most recent developments of the Open Source Hadoop suite</a:t>
            </a:r>
          </a:p>
          <a:p>
            <a:r>
              <a:rPr lang="en-US" dirty="0"/>
              <a:t>Can run on Linux and on Windows OS </a:t>
            </a:r>
          </a:p>
          <a:p>
            <a:r>
              <a:rPr lang="en-US" dirty="0"/>
              <a:t>Can be deployed on premises on dedicated cluster and on cloud as a hosted application</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77</a:t>
            </a:fld>
            <a:endParaRPr lang="en-GB"/>
          </a:p>
        </p:txBody>
      </p:sp>
      <p:pic>
        <p:nvPicPr>
          <p:cNvPr id="9" name="Picture 6" descr="http://4.bp.blogspot.com/-9nwvD-J40Kw/Uz72f06UB0I/AAAAAAAAARA/K1OH-TYLH8c/s1600/Figure+6_Hortonworks+HDP+Platform+Architectur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262" y="1153368"/>
            <a:ext cx="8883392" cy="431423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5724128" y="6302276"/>
            <a:ext cx="2650084" cy="307777"/>
          </a:xfrm>
          <a:prstGeom prst="rect">
            <a:avLst/>
          </a:prstGeom>
          <a:noFill/>
        </p:spPr>
        <p:txBody>
          <a:bodyPr wrap="none" rtlCol="0">
            <a:spAutoFit/>
          </a:bodyPr>
          <a:lstStyle/>
          <a:p>
            <a:r>
              <a:rPr lang="en-US" sz="1400" dirty="0"/>
              <a:t>[ref] </a:t>
            </a:r>
            <a:r>
              <a:rPr lang="en-US" sz="1400" dirty="0">
                <a:hlinkClick r:id="rId3"/>
              </a:rPr>
              <a:t>http://hortonworks.com/hdp</a:t>
            </a:r>
            <a:r>
              <a:rPr lang="en-US" sz="1400" dirty="0"/>
              <a:t> /</a:t>
            </a:r>
          </a:p>
        </p:txBody>
      </p:sp>
    </p:spTree>
    <p:extLst>
      <p:ext uri="{BB962C8B-B14F-4D97-AF65-F5344CB8AC3E}">
        <p14:creationId xmlns:p14="http://schemas.microsoft.com/office/powerpoint/2010/main" val="416877279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7EC43-AE86-4D7D-9AB1-CA62CBD594B6}"/>
              </a:ext>
            </a:extLst>
          </p:cNvPr>
          <p:cNvSpPr>
            <a:spLocks noGrp="1"/>
          </p:cNvSpPr>
          <p:nvPr>
            <p:ph type="title"/>
          </p:nvPr>
        </p:nvSpPr>
        <p:spPr/>
        <p:txBody>
          <a:bodyPr/>
          <a:lstStyle/>
          <a:p>
            <a:r>
              <a:rPr lang="en-US" dirty="0"/>
              <a:t>HortonWorks Sandbox VM</a:t>
            </a:r>
          </a:p>
        </p:txBody>
      </p:sp>
      <p:sp>
        <p:nvSpPr>
          <p:cNvPr id="3" name="Content Placeholder 2">
            <a:extLst>
              <a:ext uri="{FF2B5EF4-FFF2-40B4-BE49-F238E27FC236}">
                <a16:creationId xmlns:a16="http://schemas.microsoft.com/office/drawing/2014/main" id="{AEACBD00-6973-4DEC-958F-A6E5BB3B10C2}"/>
              </a:ext>
            </a:extLst>
          </p:cNvPr>
          <p:cNvSpPr>
            <a:spLocks noGrp="1"/>
          </p:cNvSpPr>
          <p:nvPr>
            <p:ph idx="1"/>
          </p:nvPr>
        </p:nvSpPr>
        <p:spPr>
          <a:xfrm>
            <a:off x="6024488" y="1473420"/>
            <a:ext cx="2940000" cy="4295840"/>
          </a:xfrm>
        </p:spPr>
        <p:txBody>
          <a:bodyPr>
            <a:normAutofit/>
          </a:bodyPr>
          <a:lstStyle/>
          <a:p>
            <a:pPr marL="0" indent="0">
              <a:buNone/>
            </a:pPr>
            <a:r>
              <a:rPr lang="en-US" sz="1800" dirty="0"/>
              <a:t>Simple starters solution Hadoop Sandbox</a:t>
            </a:r>
          </a:p>
          <a:p>
            <a:r>
              <a:rPr lang="en-US" sz="1600" dirty="0"/>
              <a:t>Hortonworks Sandbox is a single-node implementation of Hadoop based on the Hortonworks Data Platform </a:t>
            </a:r>
          </a:p>
          <a:p>
            <a:r>
              <a:rPr lang="en-US" sz="1600" dirty="0"/>
              <a:t>Includes all the typical components found in a Hadoop deployment</a:t>
            </a:r>
          </a:p>
          <a:p>
            <a:endParaRPr lang="en-US" dirty="0"/>
          </a:p>
        </p:txBody>
      </p:sp>
      <p:sp>
        <p:nvSpPr>
          <p:cNvPr id="4" name="Date Placeholder 3">
            <a:extLst>
              <a:ext uri="{FF2B5EF4-FFF2-40B4-BE49-F238E27FC236}">
                <a16:creationId xmlns:a16="http://schemas.microsoft.com/office/drawing/2014/main" id="{AE50DE03-DBCB-4BC1-8F0A-B3D9C77E1F15}"/>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60868904-8AF4-4D3C-A03C-0ACE4F5117BC}"/>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7435F219-FB3A-44F7-A09C-15275FF4B590}"/>
              </a:ext>
            </a:extLst>
          </p:cNvPr>
          <p:cNvSpPr>
            <a:spLocks noGrp="1"/>
          </p:cNvSpPr>
          <p:nvPr>
            <p:ph type="sldNum" sz="quarter" idx="12"/>
          </p:nvPr>
        </p:nvSpPr>
        <p:spPr/>
        <p:txBody>
          <a:bodyPr/>
          <a:lstStyle/>
          <a:p>
            <a:fld id="{5444D61A-D5EF-4AD7-8CFF-82B00AE13C42}" type="slidenum">
              <a:rPr lang="en-GB" smtClean="0"/>
              <a:pPr/>
              <a:t>78</a:t>
            </a:fld>
            <a:endParaRPr lang="en-GB"/>
          </a:p>
        </p:txBody>
      </p:sp>
      <p:pic>
        <p:nvPicPr>
          <p:cNvPr id="3074" name="Picture 2" descr="http://hortonassets.s3.amazonaws.com/tutorial/azure-sandbox/28.png">
            <a:extLst>
              <a:ext uri="{FF2B5EF4-FFF2-40B4-BE49-F238E27FC236}">
                <a16:creationId xmlns:a16="http://schemas.microsoft.com/office/drawing/2014/main" id="{91CB4018-CB46-4B39-AC6A-BDC1EB8D6A3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9512" y="1212750"/>
            <a:ext cx="5580619" cy="4639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757493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4605C-1834-4E86-A6E5-D62EC32368BB}"/>
              </a:ext>
            </a:extLst>
          </p:cNvPr>
          <p:cNvSpPr>
            <a:spLocks noGrp="1"/>
          </p:cNvSpPr>
          <p:nvPr>
            <p:ph type="title"/>
          </p:nvPr>
        </p:nvSpPr>
        <p:spPr/>
        <p:txBody>
          <a:bodyPr>
            <a:normAutofit fontScale="90000"/>
          </a:bodyPr>
          <a:lstStyle/>
          <a:p>
            <a:r>
              <a:rPr lang="en-US" dirty="0"/>
              <a:t>Cloudera Hadoop Cluster Architecture</a:t>
            </a:r>
            <a:br>
              <a:rPr lang="en-US" dirty="0"/>
            </a:br>
            <a:r>
              <a:rPr lang="en-US" sz="2200" dirty="0">
                <a:hlinkClick r:id="rId2"/>
              </a:rPr>
              <a:t>https://www.cloudera.com/downloads/quickstart_vms/5-13.html</a:t>
            </a:r>
            <a:r>
              <a:rPr lang="en-US" sz="2200" dirty="0"/>
              <a:t> </a:t>
            </a:r>
            <a:r>
              <a:rPr lang="en-US" dirty="0"/>
              <a:t> </a:t>
            </a:r>
          </a:p>
        </p:txBody>
      </p:sp>
      <p:sp>
        <p:nvSpPr>
          <p:cNvPr id="3" name="Content Placeholder 2">
            <a:extLst>
              <a:ext uri="{FF2B5EF4-FFF2-40B4-BE49-F238E27FC236}">
                <a16:creationId xmlns:a16="http://schemas.microsoft.com/office/drawing/2014/main" id="{ED20FDAC-52DA-4215-8954-BD31C7AF7602}"/>
              </a:ext>
            </a:extLst>
          </p:cNvPr>
          <p:cNvSpPr>
            <a:spLocks noGrp="1"/>
          </p:cNvSpPr>
          <p:nvPr>
            <p:ph idx="1"/>
          </p:nvPr>
        </p:nvSpPr>
        <p:spPr>
          <a:xfrm>
            <a:off x="179512" y="5337212"/>
            <a:ext cx="8784976" cy="972108"/>
          </a:xfrm>
        </p:spPr>
        <p:txBody>
          <a:bodyPr/>
          <a:lstStyle/>
          <a:p>
            <a:endParaRPr lang="en-US"/>
          </a:p>
        </p:txBody>
      </p:sp>
      <p:sp>
        <p:nvSpPr>
          <p:cNvPr id="4" name="Date Placeholder 3">
            <a:extLst>
              <a:ext uri="{FF2B5EF4-FFF2-40B4-BE49-F238E27FC236}">
                <a16:creationId xmlns:a16="http://schemas.microsoft.com/office/drawing/2014/main" id="{B57C4AA6-FB75-4637-8D4C-7341B20086BC}"/>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7CEDE864-8385-4DD3-8D22-E0F5D45DA921}"/>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D991276F-0DD3-4896-8918-7FA4060A6A4A}"/>
              </a:ext>
            </a:extLst>
          </p:cNvPr>
          <p:cNvSpPr>
            <a:spLocks noGrp="1"/>
          </p:cNvSpPr>
          <p:nvPr>
            <p:ph type="sldNum" sz="quarter" idx="12"/>
          </p:nvPr>
        </p:nvSpPr>
        <p:spPr/>
        <p:txBody>
          <a:bodyPr/>
          <a:lstStyle/>
          <a:p>
            <a:fld id="{5444D61A-D5EF-4AD7-8CFF-82B00AE13C42}" type="slidenum">
              <a:rPr lang="en-GB" smtClean="0"/>
              <a:pPr/>
              <a:t>79</a:t>
            </a:fld>
            <a:endParaRPr lang="en-GB"/>
          </a:p>
        </p:txBody>
      </p:sp>
      <p:pic>
        <p:nvPicPr>
          <p:cNvPr id="2050" name="Picture 2" descr="https://www.clearpeaks.com/blogs/wp-content/uploads/2013/06/Picure-11.png">
            <a:extLst>
              <a:ext uri="{FF2B5EF4-FFF2-40B4-BE49-F238E27FC236}">
                <a16:creationId xmlns:a16="http://schemas.microsoft.com/office/drawing/2014/main" id="{A609380F-A492-405A-913F-880BF4C298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816" y="1176653"/>
            <a:ext cx="7884368" cy="53041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6358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4" name="Straight Connector 63"/>
          <p:cNvCxnSpPr/>
          <p:nvPr/>
        </p:nvCxnSpPr>
        <p:spPr>
          <a:xfrm flipV="1">
            <a:off x="190764" y="3717032"/>
            <a:ext cx="5713384" cy="14185"/>
          </a:xfrm>
          <a:prstGeom prst="line">
            <a:avLst/>
          </a:prstGeom>
          <a:ln w="57150">
            <a:solidFill>
              <a:schemeClr val="accent3">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90764" y="3558931"/>
            <a:ext cx="5713384" cy="0"/>
          </a:xfrm>
          <a:prstGeom prst="line">
            <a:avLst/>
          </a:prstGeom>
          <a:ln w="57150">
            <a:solidFill>
              <a:schemeClr val="accent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a:t>Big Data Properties: 6 (3+3) V’s of Big Data</a:t>
            </a:r>
          </a:p>
        </p:txBody>
      </p:sp>
      <p:sp>
        <p:nvSpPr>
          <p:cNvPr id="4" name="Date Placeholder 3"/>
          <p:cNvSpPr>
            <a:spLocks noGrp="1"/>
          </p:cNvSpPr>
          <p:nvPr>
            <p:ph type="dt" sz="half" idx="10"/>
          </p:nvPr>
        </p:nvSpPr>
        <p:spPr/>
        <p:txBody>
          <a:bodyPr/>
          <a:lstStyle/>
          <a:p>
            <a:r>
              <a:rPr lang="en-US"/>
              <a:t>BD Wsh 2018, Windhoek</a:t>
            </a:r>
            <a:endParaRPr lang="en-GB" dirty="0"/>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8</a:t>
            </a:fld>
            <a:endParaRPr lang="en-GB"/>
          </a:p>
        </p:txBody>
      </p:sp>
      <p:grpSp>
        <p:nvGrpSpPr>
          <p:cNvPr id="37" name="Group 36"/>
          <p:cNvGrpSpPr/>
          <p:nvPr/>
        </p:nvGrpSpPr>
        <p:grpSpPr>
          <a:xfrm>
            <a:off x="458139" y="1264161"/>
            <a:ext cx="5222671" cy="4919347"/>
            <a:chOff x="1267761" y="1252564"/>
            <a:chExt cx="5222671" cy="4919347"/>
          </a:xfrm>
        </p:grpSpPr>
        <p:grpSp>
          <p:nvGrpSpPr>
            <p:cNvPr id="38" name="Group 37"/>
            <p:cNvGrpSpPr/>
            <p:nvPr/>
          </p:nvGrpSpPr>
          <p:grpSpPr>
            <a:xfrm>
              <a:off x="2968539" y="4235826"/>
              <a:ext cx="1861407" cy="1936085"/>
              <a:chOff x="3407270" y="4445875"/>
              <a:chExt cx="1861407" cy="1936085"/>
            </a:xfrm>
          </p:grpSpPr>
          <p:sp>
            <p:nvSpPr>
              <p:cNvPr id="60" name="Oval 59"/>
              <p:cNvSpPr>
                <a:spLocks noChangeAspect="1"/>
              </p:cNvSpPr>
              <p:nvPr/>
            </p:nvSpPr>
            <p:spPr>
              <a:xfrm>
                <a:off x="3407270" y="4445875"/>
                <a:ext cx="1861407" cy="1782198"/>
              </a:xfrm>
              <a:prstGeom prst="ellipse">
                <a:avLst/>
              </a:prstGeom>
              <a:solidFill>
                <a:schemeClr val="bg1">
                  <a:lumMod val="50000"/>
                  <a:alpha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p:cNvSpPr txBox="1"/>
              <p:nvPr/>
            </p:nvSpPr>
            <p:spPr>
              <a:xfrm>
                <a:off x="3717453" y="5063652"/>
                <a:ext cx="1420582" cy="923330"/>
              </a:xfrm>
              <a:prstGeom prst="rect">
                <a:avLst/>
              </a:prstGeom>
              <a:noFill/>
            </p:spPr>
            <p:txBody>
              <a:bodyPr wrap="none" lIns="0" tIns="0" rIns="0" bIns="0" rtlCol="0">
                <a:spAutoFit/>
              </a:bodyPr>
              <a:lstStyle/>
              <a:p>
                <a:pPr indent="-182880">
                  <a:buFont typeface="Arial" pitchFamily="34" charset="0"/>
                  <a:buChar char="•"/>
                </a:pPr>
                <a:r>
                  <a:rPr lang="en-US" sz="1200" dirty="0">
                    <a:latin typeface="+mj-lt"/>
                  </a:rPr>
                  <a:t>Trustworthiness</a:t>
                </a:r>
              </a:p>
              <a:p>
                <a:pPr indent="-182880">
                  <a:buFont typeface="Arial" pitchFamily="34" charset="0"/>
                  <a:buChar char="•"/>
                </a:pPr>
                <a:r>
                  <a:rPr lang="en-US" sz="1200" dirty="0">
                    <a:latin typeface="+mj-lt"/>
                  </a:rPr>
                  <a:t>Authenticity</a:t>
                </a:r>
              </a:p>
              <a:p>
                <a:pPr indent="-182880">
                  <a:buFont typeface="Arial" pitchFamily="34" charset="0"/>
                  <a:buChar char="•"/>
                </a:pPr>
                <a:r>
                  <a:rPr lang="en-US" sz="1200" dirty="0">
                    <a:latin typeface="+mj-lt"/>
                  </a:rPr>
                  <a:t>Origin, Reputation</a:t>
                </a:r>
              </a:p>
              <a:p>
                <a:pPr indent="-182880">
                  <a:buFont typeface="Arial" pitchFamily="34" charset="0"/>
                  <a:buChar char="•"/>
                </a:pPr>
                <a:r>
                  <a:rPr lang="en-US" sz="1200" dirty="0">
                    <a:latin typeface="+mj-lt"/>
                  </a:rPr>
                  <a:t>Availability</a:t>
                </a:r>
              </a:p>
              <a:p>
                <a:pPr indent="-182880">
                  <a:buFont typeface="Arial" pitchFamily="34" charset="0"/>
                  <a:buChar char="•"/>
                </a:pPr>
                <a:r>
                  <a:rPr lang="en-US" sz="1200" dirty="0">
                    <a:latin typeface="+mj-lt"/>
                  </a:rPr>
                  <a:t>Accountability</a:t>
                </a:r>
              </a:p>
            </p:txBody>
          </p:sp>
          <p:sp>
            <p:nvSpPr>
              <p:cNvPr id="62" name="TextBox 61"/>
              <p:cNvSpPr txBox="1"/>
              <p:nvPr/>
            </p:nvSpPr>
            <p:spPr>
              <a:xfrm>
                <a:off x="3789457" y="6074183"/>
                <a:ext cx="1097032" cy="307777"/>
              </a:xfrm>
              <a:prstGeom prst="rect">
                <a:avLst/>
              </a:prstGeom>
              <a:solidFill>
                <a:schemeClr val="bg1">
                  <a:lumMod val="95000"/>
                </a:schemeClr>
              </a:solidFill>
              <a:ln w="6350">
                <a:solidFill>
                  <a:schemeClr val="tx1"/>
                </a:solidFill>
              </a:ln>
            </p:spPr>
            <p:txBody>
              <a:bodyPr wrap="none" lIns="91440" tIns="0" rIns="91440" bIns="0" rtlCol="0">
                <a:spAutoFit/>
              </a:bodyPr>
              <a:lstStyle/>
              <a:p>
                <a:r>
                  <a:rPr lang="en-US" sz="2000" dirty="0">
                    <a:latin typeface="+mj-lt"/>
                  </a:rPr>
                  <a:t>Veracity</a:t>
                </a:r>
              </a:p>
            </p:txBody>
          </p:sp>
        </p:grpSp>
        <p:grpSp>
          <p:nvGrpSpPr>
            <p:cNvPr id="39" name="Group 38"/>
            <p:cNvGrpSpPr/>
            <p:nvPr/>
          </p:nvGrpSpPr>
          <p:grpSpPr>
            <a:xfrm>
              <a:off x="4409591" y="2033616"/>
              <a:ext cx="1861407" cy="1880155"/>
              <a:chOff x="4175956" y="2115908"/>
              <a:chExt cx="1861407" cy="1880155"/>
            </a:xfrm>
          </p:grpSpPr>
          <p:sp>
            <p:nvSpPr>
              <p:cNvPr id="57" name="Oval 56"/>
              <p:cNvSpPr>
                <a:spLocks noChangeAspect="1"/>
              </p:cNvSpPr>
              <p:nvPr/>
            </p:nvSpPr>
            <p:spPr>
              <a:xfrm>
                <a:off x="4175956" y="2213865"/>
                <a:ext cx="1861407" cy="1782198"/>
              </a:xfrm>
              <a:prstGeom prst="ellipse">
                <a:avLst/>
              </a:prstGeom>
              <a:solidFill>
                <a:schemeClr val="bg1">
                  <a:lumMod val="95000"/>
                  <a:alpha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4649575" y="2651810"/>
                <a:ext cx="1189749" cy="738664"/>
              </a:xfrm>
              <a:prstGeom prst="rect">
                <a:avLst/>
              </a:prstGeom>
              <a:noFill/>
            </p:spPr>
            <p:txBody>
              <a:bodyPr wrap="none" lIns="0" tIns="0" rIns="0" bIns="0" rtlCol="0">
                <a:spAutoFit/>
              </a:bodyPr>
              <a:lstStyle/>
              <a:p>
                <a:pPr indent="-182880">
                  <a:buFont typeface="Arial" pitchFamily="34" charset="0"/>
                  <a:buChar char="•"/>
                </a:pPr>
                <a:r>
                  <a:rPr lang="en-US" sz="1200" dirty="0">
                    <a:latin typeface="+mj-lt"/>
                  </a:rPr>
                  <a:t>Batch</a:t>
                </a:r>
              </a:p>
              <a:p>
                <a:pPr indent="-182880">
                  <a:buFont typeface="Arial" pitchFamily="34" charset="0"/>
                  <a:buChar char="•"/>
                </a:pPr>
                <a:r>
                  <a:rPr lang="en-US" sz="1200" dirty="0">
                    <a:latin typeface="+mj-lt"/>
                  </a:rPr>
                  <a:t>Real/near-time</a:t>
                </a:r>
              </a:p>
              <a:p>
                <a:pPr indent="-182880">
                  <a:buFont typeface="Arial" pitchFamily="34" charset="0"/>
                  <a:buChar char="•"/>
                </a:pPr>
                <a:r>
                  <a:rPr lang="en-US" sz="1200" dirty="0">
                    <a:latin typeface="+mj-lt"/>
                  </a:rPr>
                  <a:t>Processes</a:t>
                </a:r>
              </a:p>
              <a:p>
                <a:pPr indent="-182880">
                  <a:buFont typeface="Arial" pitchFamily="34" charset="0"/>
                  <a:buChar char="•"/>
                </a:pPr>
                <a:r>
                  <a:rPr lang="en-US" sz="1200" dirty="0">
                    <a:latin typeface="+mj-lt"/>
                  </a:rPr>
                  <a:t>Streams</a:t>
                </a:r>
              </a:p>
            </p:txBody>
          </p:sp>
          <p:sp>
            <p:nvSpPr>
              <p:cNvPr id="59" name="TextBox 58"/>
              <p:cNvSpPr txBox="1"/>
              <p:nvPr/>
            </p:nvSpPr>
            <p:spPr>
              <a:xfrm>
                <a:off x="4769544" y="2115908"/>
                <a:ext cx="1069780" cy="307777"/>
              </a:xfrm>
              <a:prstGeom prst="rect">
                <a:avLst/>
              </a:prstGeom>
              <a:solidFill>
                <a:schemeClr val="bg1">
                  <a:lumMod val="95000"/>
                </a:schemeClr>
              </a:solidFill>
              <a:ln w="6350">
                <a:solidFill>
                  <a:schemeClr val="tx1"/>
                </a:solidFill>
              </a:ln>
            </p:spPr>
            <p:txBody>
              <a:bodyPr wrap="none" lIns="91440" tIns="0" rIns="91440" bIns="0" rtlCol="0">
                <a:spAutoFit/>
              </a:bodyPr>
              <a:lstStyle/>
              <a:p>
                <a:r>
                  <a:rPr lang="en-US" sz="2000" dirty="0">
                    <a:latin typeface="+mj-lt"/>
                  </a:rPr>
                  <a:t>Velocity</a:t>
                </a:r>
              </a:p>
            </p:txBody>
          </p:sp>
        </p:grpSp>
        <p:grpSp>
          <p:nvGrpSpPr>
            <p:cNvPr id="40" name="Group 39"/>
            <p:cNvGrpSpPr/>
            <p:nvPr/>
          </p:nvGrpSpPr>
          <p:grpSpPr>
            <a:xfrm>
              <a:off x="1267761" y="3518122"/>
              <a:ext cx="2120305" cy="1782198"/>
              <a:chOff x="4142098" y="4627796"/>
              <a:chExt cx="2120305" cy="1782198"/>
            </a:xfrm>
          </p:grpSpPr>
          <p:sp>
            <p:nvSpPr>
              <p:cNvPr id="54" name="Oval 53"/>
              <p:cNvSpPr>
                <a:spLocks noChangeAspect="1"/>
              </p:cNvSpPr>
              <p:nvPr/>
            </p:nvSpPr>
            <p:spPr>
              <a:xfrm>
                <a:off x="4400996" y="4627796"/>
                <a:ext cx="1861407" cy="1782198"/>
              </a:xfrm>
              <a:prstGeom prst="ellipse">
                <a:avLst/>
              </a:prstGeom>
              <a:solidFill>
                <a:schemeClr val="bg1">
                  <a:lumMod val="75000"/>
                  <a:alpha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sp>
            <p:nvSpPr>
              <p:cNvPr id="55" name="TextBox 54"/>
              <p:cNvSpPr txBox="1"/>
              <p:nvPr/>
            </p:nvSpPr>
            <p:spPr>
              <a:xfrm>
                <a:off x="4607699" y="5202121"/>
                <a:ext cx="1298753" cy="553998"/>
              </a:xfrm>
              <a:prstGeom prst="rect">
                <a:avLst/>
              </a:prstGeom>
              <a:noFill/>
              <a:ln>
                <a:noFill/>
              </a:ln>
            </p:spPr>
            <p:txBody>
              <a:bodyPr wrap="none" lIns="0" tIns="0" rIns="0" bIns="0" rtlCol="0">
                <a:spAutoFit/>
              </a:bodyPr>
              <a:lstStyle/>
              <a:p>
                <a:pPr indent="-182880">
                  <a:buFont typeface="Arial" pitchFamily="34" charset="0"/>
                  <a:buChar char="•"/>
                </a:pPr>
                <a:r>
                  <a:rPr lang="en-US" sz="1200" dirty="0">
                    <a:solidFill>
                      <a:srgbClr val="0070C0"/>
                    </a:solidFill>
                    <a:latin typeface="+mj-lt"/>
                  </a:rPr>
                  <a:t>Changing data</a:t>
                </a:r>
              </a:p>
              <a:p>
                <a:pPr indent="-182880">
                  <a:buFont typeface="Arial" pitchFamily="34" charset="0"/>
                  <a:buChar char="•"/>
                </a:pPr>
                <a:r>
                  <a:rPr lang="en-US" sz="1200" dirty="0">
                    <a:solidFill>
                      <a:srgbClr val="0070C0"/>
                    </a:solidFill>
                    <a:latin typeface="+mj-lt"/>
                  </a:rPr>
                  <a:t>Changing model</a:t>
                </a:r>
              </a:p>
              <a:p>
                <a:pPr indent="-182880">
                  <a:buFont typeface="Arial" pitchFamily="34" charset="0"/>
                  <a:buChar char="•"/>
                </a:pPr>
                <a:r>
                  <a:rPr lang="en-US" sz="1200" dirty="0">
                    <a:solidFill>
                      <a:srgbClr val="0070C0"/>
                    </a:solidFill>
                    <a:latin typeface="+mj-lt"/>
                  </a:rPr>
                  <a:t>Linkage</a:t>
                </a:r>
              </a:p>
            </p:txBody>
          </p:sp>
          <p:sp>
            <p:nvSpPr>
              <p:cNvPr id="56" name="TextBox 55"/>
              <p:cNvSpPr txBox="1"/>
              <p:nvPr/>
            </p:nvSpPr>
            <p:spPr>
              <a:xfrm>
                <a:off x="4142098" y="5963277"/>
                <a:ext cx="1279709" cy="307777"/>
              </a:xfrm>
              <a:prstGeom prst="rect">
                <a:avLst/>
              </a:prstGeom>
              <a:solidFill>
                <a:schemeClr val="bg1">
                  <a:lumMod val="95000"/>
                </a:schemeClr>
              </a:solidFill>
              <a:ln w="6350">
                <a:solidFill>
                  <a:srgbClr val="0070C0"/>
                </a:solidFill>
              </a:ln>
            </p:spPr>
            <p:txBody>
              <a:bodyPr wrap="none" lIns="91440" tIns="0" rIns="91440" bIns="0" rtlCol="0">
                <a:spAutoFit/>
              </a:bodyPr>
              <a:lstStyle/>
              <a:p>
                <a:r>
                  <a:rPr lang="en-US" sz="2000" dirty="0">
                    <a:solidFill>
                      <a:srgbClr val="0070C0"/>
                    </a:solidFill>
                    <a:latin typeface="+mj-lt"/>
                  </a:rPr>
                  <a:t>Variability</a:t>
                </a:r>
              </a:p>
            </p:txBody>
          </p:sp>
        </p:grpSp>
        <p:grpSp>
          <p:nvGrpSpPr>
            <p:cNvPr id="41" name="Group 40"/>
            <p:cNvGrpSpPr/>
            <p:nvPr/>
          </p:nvGrpSpPr>
          <p:grpSpPr>
            <a:xfrm>
              <a:off x="4445867" y="3521460"/>
              <a:ext cx="2044565" cy="1782198"/>
              <a:chOff x="4680012" y="3578568"/>
              <a:chExt cx="2044565" cy="1782198"/>
            </a:xfrm>
          </p:grpSpPr>
          <p:sp>
            <p:nvSpPr>
              <p:cNvPr id="51" name="Oval 50"/>
              <p:cNvSpPr>
                <a:spLocks noChangeAspect="1"/>
              </p:cNvSpPr>
              <p:nvPr/>
            </p:nvSpPr>
            <p:spPr>
              <a:xfrm>
                <a:off x="4680012" y="3578568"/>
                <a:ext cx="1861407" cy="1782198"/>
              </a:xfrm>
              <a:prstGeom prst="ellipse">
                <a:avLst/>
              </a:prstGeom>
              <a:solidFill>
                <a:schemeClr val="bg1">
                  <a:lumMod val="95000"/>
                  <a:alpha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p:cNvSpPr txBox="1"/>
              <p:nvPr/>
            </p:nvSpPr>
            <p:spPr>
              <a:xfrm>
                <a:off x="5198306" y="4206803"/>
                <a:ext cx="1027845" cy="738664"/>
              </a:xfrm>
              <a:prstGeom prst="rect">
                <a:avLst/>
              </a:prstGeom>
              <a:noFill/>
            </p:spPr>
            <p:txBody>
              <a:bodyPr wrap="none" lIns="0" tIns="0" rIns="0" bIns="0" rtlCol="0">
                <a:spAutoFit/>
              </a:bodyPr>
              <a:lstStyle/>
              <a:p>
                <a:pPr indent="-182880">
                  <a:buFont typeface="Arial" pitchFamily="34" charset="0"/>
                  <a:buChar char="•"/>
                </a:pPr>
                <a:r>
                  <a:rPr lang="en-US" sz="1200" dirty="0">
                    <a:latin typeface="+mj-lt"/>
                  </a:rPr>
                  <a:t>Correlations</a:t>
                </a:r>
              </a:p>
              <a:p>
                <a:pPr indent="-182880">
                  <a:buFont typeface="Arial" pitchFamily="34" charset="0"/>
                  <a:buChar char="•"/>
                </a:pPr>
                <a:r>
                  <a:rPr lang="en-US" sz="1200" dirty="0">
                    <a:latin typeface="+mj-lt"/>
                  </a:rPr>
                  <a:t>Statistical</a:t>
                </a:r>
              </a:p>
              <a:p>
                <a:pPr indent="-182880">
                  <a:buFont typeface="Arial" pitchFamily="34" charset="0"/>
                  <a:buChar char="•"/>
                </a:pPr>
                <a:r>
                  <a:rPr lang="en-US" sz="1200" dirty="0">
                    <a:latin typeface="+mj-lt"/>
                  </a:rPr>
                  <a:t>Events</a:t>
                </a:r>
              </a:p>
              <a:p>
                <a:pPr indent="-182880">
                  <a:buFont typeface="Arial" pitchFamily="34" charset="0"/>
                  <a:buChar char="•"/>
                </a:pPr>
                <a:r>
                  <a:rPr lang="en-US" sz="1200" dirty="0">
                    <a:latin typeface="+mj-lt"/>
                  </a:rPr>
                  <a:t>Hypothetical</a:t>
                </a:r>
              </a:p>
            </p:txBody>
          </p:sp>
          <p:sp>
            <p:nvSpPr>
              <p:cNvPr id="53" name="TextBox 52"/>
              <p:cNvSpPr txBox="1"/>
              <p:nvPr/>
            </p:nvSpPr>
            <p:spPr>
              <a:xfrm>
                <a:off x="5901723" y="4030268"/>
                <a:ext cx="822854" cy="307777"/>
              </a:xfrm>
              <a:prstGeom prst="rect">
                <a:avLst/>
              </a:prstGeom>
              <a:solidFill>
                <a:schemeClr val="bg1">
                  <a:lumMod val="95000"/>
                </a:schemeClr>
              </a:solidFill>
              <a:ln w="6350">
                <a:solidFill>
                  <a:schemeClr val="tx1"/>
                </a:solidFill>
              </a:ln>
            </p:spPr>
            <p:txBody>
              <a:bodyPr wrap="none" lIns="91440" tIns="0" rIns="91440" bIns="0" rtlCol="0">
                <a:spAutoFit/>
              </a:bodyPr>
              <a:lstStyle/>
              <a:p>
                <a:r>
                  <a:rPr lang="en-US" sz="2000" dirty="0">
                    <a:latin typeface="+mj-lt"/>
                  </a:rPr>
                  <a:t>Value</a:t>
                </a:r>
              </a:p>
            </p:txBody>
          </p:sp>
        </p:grpSp>
        <p:grpSp>
          <p:nvGrpSpPr>
            <p:cNvPr id="43" name="Group 42"/>
            <p:cNvGrpSpPr/>
            <p:nvPr/>
          </p:nvGrpSpPr>
          <p:grpSpPr>
            <a:xfrm>
              <a:off x="2968538" y="1252564"/>
              <a:ext cx="1861407" cy="1936087"/>
              <a:chOff x="2685597" y="2115988"/>
              <a:chExt cx="1861407" cy="1936087"/>
            </a:xfrm>
            <a:solidFill>
              <a:schemeClr val="bg1">
                <a:lumMod val="85000"/>
              </a:schemeClr>
            </a:solidFill>
          </p:grpSpPr>
          <p:sp>
            <p:nvSpPr>
              <p:cNvPr id="48" name="Oval 47"/>
              <p:cNvSpPr>
                <a:spLocks noChangeAspect="1"/>
              </p:cNvSpPr>
              <p:nvPr/>
            </p:nvSpPr>
            <p:spPr>
              <a:xfrm>
                <a:off x="2685597" y="2269877"/>
                <a:ext cx="1861407" cy="1782198"/>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p:cNvSpPr txBox="1"/>
              <p:nvPr/>
            </p:nvSpPr>
            <p:spPr>
              <a:xfrm>
                <a:off x="3036773" y="2651810"/>
                <a:ext cx="1114408" cy="738664"/>
              </a:xfrm>
              <a:prstGeom prst="rect">
                <a:avLst/>
              </a:prstGeom>
              <a:grpFill/>
            </p:spPr>
            <p:txBody>
              <a:bodyPr wrap="none" lIns="0" tIns="0" rIns="0" bIns="0" rtlCol="0">
                <a:spAutoFit/>
              </a:bodyPr>
              <a:lstStyle/>
              <a:p>
                <a:pPr indent="-182880">
                  <a:buFont typeface="Arial" pitchFamily="34" charset="0"/>
                  <a:buChar char="•"/>
                </a:pPr>
                <a:r>
                  <a:rPr lang="en-US" sz="1200" dirty="0">
                    <a:latin typeface="+mj-lt"/>
                  </a:rPr>
                  <a:t>Terabytes</a:t>
                </a:r>
              </a:p>
              <a:p>
                <a:pPr indent="-182880">
                  <a:buFont typeface="Arial" pitchFamily="34" charset="0"/>
                  <a:buChar char="•"/>
                </a:pPr>
                <a:r>
                  <a:rPr lang="en-US" sz="1200" dirty="0">
                    <a:latin typeface="+mj-lt"/>
                  </a:rPr>
                  <a:t>Records/Arch</a:t>
                </a:r>
              </a:p>
              <a:p>
                <a:pPr indent="-182880">
                  <a:buFont typeface="Arial" pitchFamily="34" charset="0"/>
                  <a:buChar char="•"/>
                </a:pPr>
                <a:r>
                  <a:rPr lang="en-US" sz="1200" dirty="0">
                    <a:latin typeface="+mj-lt"/>
                  </a:rPr>
                  <a:t>Tables, Files</a:t>
                </a:r>
              </a:p>
              <a:p>
                <a:pPr indent="-182880">
                  <a:buFont typeface="Arial" pitchFamily="34" charset="0"/>
                  <a:buChar char="•"/>
                </a:pPr>
                <a:r>
                  <a:rPr lang="en-US" sz="1200" dirty="0">
                    <a:latin typeface="+mj-lt"/>
                  </a:rPr>
                  <a:t>Distributed</a:t>
                </a:r>
              </a:p>
            </p:txBody>
          </p:sp>
          <p:sp>
            <p:nvSpPr>
              <p:cNvPr id="50" name="TextBox 49"/>
              <p:cNvSpPr txBox="1"/>
              <p:nvPr/>
            </p:nvSpPr>
            <p:spPr>
              <a:xfrm>
                <a:off x="2860276" y="2115988"/>
                <a:ext cx="1040926" cy="307777"/>
              </a:xfrm>
              <a:prstGeom prst="rect">
                <a:avLst/>
              </a:prstGeom>
              <a:solidFill>
                <a:schemeClr val="bg1">
                  <a:lumMod val="95000"/>
                </a:schemeClr>
              </a:solidFill>
              <a:ln w="6350">
                <a:solidFill>
                  <a:schemeClr val="tx1"/>
                </a:solidFill>
              </a:ln>
            </p:spPr>
            <p:txBody>
              <a:bodyPr wrap="none" lIns="91440" tIns="0" rIns="91440" bIns="0" rtlCol="0">
                <a:spAutoFit/>
              </a:bodyPr>
              <a:lstStyle/>
              <a:p>
                <a:r>
                  <a:rPr lang="en-US" sz="2000" dirty="0">
                    <a:latin typeface="+mj-lt"/>
                  </a:rPr>
                  <a:t>Volume</a:t>
                </a:r>
              </a:p>
            </p:txBody>
          </p:sp>
        </p:grpSp>
        <p:grpSp>
          <p:nvGrpSpPr>
            <p:cNvPr id="44" name="Group 43"/>
            <p:cNvGrpSpPr/>
            <p:nvPr/>
          </p:nvGrpSpPr>
          <p:grpSpPr>
            <a:xfrm>
              <a:off x="1267761" y="2042185"/>
              <a:ext cx="2120305" cy="1842250"/>
              <a:chOff x="1864830" y="3575733"/>
              <a:chExt cx="2120305" cy="1842250"/>
            </a:xfrm>
          </p:grpSpPr>
          <p:sp>
            <p:nvSpPr>
              <p:cNvPr id="45" name="Oval 44"/>
              <p:cNvSpPr>
                <a:spLocks noChangeAspect="1"/>
              </p:cNvSpPr>
              <p:nvPr/>
            </p:nvSpPr>
            <p:spPr>
              <a:xfrm>
                <a:off x="2123728" y="3635785"/>
                <a:ext cx="1861407" cy="1782198"/>
              </a:xfrm>
              <a:prstGeom prst="ellipse">
                <a:avLst/>
              </a:prstGeom>
              <a:solidFill>
                <a:schemeClr val="bg1">
                  <a:lumMod val="75000"/>
                  <a:alpha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p:cNvSpPr txBox="1"/>
              <p:nvPr/>
            </p:nvSpPr>
            <p:spPr>
              <a:xfrm>
                <a:off x="2410086" y="3972886"/>
                <a:ext cx="1063112" cy="1107996"/>
              </a:xfrm>
              <a:prstGeom prst="rect">
                <a:avLst/>
              </a:prstGeom>
              <a:noFill/>
            </p:spPr>
            <p:txBody>
              <a:bodyPr wrap="none" lIns="0" tIns="0" rIns="0" bIns="0" rtlCol="0">
                <a:spAutoFit/>
              </a:bodyPr>
              <a:lstStyle/>
              <a:p>
                <a:pPr indent="-182880">
                  <a:buFont typeface="Arial" pitchFamily="34" charset="0"/>
                  <a:buChar char="•"/>
                </a:pPr>
                <a:r>
                  <a:rPr lang="en-US" sz="1200" dirty="0">
                    <a:latin typeface="+mj-lt"/>
                  </a:rPr>
                  <a:t>Structured</a:t>
                </a:r>
              </a:p>
              <a:p>
                <a:pPr indent="-182880">
                  <a:buFont typeface="Arial" pitchFamily="34" charset="0"/>
                  <a:buChar char="•"/>
                </a:pPr>
                <a:r>
                  <a:rPr lang="en-US" sz="1200" dirty="0">
                    <a:latin typeface="+mj-lt"/>
                  </a:rPr>
                  <a:t>Unstructured</a:t>
                </a:r>
              </a:p>
              <a:p>
                <a:pPr indent="-182880">
                  <a:buFont typeface="Arial" pitchFamily="34" charset="0"/>
                  <a:buChar char="•"/>
                </a:pPr>
                <a:r>
                  <a:rPr lang="en-US" sz="1200" dirty="0">
                    <a:latin typeface="+mj-lt"/>
                  </a:rPr>
                  <a:t>Multi-factor</a:t>
                </a:r>
              </a:p>
              <a:p>
                <a:pPr indent="-182880">
                  <a:buFont typeface="Arial" pitchFamily="34" charset="0"/>
                  <a:buChar char="•"/>
                </a:pPr>
                <a:r>
                  <a:rPr lang="en-US" sz="1200" dirty="0">
                    <a:latin typeface="+mj-lt"/>
                  </a:rPr>
                  <a:t>Probabilistic</a:t>
                </a:r>
              </a:p>
              <a:p>
                <a:pPr indent="-182880">
                  <a:buFont typeface="Arial" pitchFamily="34" charset="0"/>
                  <a:buChar char="•"/>
                </a:pPr>
                <a:r>
                  <a:rPr lang="en-US" sz="1200" dirty="0">
                    <a:latin typeface="+mj-lt"/>
                  </a:rPr>
                  <a:t>Linked</a:t>
                </a:r>
              </a:p>
              <a:p>
                <a:pPr indent="-182880">
                  <a:buFont typeface="Arial" pitchFamily="34" charset="0"/>
                  <a:buChar char="•"/>
                </a:pPr>
                <a:r>
                  <a:rPr lang="en-US" sz="1200" dirty="0">
                    <a:latin typeface="+mj-lt"/>
                  </a:rPr>
                  <a:t>Dynamic</a:t>
                </a:r>
              </a:p>
            </p:txBody>
          </p:sp>
          <p:sp>
            <p:nvSpPr>
              <p:cNvPr id="47" name="TextBox 46"/>
              <p:cNvSpPr txBox="1"/>
              <p:nvPr/>
            </p:nvSpPr>
            <p:spPr>
              <a:xfrm>
                <a:off x="1864830" y="3575733"/>
                <a:ext cx="963918" cy="307777"/>
              </a:xfrm>
              <a:prstGeom prst="rect">
                <a:avLst/>
              </a:prstGeom>
              <a:solidFill>
                <a:schemeClr val="bg1">
                  <a:lumMod val="95000"/>
                </a:schemeClr>
              </a:solidFill>
              <a:ln w="6350">
                <a:solidFill>
                  <a:schemeClr val="tx1"/>
                </a:solidFill>
              </a:ln>
            </p:spPr>
            <p:txBody>
              <a:bodyPr wrap="none" lIns="91440" tIns="0" rIns="91440" bIns="0" rtlCol="0">
                <a:spAutoFit/>
              </a:bodyPr>
              <a:lstStyle/>
              <a:p>
                <a:r>
                  <a:rPr lang="en-US" sz="2000" dirty="0">
                    <a:latin typeface="+mj-lt"/>
                  </a:rPr>
                  <a:t>Variety</a:t>
                </a:r>
              </a:p>
            </p:txBody>
          </p:sp>
        </p:grpSp>
        <p:sp>
          <p:nvSpPr>
            <p:cNvPr id="42" name="Hexagon 41"/>
            <p:cNvSpPr/>
            <p:nvPr/>
          </p:nvSpPr>
          <p:spPr>
            <a:xfrm>
              <a:off x="2908241" y="2920213"/>
              <a:ext cx="1982005" cy="1598814"/>
            </a:xfrm>
            <a:prstGeom prst="hexagon">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itchFamily="34" charset="0"/>
                  <a:cs typeface="Arial" pitchFamily="34" charset="0"/>
                </a:rPr>
                <a:t>6 </a:t>
              </a:r>
              <a:r>
                <a:rPr lang="en-US" dirty="0" err="1">
                  <a:solidFill>
                    <a:schemeClr val="tx1"/>
                  </a:solidFill>
                  <a:latin typeface="Arial" pitchFamily="34" charset="0"/>
                  <a:cs typeface="Arial" pitchFamily="34" charset="0"/>
                </a:rPr>
                <a:t>Vs</a:t>
              </a:r>
              <a:r>
                <a:rPr lang="en-US" dirty="0">
                  <a:solidFill>
                    <a:schemeClr val="tx1"/>
                  </a:solidFill>
                  <a:latin typeface="Arial" pitchFamily="34" charset="0"/>
                  <a:cs typeface="Arial" pitchFamily="34" charset="0"/>
                </a:rPr>
                <a:t> of </a:t>
              </a:r>
            </a:p>
            <a:p>
              <a:pPr algn="ctr"/>
              <a:r>
                <a:rPr lang="en-US" dirty="0">
                  <a:solidFill>
                    <a:schemeClr val="tx1"/>
                  </a:solidFill>
                  <a:latin typeface="Arial" pitchFamily="34" charset="0"/>
                  <a:cs typeface="Arial" pitchFamily="34" charset="0"/>
                </a:rPr>
                <a:t>Big Data</a:t>
              </a:r>
            </a:p>
          </p:txBody>
        </p:sp>
      </p:grpSp>
      <p:sp>
        <p:nvSpPr>
          <p:cNvPr id="63" name="Content Placeholder 2"/>
          <p:cNvSpPr>
            <a:spLocks noGrp="1"/>
          </p:cNvSpPr>
          <p:nvPr>
            <p:ph idx="1"/>
          </p:nvPr>
        </p:nvSpPr>
        <p:spPr>
          <a:xfrm>
            <a:off x="6285830" y="1571938"/>
            <a:ext cx="2808312" cy="4586186"/>
          </a:xfrm>
        </p:spPr>
        <p:txBody>
          <a:bodyPr>
            <a:normAutofit/>
          </a:bodyPr>
          <a:lstStyle/>
          <a:p>
            <a:pPr marL="0" indent="0">
              <a:buNone/>
            </a:pPr>
            <a:r>
              <a:rPr lang="en-US" sz="2000" dirty="0">
                <a:solidFill>
                  <a:schemeClr val="tx2">
                    <a:lumMod val="60000"/>
                    <a:lumOff val="40000"/>
                  </a:schemeClr>
                </a:solidFill>
              </a:rPr>
              <a:t>Generic Big Data Properties</a:t>
            </a:r>
          </a:p>
          <a:p>
            <a:r>
              <a:rPr lang="en-US" sz="2000" dirty="0">
                <a:solidFill>
                  <a:schemeClr val="tx2">
                    <a:lumMod val="60000"/>
                    <a:lumOff val="40000"/>
                  </a:schemeClr>
                </a:solidFill>
              </a:rPr>
              <a:t>Volume</a:t>
            </a:r>
          </a:p>
          <a:p>
            <a:r>
              <a:rPr lang="en-US" sz="2000" dirty="0">
                <a:solidFill>
                  <a:schemeClr val="tx2">
                    <a:lumMod val="60000"/>
                    <a:lumOff val="40000"/>
                  </a:schemeClr>
                </a:solidFill>
              </a:rPr>
              <a:t>Variety</a:t>
            </a:r>
          </a:p>
          <a:p>
            <a:r>
              <a:rPr lang="en-US" sz="2000" dirty="0">
                <a:solidFill>
                  <a:schemeClr val="tx2">
                    <a:lumMod val="60000"/>
                    <a:lumOff val="40000"/>
                  </a:schemeClr>
                </a:solidFill>
              </a:rPr>
              <a:t>Velocity</a:t>
            </a:r>
          </a:p>
          <a:p>
            <a:pPr lvl="2"/>
            <a:endParaRPr lang="en-US" sz="1200" dirty="0">
              <a:solidFill>
                <a:schemeClr val="tx2">
                  <a:lumMod val="60000"/>
                  <a:lumOff val="40000"/>
                </a:schemeClr>
              </a:solidFill>
            </a:endParaRPr>
          </a:p>
          <a:p>
            <a:pPr marL="0" indent="0">
              <a:buNone/>
            </a:pPr>
            <a:r>
              <a:rPr lang="en-US" sz="2000" dirty="0">
                <a:solidFill>
                  <a:schemeClr val="accent3">
                    <a:lumMod val="75000"/>
                  </a:schemeClr>
                </a:solidFill>
              </a:rPr>
              <a:t>Acquired Properties (after entering system)</a:t>
            </a:r>
          </a:p>
          <a:p>
            <a:r>
              <a:rPr lang="en-US" sz="2000" dirty="0">
                <a:solidFill>
                  <a:schemeClr val="accent3">
                    <a:lumMod val="75000"/>
                  </a:schemeClr>
                </a:solidFill>
              </a:rPr>
              <a:t>Value</a:t>
            </a:r>
          </a:p>
          <a:p>
            <a:r>
              <a:rPr lang="en-US" sz="2000" dirty="0">
                <a:solidFill>
                  <a:schemeClr val="accent3">
                    <a:lumMod val="75000"/>
                  </a:schemeClr>
                </a:solidFill>
              </a:rPr>
              <a:t>Veracity</a:t>
            </a:r>
          </a:p>
          <a:p>
            <a:r>
              <a:rPr lang="en-US" sz="2000" dirty="0">
                <a:solidFill>
                  <a:schemeClr val="accent3">
                    <a:lumMod val="75000"/>
                  </a:schemeClr>
                </a:solidFill>
              </a:rPr>
              <a:t>Variability</a:t>
            </a:r>
          </a:p>
        </p:txBody>
      </p:sp>
      <p:grpSp>
        <p:nvGrpSpPr>
          <p:cNvPr id="33" name="Group 32"/>
          <p:cNvGrpSpPr/>
          <p:nvPr/>
        </p:nvGrpSpPr>
        <p:grpSpPr>
          <a:xfrm>
            <a:off x="6467706" y="5534923"/>
            <a:ext cx="2696098" cy="1184806"/>
            <a:chOff x="5694762" y="4614146"/>
            <a:chExt cx="3618039" cy="1814710"/>
          </a:xfrm>
        </p:grpSpPr>
        <p:pic>
          <p:nvPicPr>
            <p:cNvPr id="3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72404" y="4649118"/>
              <a:ext cx="2440397" cy="1779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 name="TextBox 34"/>
            <p:cNvSpPr txBox="1"/>
            <p:nvPr/>
          </p:nvSpPr>
          <p:spPr>
            <a:xfrm>
              <a:off x="5694762" y="4614146"/>
              <a:ext cx="1973041" cy="919242"/>
            </a:xfrm>
            <a:prstGeom prst="rect">
              <a:avLst/>
            </a:prstGeom>
            <a:noFill/>
          </p:spPr>
          <p:txBody>
            <a:bodyPr wrap="none" rtlCol="0">
              <a:spAutoFit/>
            </a:bodyPr>
            <a:lstStyle/>
            <a:p>
              <a:r>
                <a:rPr lang="en-US" sz="1100" dirty="0">
                  <a:latin typeface="+mj-lt"/>
                </a:rPr>
                <a:t>Commonly accepted</a:t>
              </a:r>
            </a:p>
            <a:p>
              <a:r>
                <a:rPr lang="en-US" sz="1100" dirty="0">
                  <a:latin typeface="+mj-lt"/>
                </a:rPr>
                <a:t>3V’s of Big Data</a:t>
              </a:r>
            </a:p>
            <a:p>
              <a:r>
                <a:rPr lang="en-US" sz="1100" dirty="0">
                  <a:latin typeface="+mj-lt"/>
                </a:rPr>
                <a:t>by Gartner [ref]</a:t>
              </a:r>
            </a:p>
          </p:txBody>
        </p:sp>
      </p:grpSp>
      <p:sp>
        <p:nvSpPr>
          <p:cNvPr id="65" name="TextBox 64"/>
          <p:cNvSpPr txBox="1"/>
          <p:nvPr/>
        </p:nvSpPr>
        <p:spPr>
          <a:xfrm>
            <a:off x="65348" y="5663308"/>
            <a:ext cx="2016193" cy="646331"/>
          </a:xfrm>
          <a:prstGeom prst="rect">
            <a:avLst/>
          </a:prstGeom>
          <a:noFill/>
        </p:spPr>
        <p:txBody>
          <a:bodyPr wrap="none" rtlCol="0">
            <a:spAutoFit/>
          </a:bodyPr>
          <a:lstStyle/>
          <a:p>
            <a:r>
              <a:rPr lang="en-US" sz="1200" dirty="0">
                <a:latin typeface="+mj-lt"/>
              </a:rPr>
              <a:t>Adopted in general </a:t>
            </a:r>
          </a:p>
          <a:p>
            <a:r>
              <a:rPr lang="en-US" sz="1200" dirty="0">
                <a:latin typeface="+mj-lt"/>
              </a:rPr>
              <a:t>by NIST Big Data Working </a:t>
            </a:r>
          </a:p>
          <a:p>
            <a:r>
              <a:rPr lang="en-US" sz="1200" dirty="0">
                <a:latin typeface="+mj-lt"/>
              </a:rPr>
              <a:t>Group (NBD-WG) [ref] </a:t>
            </a:r>
          </a:p>
        </p:txBody>
      </p:sp>
    </p:spTree>
    <p:extLst>
      <p:ext uri="{BB962C8B-B14F-4D97-AF65-F5344CB8AC3E}">
        <p14:creationId xmlns:p14="http://schemas.microsoft.com/office/powerpoint/2010/main" val="63981503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315A8-C7F2-44D8-9DC9-275DB36BF8C5}"/>
              </a:ext>
            </a:extLst>
          </p:cNvPr>
          <p:cNvSpPr>
            <a:spLocks noGrp="1"/>
          </p:cNvSpPr>
          <p:nvPr>
            <p:ph type="title"/>
          </p:nvPr>
        </p:nvSpPr>
        <p:spPr/>
        <p:txBody>
          <a:bodyPr/>
          <a:lstStyle/>
          <a:p>
            <a:r>
              <a:rPr lang="en-US" dirty="0"/>
              <a:t>Cloudera Hadoop cluster on cloud</a:t>
            </a:r>
          </a:p>
        </p:txBody>
      </p:sp>
      <p:sp>
        <p:nvSpPr>
          <p:cNvPr id="4" name="Date Placeholder 3">
            <a:extLst>
              <a:ext uri="{FF2B5EF4-FFF2-40B4-BE49-F238E27FC236}">
                <a16:creationId xmlns:a16="http://schemas.microsoft.com/office/drawing/2014/main" id="{88E7B315-3F15-486E-B4E3-3DBC05ACD986}"/>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A9EECAD4-D180-4216-BDDD-32E49AA84D7F}"/>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4152B271-8F36-4D9D-84FF-2190627D3A6F}"/>
              </a:ext>
            </a:extLst>
          </p:cNvPr>
          <p:cNvSpPr>
            <a:spLocks noGrp="1"/>
          </p:cNvSpPr>
          <p:nvPr>
            <p:ph type="sldNum" sz="quarter" idx="12"/>
          </p:nvPr>
        </p:nvSpPr>
        <p:spPr/>
        <p:txBody>
          <a:bodyPr/>
          <a:lstStyle/>
          <a:p>
            <a:fld id="{5444D61A-D5EF-4AD7-8CFF-82B00AE13C42}" type="slidenum">
              <a:rPr lang="en-GB" smtClean="0"/>
              <a:pPr/>
              <a:t>80</a:t>
            </a:fld>
            <a:endParaRPr lang="en-GB"/>
          </a:p>
        </p:txBody>
      </p:sp>
      <p:pic>
        <p:nvPicPr>
          <p:cNvPr id="8" name="Picture 7">
            <a:extLst>
              <a:ext uri="{FF2B5EF4-FFF2-40B4-BE49-F238E27FC236}">
                <a16:creationId xmlns:a16="http://schemas.microsoft.com/office/drawing/2014/main" id="{32B496FF-FA5E-42A3-9104-A90996E928C0}"/>
              </a:ext>
            </a:extLst>
          </p:cNvPr>
          <p:cNvPicPr>
            <a:picLocks noChangeAspect="1"/>
          </p:cNvPicPr>
          <p:nvPr/>
        </p:nvPicPr>
        <p:blipFill>
          <a:blip r:embed="rId2"/>
          <a:stretch>
            <a:fillRect/>
          </a:stretch>
        </p:blipFill>
        <p:spPr>
          <a:xfrm>
            <a:off x="36452" y="1052736"/>
            <a:ext cx="6444208" cy="4108236"/>
          </a:xfrm>
          <a:prstGeom prst="rect">
            <a:avLst/>
          </a:prstGeom>
        </p:spPr>
      </p:pic>
      <p:pic>
        <p:nvPicPr>
          <p:cNvPr id="10" name="Picture 9">
            <a:extLst>
              <a:ext uri="{FF2B5EF4-FFF2-40B4-BE49-F238E27FC236}">
                <a16:creationId xmlns:a16="http://schemas.microsoft.com/office/drawing/2014/main" id="{5AD4AC9C-F4F4-4ED0-8D0C-6BE4D98D5688}"/>
              </a:ext>
            </a:extLst>
          </p:cNvPr>
          <p:cNvPicPr>
            <a:picLocks noChangeAspect="1"/>
          </p:cNvPicPr>
          <p:nvPr/>
        </p:nvPicPr>
        <p:blipFill>
          <a:blip r:embed="rId3"/>
          <a:stretch>
            <a:fillRect/>
          </a:stretch>
        </p:blipFill>
        <p:spPr>
          <a:xfrm>
            <a:off x="4588556" y="2888940"/>
            <a:ext cx="5363493" cy="3419271"/>
          </a:xfrm>
          <a:prstGeom prst="rect">
            <a:avLst/>
          </a:prstGeom>
        </p:spPr>
      </p:pic>
    </p:spTree>
    <p:extLst>
      <p:ext uri="{BB962C8B-B14F-4D97-AF65-F5344CB8AC3E}">
        <p14:creationId xmlns:p14="http://schemas.microsoft.com/office/powerpoint/2010/main" val="243945927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3B570-87EA-43DD-808E-0EC11F4EC5A3}"/>
              </a:ext>
            </a:extLst>
          </p:cNvPr>
          <p:cNvSpPr>
            <a:spLocks noGrp="1"/>
          </p:cNvSpPr>
          <p:nvPr>
            <p:ph type="title"/>
          </p:nvPr>
        </p:nvSpPr>
        <p:spPr/>
        <p:txBody>
          <a:bodyPr>
            <a:normAutofit fontScale="90000"/>
          </a:bodyPr>
          <a:lstStyle/>
          <a:p>
            <a:r>
              <a:rPr lang="en-US" dirty="0"/>
              <a:t>Cloudera </a:t>
            </a:r>
            <a:r>
              <a:rPr lang="en-US" dirty="0" err="1"/>
              <a:t>Quickstart</a:t>
            </a:r>
            <a:r>
              <a:rPr lang="en-US" dirty="0"/>
              <a:t> VM for VirtualBox</a:t>
            </a:r>
            <a:br>
              <a:rPr lang="en-US" dirty="0"/>
            </a:br>
            <a:r>
              <a:rPr lang="en-US" sz="2200" dirty="0">
                <a:hlinkClick r:id="rId3"/>
              </a:rPr>
              <a:t>https://www.cloudera.com/downloads/quickstart_vms/5-13.html</a:t>
            </a:r>
            <a:r>
              <a:rPr lang="en-US" sz="2200" dirty="0"/>
              <a:t> </a:t>
            </a:r>
            <a:endParaRPr lang="en-US" dirty="0"/>
          </a:p>
        </p:txBody>
      </p:sp>
      <p:sp>
        <p:nvSpPr>
          <p:cNvPr id="3" name="Content Placeholder 2">
            <a:extLst>
              <a:ext uri="{FF2B5EF4-FFF2-40B4-BE49-F238E27FC236}">
                <a16:creationId xmlns:a16="http://schemas.microsoft.com/office/drawing/2014/main" id="{550322A2-633A-454F-ACBA-CDA449BFAA0A}"/>
              </a:ext>
            </a:extLst>
          </p:cNvPr>
          <p:cNvSpPr>
            <a:spLocks noGrp="1"/>
          </p:cNvSpPr>
          <p:nvPr>
            <p:ph idx="1"/>
          </p:nvPr>
        </p:nvSpPr>
        <p:spPr>
          <a:xfrm>
            <a:off x="4499992" y="1268760"/>
            <a:ext cx="4464496" cy="5040560"/>
          </a:xfrm>
        </p:spPr>
        <p:txBody>
          <a:bodyPr>
            <a:normAutofit/>
          </a:bodyPr>
          <a:lstStyle/>
          <a:p>
            <a:pPr marL="0" indent="0">
              <a:buNone/>
            </a:pPr>
            <a:r>
              <a:rPr lang="en-US" sz="1800" dirty="0"/>
              <a:t>Accounts</a:t>
            </a:r>
          </a:p>
          <a:p>
            <a:r>
              <a:rPr lang="en-US" sz="1800" dirty="0"/>
              <a:t>Once you launch the VM, you are automatically logged in as the </a:t>
            </a:r>
            <a:r>
              <a:rPr lang="en-US" sz="1800" dirty="0" err="1"/>
              <a:t>cloudera</a:t>
            </a:r>
            <a:r>
              <a:rPr lang="en-US" sz="1800" dirty="0"/>
              <a:t> user. The account details are:</a:t>
            </a:r>
          </a:p>
          <a:p>
            <a:pPr lvl="1"/>
            <a:r>
              <a:rPr lang="en-US" sz="1600" dirty="0"/>
              <a:t>username: </a:t>
            </a:r>
            <a:r>
              <a:rPr lang="en-US" sz="1600" dirty="0" err="1"/>
              <a:t>cloudera</a:t>
            </a:r>
            <a:endParaRPr lang="en-US" sz="1600" dirty="0"/>
          </a:p>
          <a:p>
            <a:pPr lvl="1"/>
            <a:r>
              <a:rPr lang="en-US" sz="1600" dirty="0"/>
              <a:t>password: </a:t>
            </a:r>
            <a:r>
              <a:rPr lang="en-US" sz="1600" dirty="0" err="1"/>
              <a:t>cloudera</a:t>
            </a:r>
            <a:endParaRPr lang="en-US" sz="1600" dirty="0"/>
          </a:p>
          <a:p>
            <a:r>
              <a:rPr lang="en-US" sz="1800" dirty="0"/>
              <a:t>The </a:t>
            </a:r>
            <a:r>
              <a:rPr lang="en-US" sz="1800" dirty="0" err="1"/>
              <a:t>cloudera</a:t>
            </a:r>
            <a:r>
              <a:rPr lang="en-US" sz="1800" dirty="0"/>
              <a:t> account has sudo privileges in the VM. The root account password is </a:t>
            </a:r>
            <a:r>
              <a:rPr lang="en-US" sz="1800" dirty="0" err="1"/>
              <a:t>cloudera</a:t>
            </a:r>
            <a:r>
              <a:rPr lang="en-US" sz="1800" dirty="0"/>
              <a:t>.</a:t>
            </a:r>
          </a:p>
          <a:p>
            <a:r>
              <a:rPr lang="en-US" sz="1800" dirty="0"/>
              <a:t>The root MySQL password (and the password for other MySQL user accounts) is also </a:t>
            </a:r>
            <a:r>
              <a:rPr lang="en-US" sz="1800" dirty="0" err="1"/>
              <a:t>cloudera</a:t>
            </a:r>
            <a:r>
              <a:rPr lang="en-US" sz="1800" dirty="0"/>
              <a:t>.</a:t>
            </a:r>
          </a:p>
          <a:p>
            <a:r>
              <a:rPr lang="en-US" sz="1800" dirty="0"/>
              <a:t>Hue and Cloudera Manager use the same credentials.</a:t>
            </a:r>
          </a:p>
          <a:p>
            <a:endParaRPr lang="en-US" sz="1800" dirty="0"/>
          </a:p>
        </p:txBody>
      </p:sp>
      <p:sp>
        <p:nvSpPr>
          <p:cNvPr id="4" name="Date Placeholder 3">
            <a:extLst>
              <a:ext uri="{FF2B5EF4-FFF2-40B4-BE49-F238E27FC236}">
                <a16:creationId xmlns:a16="http://schemas.microsoft.com/office/drawing/2014/main" id="{7B9A7D69-426D-4408-9A2B-DE59DB88E8AA}"/>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28D962A7-E483-45D8-973D-460819EA2B86}"/>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B06F4F34-E014-49BB-987C-ED01AF5FDDCF}"/>
              </a:ext>
            </a:extLst>
          </p:cNvPr>
          <p:cNvSpPr>
            <a:spLocks noGrp="1"/>
          </p:cNvSpPr>
          <p:nvPr>
            <p:ph type="sldNum" sz="quarter" idx="12"/>
          </p:nvPr>
        </p:nvSpPr>
        <p:spPr/>
        <p:txBody>
          <a:bodyPr/>
          <a:lstStyle/>
          <a:p>
            <a:fld id="{5444D61A-D5EF-4AD7-8CFF-82B00AE13C42}" type="slidenum">
              <a:rPr lang="en-GB" smtClean="0"/>
              <a:pPr/>
              <a:t>81</a:t>
            </a:fld>
            <a:endParaRPr lang="en-GB"/>
          </a:p>
        </p:txBody>
      </p:sp>
      <p:graphicFrame>
        <p:nvGraphicFramePr>
          <p:cNvPr id="10" name="Object 9">
            <a:extLst>
              <a:ext uri="{FF2B5EF4-FFF2-40B4-BE49-F238E27FC236}">
                <a16:creationId xmlns:a16="http://schemas.microsoft.com/office/drawing/2014/main" id="{33297FC5-36E5-404C-BF6F-B3E78BD25BDA}"/>
              </a:ext>
            </a:extLst>
          </p:cNvPr>
          <p:cNvGraphicFramePr>
            <a:graphicFrameLocks noChangeAspect="1"/>
          </p:cNvGraphicFramePr>
          <p:nvPr>
            <p:extLst/>
          </p:nvPr>
        </p:nvGraphicFramePr>
        <p:xfrm>
          <a:off x="179512" y="1272560"/>
          <a:ext cx="4020108" cy="3428607"/>
        </p:xfrm>
        <a:graphic>
          <a:graphicData uri="http://schemas.openxmlformats.org/presentationml/2006/ole">
            <mc:AlternateContent xmlns:mc="http://schemas.openxmlformats.org/markup-compatibility/2006">
              <mc:Choice xmlns:v="urn:schemas-microsoft-com:vml" Requires="v">
                <p:oleObj spid="_x0000_s4114" name="Image" r:id="rId4" imgW="6095880" imgH="5199840" progId="Photoshop.Image.18">
                  <p:embed/>
                </p:oleObj>
              </mc:Choice>
              <mc:Fallback>
                <p:oleObj name="Image" r:id="rId4" imgW="6095880" imgH="5199840" progId="Photoshop.Image.18">
                  <p:embed/>
                  <p:pic>
                    <p:nvPicPr>
                      <p:cNvPr id="10" name="Object 9">
                        <a:extLst>
                          <a:ext uri="{FF2B5EF4-FFF2-40B4-BE49-F238E27FC236}">
                            <a16:creationId xmlns:a16="http://schemas.microsoft.com/office/drawing/2014/main" id="{33297FC5-36E5-404C-BF6F-B3E78BD25BDA}"/>
                          </a:ext>
                        </a:extLst>
                      </p:cNvPr>
                      <p:cNvPicPr/>
                      <p:nvPr/>
                    </p:nvPicPr>
                    <p:blipFill>
                      <a:blip r:embed="rId5"/>
                      <a:stretch>
                        <a:fillRect/>
                      </a:stretch>
                    </p:blipFill>
                    <p:spPr>
                      <a:xfrm>
                        <a:off x="179512" y="1272560"/>
                        <a:ext cx="4020108" cy="3428607"/>
                      </a:xfrm>
                      <a:prstGeom prst="rect">
                        <a:avLst/>
                      </a:prstGeom>
                    </p:spPr>
                  </p:pic>
                </p:oleObj>
              </mc:Fallback>
            </mc:AlternateContent>
          </a:graphicData>
        </a:graphic>
      </p:graphicFrame>
    </p:spTree>
    <p:extLst>
      <p:ext uri="{BB962C8B-B14F-4D97-AF65-F5344CB8AC3E}">
        <p14:creationId xmlns:p14="http://schemas.microsoft.com/office/powerpoint/2010/main" val="49989377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and take away</a:t>
            </a:r>
          </a:p>
        </p:txBody>
      </p:sp>
      <p:sp>
        <p:nvSpPr>
          <p:cNvPr id="3" name="Content Placeholder 2"/>
          <p:cNvSpPr>
            <a:spLocks noGrp="1"/>
          </p:cNvSpPr>
          <p:nvPr>
            <p:ph idx="1"/>
          </p:nvPr>
        </p:nvSpPr>
        <p:spPr>
          <a:xfrm>
            <a:off x="323528" y="1257300"/>
            <a:ext cx="8460940" cy="5088024"/>
          </a:xfrm>
        </p:spPr>
        <p:txBody>
          <a:bodyPr>
            <a:normAutofit/>
          </a:bodyPr>
          <a:lstStyle/>
          <a:p>
            <a:r>
              <a:rPr lang="en-US" sz="2000" dirty="0"/>
              <a:t>Cloud is a platform of choice for Big Data and Data Analytics applications and tasks</a:t>
            </a:r>
          </a:p>
          <a:p>
            <a:r>
              <a:rPr lang="en-US" sz="2000" dirty="0"/>
              <a:t>Hadoop is a standard de facto platform for Big Data Analytics</a:t>
            </a:r>
          </a:p>
          <a:p>
            <a:r>
              <a:rPr lang="en-US" sz="2000" dirty="0"/>
              <a:t>All major CSP provide variety of Big Data Analytics services: AWS, Azure, GCP</a:t>
            </a:r>
          </a:p>
          <a:p>
            <a:r>
              <a:rPr lang="en-US" sz="2000" dirty="0"/>
              <a:t>HDFS is a commonly recognised storage for Big Data and scalable data processing </a:t>
            </a:r>
          </a:p>
          <a:p>
            <a:r>
              <a:rPr lang="en-US" sz="2000" dirty="0"/>
              <a:t>Data Lakes is new model for Big Data and ELT (Extract – Load – Transfer) processes</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82</a:t>
            </a:fld>
            <a:endParaRPr lang="en-GB"/>
          </a:p>
        </p:txBody>
      </p:sp>
    </p:spTree>
    <p:extLst>
      <p:ext uri="{BB962C8B-B14F-4D97-AF65-F5344CB8AC3E}">
        <p14:creationId xmlns:p14="http://schemas.microsoft.com/office/powerpoint/2010/main" val="323115836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77E0B-8B3B-4234-82C4-AE8EF5048E1E}"/>
              </a:ext>
            </a:extLst>
          </p:cNvPr>
          <p:cNvSpPr>
            <a:spLocks noGrp="1"/>
          </p:cNvSpPr>
          <p:nvPr>
            <p:ph type="title"/>
          </p:nvPr>
        </p:nvSpPr>
        <p:spPr/>
        <p:txBody>
          <a:bodyPr/>
          <a:lstStyle/>
          <a:p>
            <a:r>
              <a:rPr lang="en-US" dirty="0"/>
              <a:t>Additional Materials</a:t>
            </a:r>
          </a:p>
        </p:txBody>
      </p:sp>
      <p:sp>
        <p:nvSpPr>
          <p:cNvPr id="3" name="Content Placeholder 2">
            <a:extLst>
              <a:ext uri="{FF2B5EF4-FFF2-40B4-BE49-F238E27FC236}">
                <a16:creationId xmlns:a16="http://schemas.microsoft.com/office/drawing/2014/main" id="{70BF61DE-A243-4597-81AE-DB182C2EFA4A}"/>
              </a:ext>
            </a:extLst>
          </p:cNvPr>
          <p:cNvSpPr>
            <a:spLocks noGrp="1"/>
          </p:cNvSpPr>
          <p:nvPr>
            <p:ph idx="1"/>
          </p:nvPr>
        </p:nvSpPr>
        <p:spPr/>
        <p:txBody>
          <a:bodyPr/>
          <a:lstStyle/>
          <a:p>
            <a:r>
              <a:rPr lang="en-US" dirty="0"/>
              <a:t>DevOps and </a:t>
            </a:r>
            <a:r>
              <a:rPr lang="en-US" dirty="0" err="1"/>
              <a:t>DataOps</a:t>
            </a:r>
            <a:endParaRPr lang="en-US" dirty="0"/>
          </a:p>
          <a:p>
            <a:endParaRPr lang="en-US" dirty="0"/>
          </a:p>
          <a:p>
            <a:r>
              <a:rPr lang="en-US" dirty="0"/>
              <a:t>Data Markets and Data as economic goods</a:t>
            </a:r>
          </a:p>
        </p:txBody>
      </p:sp>
      <p:sp>
        <p:nvSpPr>
          <p:cNvPr id="4" name="Date Placeholder 3">
            <a:extLst>
              <a:ext uri="{FF2B5EF4-FFF2-40B4-BE49-F238E27FC236}">
                <a16:creationId xmlns:a16="http://schemas.microsoft.com/office/drawing/2014/main" id="{BE696902-8D4E-4F02-9DA2-16FD0F7848A8}"/>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6F4C8D25-D4F3-4128-942A-2C097BD8C456}"/>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8E45CC4A-73C5-437E-BE48-59BDAFAB5964}"/>
              </a:ext>
            </a:extLst>
          </p:cNvPr>
          <p:cNvSpPr>
            <a:spLocks noGrp="1"/>
          </p:cNvSpPr>
          <p:nvPr>
            <p:ph type="sldNum" sz="quarter" idx="12"/>
          </p:nvPr>
        </p:nvSpPr>
        <p:spPr/>
        <p:txBody>
          <a:bodyPr/>
          <a:lstStyle/>
          <a:p>
            <a:fld id="{5444D61A-D5EF-4AD7-8CFF-82B00AE13C42}" type="slidenum">
              <a:rPr lang="en-GB" smtClean="0"/>
              <a:pPr/>
              <a:t>83</a:t>
            </a:fld>
            <a:endParaRPr lang="en-GB"/>
          </a:p>
        </p:txBody>
      </p:sp>
    </p:spTree>
    <p:extLst>
      <p:ext uri="{BB962C8B-B14F-4D97-AF65-F5344CB8AC3E}">
        <p14:creationId xmlns:p14="http://schemas.microsoft.com/office/powerpoint/2010/main" val="403594993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DevOps</a:t>
            </a:r>
          </a:p>
        </p:txBody>
      </p:sp>
      <p:sp>
        <p:nvSpPr>
          <p:cNvPr id="3" name="Content Placeholder 2"/>
          <p:cNvSpPr>
            <a:spLocks noGrp="1"/>
          </p:cNvSpPr>
          <p:nvPr>
            <p:ph idx="1"/>
          </p:nvPr>
        </p:nvSpPr>
        <p:spPr/>
        <p:txBody>
          <a:bodyPr>
            <a:normAutofit/>
          </a:bodyPr>
          <a:lstStyle/>
          <a:p>
            <a:pPr marL="0" indent="0">
              <a:buNone/>
            </a:pPr>
            <a:r>
              <a:rPr lang="en-US" sz="2000" b="1" dirty="0"/>
              <a:t>DevOps</a:t>
            </a:r>
            <a:r>
              <a:rPr lang="en-US" sz="2000" dirty="0"/>
              <a:t> is the practice of operations and development engineers participating together in the entire service lifecycle, from design through the development process to production support.</a:t>
            </a:r>
          </a:p>
          <a:p>
            <a:pPr marL="0" indent="0">
              <a:buNone/>
            </a:pPr>
            <a:r>
              <a:rPr lang="en-US" sz="2000" dirty="0"/>
              <a:t>DevOps Essentials</a:t>
            </a:r>
          </a:p>
          <a:p>
            <a:r>
              <a:rPr lang="en-US" sz="2000" dirty="0"/>
              <a:t>Better Software, Faster time to market</a:t>
            </a:r>
          </a:p>
          <a:p>
            <a:r>
              <a:rPr lang="en-US" sz="2000" dirty="0"/>
              <a:t>Movement Comes from Open Source</a:t>
            </a:r>
          </a:p>
          <a:p>
            <a:r>
              <a:rPr lang="en-US" sz="2000" dirty="0"/>
              <a:t>Synergy of </a:t>
            </a:r>
            <a:r>
              <a:rPr lang="en-US" sz="2000" b="1" dirty="0"/>
              <a:t>Development and Operations</a:t>
            </a:r>
          </a:p>
          <a:p>
            <a:r>
              <a:rPr lang="en-US" sz="2000" dirty="0"/>
              <a:t>Covers the *entire* Application </a:t>
            </a:r>
            <a:r>
              <a:rPr lang="en-US" sz="2000" dirty="0" err="1"/>
              <a:t>LifeCycle</a:t>
            </a:r>
            <a:endParaRPr lang="en-US" sz="2000" dirty="0"/>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84</a:t>
            </a:fld>
            <a:endParaRPr lang="en-GB"/>
          </a:p>
        </p:txBody>
      </p:sp>
      <p:pic>
        <p:nvPicPr>
          <p:cNvPr id="7" name="Graphic 6">
            <a:extLst>
              <a:ext uri="{FF2B5EF4-FFF2-40B4-BE49-F238E27FC236}">
                <a16:creationId xmlns:a16="http://schemas.microsoft.com/office/drawing/2014/main" id="{9EDF2BB7-9AD3-4178-A954-6A26EA66958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594262" y="2240716"/>
            <a:ext cx="3543552" cy="3366374"/>
          </a:xfrm>
          <a:prstGeom prst="rect">
            <a:avLst/>
          </a:prstGeom>
        </p:spPr>
      </p:pic>
    </p:spTree>
    <p:extLst>
      <p:ext uri="{BB962C8B-B14F-4D97-AF65-F5344CB8AC3E}">
        <p14:creationId xmlns:p14="http://schemas.microsoft.com/office/powerpoint/2010/main" val="228009645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561930E4-4F57-4843-889D-80D3ABEB827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70966" y="4124690"/>
            <a:ext cx="4562016" cy="2585142"/>
          </a:xfrm>
          <a:prstGeom prst="rect">
            <a:avLst/>
          </a:prstGeom>
        </p:spPr>
      </p:pic>
      <p:sp>
        <p:nvSpPr>
          <p:cNvPr id="2" name="Title 1"/>
          <p:cNvSpPr>
            <a:spLocks noGrp="1"/>
          </p:cNvSpPr>
          <p:nvPr>
            <p:ph type="title"/>
          </p:nvPr>
        </p:nvSpPr>
        <p:spPr/>
        <p:txBody>
          <a:bodyPr/>
          <a:lstStyle/>
          <a:p>
            <a:r>
              <a:rPr lang="en-US" dirty="0"/>
              <a:t>DevOps Toolchain</a:t>
            </a:r>
          </a:p>
        </p:txBody>
      </p:sp>
      <p:sp>
        <p:nvSpPr>
          <p:cNvPr id="3" name="Content Placeholder 2"/>
          <p:cNvSpPr>
            <a:spLocks noGrp="1"/>
          </p:cNvSpPr>
          <p:nvPr>
            <p:ph idx="1"/>
          </p:nvPr>
        </p:nvSpPr>
        <p:spPr>
          <a:xfrm>
            <a:off x="179512" y="1268760"/>
            <a:ext cx="8784976" cy="5040560"/>
          </a:xfrm>
        </p:spPr>
        <p:txBody>
          <a:bodyPr>
            <a:normAutofit fontScale="77500" lnSpcReduction="20000"/>
          </a:bodyPr>
          <a:lstStyle/>
          <a:p>
            <a:pPr marL="0" indent="0">
              <a:buNone/>
            </a:pPr>
            <a:r>
              <a:rPr lang="en-US" dirty="0"/>
              <a:t>DevOps is a cultural shift and collaboration between development, operations and testing, enabled by DevOps toolchain</a:t>
            </a:r>
          </a:p>
          <a:p>
            <a:r>
              <a:rPr lang="en-US" b="1" dirty="0"/>
              <a:t>Code </a:t>
            </a:r>
            <a:r>
              <a:rPr lang="en-US" dirty="0"/>
              <a:t>— Code development and review, version control tools, code merging</a:t>
            </a:r>
          </a:p>
          <a:p>
            <a:r>
              <a:rPr lang="en-US" b="1" dirty="0"/>
              <a:t>Build</a:t>
            </a:r>
            <a:r>
              <a:rPr lang="en-US" dirty="0"/>
              <a:t> — Continuous integration tools, build status</a:t>
            </a:r>
          </a:p>
          <a:p>
            <a:r>
              <a:rPr lang="en-US" b="1" dirty="0"/>
              <a:t>Test </a:t>
            </a:r>
            <a:r>
              <a:rPr lang="en-US" dirty="0"/>
              <a:t>— Test and results determine performance</a:t>
            </a:r>
          </a:p>
          <a:p>
            <a:r>
              <a:rPr lang="en-US" b="1" dirty="0"/>
              <a:t>Package</a:t>
            </a:r>
            <a:r>
              <a:rPr lang="en-US" dirty="0"/>
              <a:t> — Artifact repository, application pre-deployment staging</a:t>
            </a:r>
          </a:p>
          <a:p>
            <a:r>
              <a:rPr lang="en-US" b="1" dirty="0"/>
              <a:t>Release</a:t>
            </a:r>
            <a:r>
              <a:rPr lang="en-US" dirty="0"/>
              <a:t> — Change management, </a:t>
            </a:r>
            <a:br>
              <a:rPr lang="en-US" dirty="0"/>
            </a:br>
            <a:r>
              <a:rPr lang="en-US" dirty="0"/>
              <a:t>release approvals, release automation</a:t>
            </a:r>
          </a:p>
          <a:p>
            <a:r>
              <a:rPr lang="en-US" b="1" dirty="0"/>
              <a:t>Configure</a:t>
            </a:r>
            <a:r>
              <a:rPr lang="en-US" dirty="0"/>
              <a:t> — Infrastructure </a:t>
            </a:r>
            <a:br>
              <a:rPr lang="en-US" dirty="0"/>
            </a:br>
            <a:r>
              <a:rPr lang="en-US" dirty="0"/>
              <a:t>configuration and management, </a:t>
            </a:r>
            <a:br>
              <a:rPr lang="en-US" dirty="0"/>
            </a:br>
            <a:r>
              <a:rPr lang="en-US" dirty="0"/>
              <a:t>Infrastructure as Code tools</a:t>
            </a:r>
          </a:p>
          <a:p>
            <a:r>
              <a:rPr lang="en-US" b="1" dirty="0"/>
              <a:t>Monitor</a:t>
            </a:r>
            <a:r>
              <a:rPr lang="en-US" dirty="0"/>
              <a:t> — Applications </a:t>
            </a:r>
            <a:br>
              <a:rPr lang="en-US" dirty="0"/>
            </a:br>
            <a:r>
              <a:rPr lang="en-US" dirty="0"/>
              <a:t>performance monitoring, </a:t>
            </a:r>
            <a:br>
              <a:rPr lang="en-US" dirty="0"/>
            </a:br>
            <a:r>
              <a:rPr lang="en-US" dirty="0"/>
              <a:t>end–user experience</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dirty="0"/>
          </a:p>
        </p:txBody>
      </p:sp>
      <p:sp>
        <p:nvSpPr>
          <p:cNvPr id="6" name="Slide Number Placeholder 5"/>
          <p:cNvSpPr>
            <a:spLocks noGrp="1"/>
          </p:cNvSpPr>
          <p:nvPr>
            <p:ph type="sldNum" sz="quarter" idx="12"/>
          </p:nvPr>
        </p:nvSpPr>
        <p:spPr/>
        <p:txBody>
          <a:bodyPr/>
          <a:lstStyle/>
          <a:p>
            <a:fld id="{5444D61A-D5EF-4AD7-8CFF-82B00AE13C42}" type="slidenum">
              <a:rPr lang="en-GB" smtClean="0"/>
              <a:pPr/>
              <a:t>85</a:t>
            </a:fld>
            <a:endParaRPr lang="en-GB"/>
          </a:p>
        </p:txBody>
      </p:sp>
    </p:spTree>
    <p:extLst>
      <p:ext uri="{BB962C8B-B14F-4D97-AF65-F5344CB8AC3E}">
        <p14:creationId xmlns:p14="http://schemas.microsoft.com/office/powerpoint/2010/main" val="50634358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Cloud-powered Services Development Lifecycle</a:t>
            </a:r>
          </a:p>
        </p:txBody>
      </p:sp>
      <p:sp>
        <p:nvSpPr>
          <p:cNvPr id="4" name="Date Placeholder 3"/>
          <p:cNvSpPr>
            <a:spLocks noGrp="1"/>
          </p:cNvSpPr>
          <p:nvPr>
            <p:ph type="dt" sz="half" idx="10"/>
          </p:nvPr>
        </p:nvSpPr>
        <p:spPr/>
        <p:txBody>
          <a:bodyPr/>
          <a:lstStyle/>
          <a:p>
            <a:r>
              <a:rPr lang="en-US"/>
              <a:t>BD Wsh 2018, Windhoek</a:t>
            </a:r>
            <a:endParaRPr lang="en-GB"/>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86</a:t>
            </a:fld>
            <a:endParaRPr lang="en-GB"/>
          </a:p>
        </p:txBody>
      </p:sp>
      <p:sp>
        <p:nvSpPr>
          <p:cNvPr id="3" name="Content Placeholder 2"/>
          <p:cNvSpPr>
            <a:spLocks noGrp="1"/>
          </p:cNvSpPr>
          <p:nvPr>
            <p:ph idx="1"/>
          </p:nvPr>
        </p:nvSpPr>
        <p:spPr>
          <a:xfrm>
            <a:off x="184200" y="4646144"/>
            <a:ext cx="8784976" cy="1411148"/>
          </a:xfrm>
        </p:spPr>
        <p:txBody>
          <a:bodyPr>
            <a:noAutofit/>
          </a:bodyPr>
          <a:lstStyle/>
          <a:p>
            <a:r>
              <a:rPr lang="en-US" sz="1400" dirty="0"/>
              <a:t>Easily creates test environment close to real</a:t>
            </a:r>
          </a:p>
          <a:p>
            <a:r>
              <a:rPr lang="en-US" sz="1400" dirty="0"/>
              <a:t>Powered by cloud  deployment automation tools</a:t>
            </a:r>
          </a:p>
          <a:p>
            <a:pPr lvl="1"/>
            <a:r>
              <a:rPr lang="en-US" sz="1100" dirty="0"/>
              <a:t>To enable configuration Management and Orchestration, Deployment  automation</a:t>
            </a:r>
          </a:p>
          <a:p>
            <a:r>
              <a:rPr lang="en-US" sz="1400" dirty="0"/>
              <a:t>Continuous development – test – integration </a:t>
            </a:r>
          </a:p>
          <a:p>
            <a:pPr lvl="1"/>
            <a:r>
              <a:rPr lang="en-US" sz="1100" dirty="0"/>
              <a:t>CloudFormation Template, Configuration Template, Bootstrap Template</a:t>
            </a:r>
          </a:p>
          <a:p>
            <a:r>
              <a:rPr lang="en-US" sz="1400" dirty="0"/>
              <a:t>Can be used with Puppet and Chef, two configuration and deployment management systems for clouds</a:t>
            </a:r>
          </a:p>
        </p:txBody>
      </p:sp>
      <p:sp>
        <p:nvSpPr>
          <p:cNvPr id="25" name="Content Placeholder 2"/>
          <p:cNvSpPr txBox="1">
            <a:spLocks/>
          </p:cNvSpPr>
          <p:nvPr/>
        </p:nvSpPr>
        <p:spPr>
          <a:xfrm>
            <a:off x="143508" y="6165304"/>
            <a:ext cx="8784976" cy="396044"/>
          </a:xfrm>
          <a:prstGeom prst="rect">
            <a:avLst/>
          </a:prstGeom>
        </p:spPr>
        <p:txBody>
          <a:bodyPr vert="horz" lIns="91440" tIns="45720" rIns="91440" bIns="45720" rtlCol="0">
            <a:normAutofit fontScale="40000" lnSpcReduction="2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[ref] Building Powerful Web Applications in the AWS Cloud” by Louis Columbus </a:t>
            </a:r>
            <a:br>
              <a:rPr lang="en-US" dirty="0"/>
            </a:br>
            <a:r>
              <a:rPr lang="en-US" dirty="0"/>
              <a:t>http://softwarestrategiesblog.com/2011/03/10/building-powerful-web-applications-in-the-aws-cloud/ </a:t>
            </a:r>
          </a:p>
        </p:txBody>
      </p:sp>
      <p:grpSp>
        <p:nvGrpSpPr>
          <p:cNvPr id="41" name="Group 40"/>
          <p:cNvGrpSpPr/>
          <p:nvPr/>
        </p:nvGrpSpPr>
        <p:grpSpPr>
          <a:xfrm>
            <a:off x="1115616" y="1324478"/>
            <a:ext cx="7272807" cy="3326477"/>
            <a:chOff x="927040" y="1339315"/>
            <a:chExt cx="7272807" cy="3326477"/>
          </a:xfrm>
        </p:grpSpPr>
        <p:grpSp>
          <p:nvGrpSpPr>
            <p:cNvPr id="29" name="Group 28"/>
            <p:cNvGrpSpPr/>
            <p:nvPr/>
          </p:nvGrpSpPr>
          <p:grpSpPr>
            <a:xfrm flipV="1">
              <a:off x="1593114" y="1339315"/>
              <a:ext cx="5377383" cy="911891"/>
              <a:chOff x="1824195" y="1872379"/>
              <a:chExt cx="5377383" cy="911891"/>
            </a:xfrm>
          </p:grpSpPr>
          <p:cxnSp>
            <p:nvCxnSpPr>
              <p:cNvPr id="30" name="Straight Arrow Connector 29"/>
              <p:cNvCxnSpPr/>
              <p:nvPr/>
            </p:nvCxnSpPr>
            <p:spPr>
              <a:xfrm>
                <a:off x="2513129" y="1880828"/>
                <a:ext cx="438128" cy="0"/>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6097376" y="1879316"/>
                <a:ext cx="438128" cy="0"/>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V="1">
                <a:off x="3607541" y="2266745"/>
                <a:ext cx="1" cy="508702"/>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1824195" y="2266745"/>
                <a:ext cx="1" cy="508702"/>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1">
                <a:off x="5390888" y="2257358"/>
                <a:ext cx="1" cy="508702"/>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flipV="1">
                <a:off x="2684524" y="1872380"/>
                <a:ext cx="13069" cy="892368"/>
              </a:xfrm>
              <a:prstGeom prst="straightConnector1">
                <a:avLst/>
              </a:prstGeom>
              <a:ln w="3810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6301313" y="1890589"/>
                <a:ext cx="12752" cy="893681"/>
              </a:xfrm>
              <a:prstGeom prst="straightConnector1">
                <a:avLst/>
              </a:prstGeom>
              <a:ln w="3810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flipV="1">
                <a:off x="4467870" y="1872380"/>
                <a:ext cx="2961" cy="892368"/>
              </a:xfrm>
              <a:prstGeom prst="straightConnector1">
                <a:avLst/>
              </a:prstGeom>
              <a:ln w="3810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1847055" y="2764748"/>
                <a:ext cx="5354523" cy="1312"/>
              </a:xfrm>
              <a:prstGeom prst="straightConnector1">
                <a:avLst/>
              </a:prstGeom>
              <a:ln w="3810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V="1">
                <a:off x="7201046" y="2257358"/>
                <a:ext cx="532" cy="507390"/>
              </a:xfrm>
              <a:prstGeom prst="straightConnector1">
                <a:avLst/>
              </a:prstGeom>
              <a:ln w="3810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4305252" y="1872379"/>
                <a:ext cx="438128" cy="0"/>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pic>
          <p:nvPicPr>
            <p:cNvPr id="8" name="Picture 7" descr="CloudFormation.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31925" y="3831480"/>
              <a:ext cx="731520" cy="731520"/>
            </a:xfrm>
            <a:prstGeom prst="rect">
              <a:avLst/>
            </a:prstGeom>
          </p:spPr>
        </p:pic>
        <p:sp>
          <p:nvSpPr>
            <p:cNvPr id="12" name="Rounded Rectangle 11"/>
            <p:cNvSpPr/>
            <p:nvPr/>
          </p:nvSpPr>
          <p:spPr>
            <a:xfrm>
              <a:off x="927040" y="1835404"/>
              <a:ext cx="1332148" cy="756084"/>
            </a:xfrm>
            <a:prstGeom prst="roundRect">
              <a:avLst/>
            </a:prstGeom>
            <a:solidFill>
              <a:srgbClr val="F99645"/>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bg1"/>
                  </a:solidFill>
                  <a:latin typeface="+mj-lt"/>
                </a:rPr>
                <a:t>Dev</a:t>
              </a:r>
              <a:endParaRPr lang="en-GB" sz="2000" dirty="0">
                <a:solidFill>
                  <a:schemeClr val="bg1"/>
                </a:solidFill>
                <a:latin typeface="+mj-lt"/>
              </a:endParaRPr>
            </a:p>
          </p:txBody>
        </p:sp>
        <p:sp>
          <p:nvSpPr>
            <p:cNvPr id="13" name="Rounded Rectangle 12"/>
            <p:cNvSpPr/>
            <p:nvPr/>
          </p:nvSpPr>
          <p:spPr>
            <a:xfrm>
              <a:off x="2725125" y="1835404"/>
              <a:ext cx="1332148" cy="756084"/>
            </a:xfrm>
            <a:prstGeom prst="roundRect">
              <a:avLst/>
            </a:prstGeom>
            <a:solidFill>
              <a:srgbClr val="4F82BB"/>
            </a:solidFill>
            <a:ln w="381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mj-lt"/>
                </a:rPr>
                <a:t>Test/QA</a:t>
              </a:r>
              <a:endParaRPr lang="en-GB" sz="2000" dirty="0">
                <a:solidFill>
                  <a:schemeClr val="bg1"/>
                </a:solidFill>
                <a:latin typeface="+mj-lt"/>
              </a:endParaRPr>
            </a:p>
          </p:txBody>
        </p:sp>
        <p:sp>
          <p:nvSpPr>
            <p:cNvPr id="14" name="Rounded Rectangle 13"/>
            <p:cNvSpPr/>
            <p:nvPr/>
          </p:nvSpPr>
          <p:spPr>
            <a:xfrm>
              <a:off x="4515729" y="1835404"/>
              <a:ext cx="1332148" cy="756084"/>
            </a:xfrm>
            <a:prstGeom prst="roundRect">
              <a:avLst/>
            </a:prstGeom>
            <a:solidFill>
              <a:srgbClr val="8064A1"/>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mj-lt"/>
                </a:rPr>
                <a:t>Staging</a:t>
              </a:r>
              <a:endParaRPr lang="en-GB" sz="2000" dirty="0">
                <a:solidFill>
                  <a:schemeClr val="bg1"/>
                </a:solidFill>
                <a:latin typeface="+mj-lt"/>
              </a:endParaRPr>
            </a:p>
          </p:txBody>
        </p:sp>
        <p:sp>
          <p:nvSpPr>
            <p:cNvPr id="15" name="Rounded Rectangle 14"/>
            <p:cNvSpPr/>
            <p:nvPr/>
          </p:nvSpPr>
          <p:spPr>
            <a:xfrm>
              <a:off x="6322841" y="1839472"/>
              <a:ext cx="1332148" cy="756084"/>
            </a:xfrm>
            <a:prstGeom prst="roundRect">
              <a:avLst/>
            </a:prstGeom>
            <a:solidFill>
              <a:srgbClr val="9BBB58"/>
            </a:solid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mj-lt"/>
                </a:rPr>
                <a:t>Prod</a:t>
              </a:r>
              <a:endParaRPr lang="en-GB" sz="2000" dirty="0">
                <a:solidFill>
                  <a:schemeClr val="bg1"/>
                </a:solidFill>
                <a:latin typeface="+mj-lt"/>
              </a:endParaRPr>
            </a:p>
          </p:txBody>
        </p:sp>
        <p:sp>
          <p:nvSpPr>
            <p:cNvPr id="16" name="TextBox 32"/>
            <p:cNvSpPr txBox="1">
              <a:spLocks noChangeArrowheads="1"/>
            </p:cNvSpPr>
            <p:nvPr/>
          </p:nvSpPr>
          <p:spPr bwMode="auto">
            <a:xfrm>
              <a:off x="1897200" y="3569801"/>
              <a:ext cx="5258532" cy="295466"/>
            </a:xfrm>
            <a:prstGeom prst="rect">
              <a:avLst/>
            </a:prstGeom>
            <a:noFill/>
            <a:ln w="9525">
              <a:noFill/>
              <a:miter lim="800000"/>
              <a:headEnd/>
              <a:tailEnd/>
            </a:ln>
          </p:spPr>
          <p:txBody>
            <a:bodyPr wrap="square" lIns="9144" tIns="9144" rIns="9144" bIns="9144">
              <a:spAutoFit/>
            </a:bodyPr>
            <a:lstStyle/>
            <a:p>
              <a:r>
                <a:rPr lang="en-US" b="1" dirty="0">
                  <a:latin typeface="Helvetica Neue"/>
                  <a:ea typeface="Verdana" pitchFamily="34" charset="0"/>
                  <a:cs typeface="Helvetica Neue"/>
                </a:rPr>
                <a:t>Amazon </a:t>
              </a:r>
              <a:r>
                <a:rPr lang="en-US" b="1" dirty="0" err="1">
                  <a:latin typeface="Helvetica Neue"/>
                  <a:ea typeface="Verdana" pitchFamily="34" charset="0"/>
                  <a:cs typeface="Helvetica Neue"/>
                </a:rPr>
                <a:t>CloudFormation</a:t>
              </a:r>
              <a:r>
                <a:rPr lang="en-US" b="1" dirty="0">
                  <a:latin typeface="Helvetica Neue"/>
                  <a:ea typeface="Verdana" pitchFamily="34" charset="0"/>
                  <a:cs typeface="Helvetica Neue"/>
                </a:rPr>
                <a:t> + Chef (or Puppet)</a:t>
              </a:r>
            </a:p>
          </p:txBody>
        </p:sp>
        <p:cxnSp>
          <p:nvCxnSpPr>
            <p:cNvPr id="17" name="Straight Arrow Connector 16"/>
            <p:cNvCxnSpPr/>
            <p:nvPr/>
          </p:nvCxnSpPr>
          <p:spPr>
            <a:xfrm flipV="1">
              <a:off x="5527527" y="2628740"/>
              <a:ext cx="1648226" cy="86224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flipV="1">
              <a:off x="1655267" y="2640289"/>
              <a:ext cx="2371484" cy="8507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flipV="1">
              <a:off x="3513298" y="2642951"/>
              <a:ext cx="840701" cy="84803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V="1">
              <a:off x="4809590" y="2660928"/>
              <a:ext cx="490970" cy="83006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32"/>
            <p:cNvSpPr txBox="1">
              <a:spLocks noChangeArrowheads="1"/>
            </p:cNvSpPr>
            <p:nvPr/>
          </p:nvSpPr>
          <p:spPr bwMode="auto">
            <a:xfrm>
              <a:off x="6892650" y="2793208"/>
              <a:ext cx="1307197" cy="526298"/>
            </a:xfrm>
            <a:prstGeom prst="rect">
              <a:avLst/>
            </a:prstGeom>
            <a:noFill/>
            <a:ln w="9525">
              <a:noFill/>
              <a:miter lim="800000"/>
              <a:headEnd/>
              <a:tailEnd/>
            </a:ln>
          </p:spPr>
          <p:txBody>
            <a:bodyPr wrap="square" lIns="9144" tIns="9144" rIns="9144" bIns="9144">
              <a:spAutoFit/>
            </a:bodyPr>
            <a:lstStyle/>
            <a:p>
              <a:r>
                <a:rPr lang="en-US" sz="1100" b="1" dirty="0">
                  <a:latin typeface="Helvetica Neue"/>
                  <a:ea typeface="Verdana" pitchFamily="34" charset="0"/>
                  <a:cs typeface="Helvetica Neue"/>
                </a:rPr>
                <a:t>2-tier app with </a:t>
              </a:r>
            </a:p>
            <a:p>
              <a:r>
                <a:rPr lang="en-US" sz="1100" b="1" dirty="0">
                  <a:latin typeface="Helvetica Neue"/>
                  <a:ea typeface="Verdana" pitchFamily="34" charset="0"/>
                  <a:cs typeface="Helvetica Neue"/>
                </a:rPr>
                <a:t>production data </a:t>
              </a:r>
            </a:p>
            <a:p>
              <a:r>
                <a:rPr lang="en-US" sz="1100" b="1" dirty="0">
                  <a:latin typeface="Helvetica Neue"/>
                  <a:ea typeface="Verdana" pitchFamily="34" charset="0"/>
                  <a:cs typeface="Helvetica Neue"/>
                </a:rPr>
                <a:t>Multi-AZ and HA</a:t>
              </a:r>
            </a:p>
          </p:txBody>
        </p:sp>
        <p:sp>
          <p:nvSpPr>
            <p:cNvPr id="22" name="TextBox 32"/>
            <p:cNvSpPr txBox="1">
              <a:spLocks noChangeArrowheads="1"/>
            </p:cNvSpPr>
            <p:nvPr/>
          </p:nvSpPr>
          <p:spPr bwMode="auto">
            <a:xfrm>
              <a:off x="5398728" y="2631631"/>
              <a:ext cx="972108" cy="526298"/>
            </a:xfrm>
            <a:prstGeom prst="rect">
              <a:avLst/>
            </a:prstGeom>
            <a:noFill/>
            <a:ln w="9525">
              <a:noFill/>
              <a:miter lim="800000"/>
              <a:headEnd/>
              <a:tailEnd/>
            </a:ln>
          </p:spPr>
          <p:txBody>
            <a:bodyPr wrap="square" lIns="9144" tIns="9144" rIns="9144" bIns="9144">
              <a:spAutoFit/>
            </a:bodyPr>
            <a:lstStyle/>
            <a:p>
              <a:r>
                <a:rPr lang="en-US" sz="1100" b="1" dirty="0">
                  <a:latin typeface="Helvetica Neue"/>
                  <a:ea typeface="Verdana" pitchFamily="34" charset="0"/>
                  <a:cs typeface="Helvetica Neue"/>
                </a:rPr>
                <a:t>2-tier app with </a:t>
              </a:r>
            </a:p>
            <a:p>
              <a:r>
                <a:rPr lang="en-US" sz="1100" b="1" dirty="0">
                  <a:latin typeface="Helvetica Neue"/>
                  <a:ea typeface="Verdana" pitchFamily="34" charset="0"/>
                  <a:cs typeface="Helvetica Neue"/>
                </a:rPr>
                <a:t>production data</a:t>
              </a:r>
            </a:p>
          </p:txBody>
        </p:sp>
        <p:sp>
          <p:nvSpPr>
            <p:cNvPr id="23" name="TextBox 32"/>
            <p:cNvSpPr txBox="1">
              <a:spLocks noChangeArrowheads="1"/>
            </p:cNvSpPr>
            <p:nvPr/>
          </p:nvSpPr>
          <p:spPr bwMode="auto">
            <a:xfrm>
              <a:off x="2800277" y="2689039"/>
              <a:ext cx="972108" cy="357021"/>
            </a:xfrm>
            <a:prstGeom prst="rect">
              <a:avLst/>
            </a:prstGeom>
            <a:noFill/>
            <a:ln w="9525">
              <a:noFill/>
              <a:miter lim="800000"/>
              <a:headEnd/>
              <a:tailEnd/>
            </a:ln>
          </p:spPr>
          <p:txBody>
            <a:bodyPr wrap="square" lIns="9144" tIns="9144" rIns="9144" bIns="9144">
              <a:spAutoFit/>
            </a:bodyPr>
            <a:lstStyle/>
            <a:p>
              <a:r>
                <a:rPr lang="en-US" sz="1100" b="1" dirty="0">
                  <a:latin typeface="Helvetica Neue"/>
                  <a:ea typeface="Verdana" pitchFamily="34" charset="0"/>
                  <a:cs typeface="Helvetica Neue"/>
                </a:rPr>
                <a:t>2-tier app </a:t>
              </a:r>
            </a:p>
            <a:p>
              <a:r>
                <a:rPr lang="en-US" sz="1100" b="1" dirty="0">
                  <a:latin typeface="Helvetica Neue"/>
                  <a:ea typeface="Verdana" pitchFamily="34" charset="0"/>
                  <a:cs typeface="Helvetica Neue"/>
                </a:rPr>
                <a:t>with test DB</a:t>
              </a:r>
            </a:p>
          </p:txBody>
        </p:sp>
        <p:sp>
          <p:nvSpPr>
            <p:cNvPr id="24" name="TextBox 32"/>
            <p:cNvSpPr txBox="1">
              <a:spLocks noChangeArrowheads="1"/>
            </p:cNvSpPr>
            <p:nvPr/>
          </p:nvSpPr>
          <p:spPr bwMode="auto">
            <a:xfrm>
              <a:off x="927040" y="2826644"/>
              <a:ext cx="1085482" cy="357021"/>
            </a:xfrm>
            <a:prstGeom prst="rect">
              <a:avLst/>
            </a:prstGeom>
            <a:noFill/>
            <a:ln w="9525">
              <a:noFill/>
              <a:miter lim="800000"/>
              <a:headEnd/>
              <a:tailEnd/>
            </a:ln>
          </p:spPr>
          <p:txBody>
            <a:bodyPr wrap="square" lIns="9144" tIns="9144" rIns="9144" bIns="9144">
              <a:spAutoFit/>
            </a:bodyPr>
            <a:lstStyle/>
            <a:p>
              <a:r>
                <a:rPr lang="en-US" sz="1100" b="1" dirty="0">
                  <a:latin typeface="Helvetica Neue"/>
                  <a:ea typeface="Verdana" pitchFamily="34" charset="0"/>
                  <a:cs typeface="Helvetica Neue"/>
                </a:rPr>
                <a:t>All in one instance</a:t>
              </a:r>
            </a:p>
          </p:txBody>
        </p:sp>
        <p:grpSp>
          <p:nvGrpSpPr>
            <p:cNvPr id="28" name="Group 27"/>
            <p:cNvGrpSpPr/>
            <p:nvPr/>
          </p:nvGrpSpPr>
          <p:grpSpPr>
            <a:xfrm>
              <a:off x="4664003" y="3848419"/>
              <a:ext cx="888161" cy="817373"/>
              <a:chOff x="4636554" y="3634150"/>
              <a:chExt cx="888161" cy="817373"/>
            </a:xfrm>
          </p:grpSpPr>
          <p:pic>
            <p:nvPicPr>
              <p:cNvPr id="9" name="Picture 8" descr="CloudFormation-Tempa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93195" y="3634150"/>
                <a:ext cx="731520" cy="731520"/>
              </a:xfrm>
              <a:prstGeom prst="rect">
                <a:avLst/>
              </a:prstGeom>
            </p:spPr>
          </p:pic>
          <p:grpSp>
            <p:nvGrpSpPr>
              <p:cNvPr id="27" name="Group 26"/>
              <p:cNvGrpSpPr/>
              <p:nvPr/>
            </p:nvGrpSpPr>
            <p:grpSpPr>
              <a:xfrm>
                <a:off x="4636554" y="3720003"/>
                <a:ext cx="731520" cy="731520"/>
                <a:chOff x="5692826" y="3634150"/>
                <a:chExt cx="731520" cy="731520"/>
              </a:xfrm>
            </p:grpSpPr>
            <p:sp>
              <p:nvSpPr>
                <p:cNvPr id="10" name="Rectangle 9"/>
                <p:cNvSpPr/>
                <p:nvPr/>
              </p:nvSpPr>
              <p:spPr>
                <a:xfrm>
                  <a:off x="5857333" y="3723781"/>
                  <a:ext cx="370851" cy="50811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CloudFormation-Tempa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92826" y="3634150"/>
                  <a:ext cx="731520" cy="731520"/>
                </a:xfrm>
                <a:prstGeom prst="rect">
                  <a:avLst/>
                </a:prstGeom>
              </p:spPr>
            </p:pic>
          </p:grpSp>
        </p:grpSp>
      </p:grpSp>
      <p:sp>
        <p:nvSpPr>
          <p:cNvPr id="42" name="Rectangle 41"/>
          <p:cNvSpPr/>
          <p:nvPr/>
        </p:nvSpPr>
        <p:spPr>
          <a:xfrm>
            <a:off x="1979712" y="1422812"/>
            <a:ext cx="4579700" cy="273778"/>
          </a:xfrm>
          <a:prstGeom prst="rect">
            <a:avLst/>
          </a:prstGeom>
          <a:solidFill>
            <a:schemeClr val="bg1">
              <a:lumMod val="95000"/>
              <a:alpha val="64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mj-lt"/>
              </a:rPr>
              <a:t>Configuration  Management &amp; Orchestration</a:t>
            </a:r>
          </a:p>
        </p:txBody>
      </p:sp>
    </p:spTree>
    <p:extLst>
      <p:ext uri="{BB962C8B-B14F-4D97-AF65-F5344CB8AC3E}">
        <p14:creationId xmlns:p14="http://schemas.microsoft.com/office/powerpoint/2010/main" val="196980820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EF8FE-3DAC-4D12-B5D1-B7B6738188A5}"/>
              </a:ext>
            </a:extLst>
          </p:cNvPr>
          <p:cNvSpPr>
            <a:spLocks noGrp="1"/>
          </p:cNvSpPr>
          <p:nvPr>
            <p:ph type="title"/>
          </p:nvPr>
        </p:nvSpPr>
        <p:spPr/>
        <p:txBody>
          <a:bodyPr>
            <a:normAutofit fontScale="90000"/>
          </a:bodyPr>
          <a:lstStyle/>
          <a:p>
            <a:r>
              <a:rPr lang="en-US" dirty="0"/>
              <a:t>Azure DevOps Services </a:t>
            </a:r>
            <a:br>
              <a:rPr lang="en-US" dirty="0"/>
            </a:br>
            <a:r>
              <a:rPr lang="en-US" sz="2700" dirty="0"/>
              <a:t>(since 10 Sept 2018, former VSTS)</a:t>
            </a:r>
            <a:endParaRPr lang="en-US" dirty="0"/>
          </a:p>
        </p:txBody>
      </p:sp>
      <p:sp>
        <p:nvSpPr>
          <p:cNvPr id="3" name="Content Placeholder 2">
            <a:extLst>
              <a:ext uri="{FF2B5EF4-FFF2-40B4-BE49-F238E27FC236}">
                <a16:creationId xmlns:a16="http://schemas.microsoft.com/office/drawing/2014/main" id="{38862E29-6337-4838-82E6-209B021C67C2}"/>
              </a:ext>
            </a:extLst>
          </p:cNvPr>
          <p:cNvSpPr>
            <a:spLocks noGrp="1"/>
          </p:cNvSpPr>
          <p:nvPr>
            <p:ph idx="1"/>
          </p:nvPr>
        </p:nvSpPr>
        <p:spPr/>
        <p:txBody>
          <a:bodyPr>
            <a:normAutofit/>
          </a:bodyPr>
          <a:lstStyle/>
          <a:p>
            <a:pPr marL="0" indent="0">
              <a:buNone/>
            </a:pPr>
            <a:r>
              <a:rPr lang="en-US" sz="2000" dirty="0"/>
              <a:t>Azure DevOps Services is a cloud service for collaborating on code development. </a:t>
            </a:r>
          </a:p>
          <a:p>
            <a:r>
              <a:rPr lang="en-US" sz="2000" dirty="0"/>
              <a:t>Azure Pipelines	</a:t>
            </a:r>
          </a:p>
          <a:p>
            <a:pPr lvl="1"/>
            <a:r>
              <a:rPr lang="en-US" sz="1600" dirty="0"/>
              <a:t>CI/CD that works with any language, platform, and cloud.</a:t>
            </a:r>
          </a:p>
          <a:p>
            <a:r>
              <a:rPr lang="en-US" sz="2000" dirty="0"/>
              <a:t>Azure Repos	</a:t>
            </a:r>
          </a:p>
          <a:p>
            <a:pPr lvl="1"/>
            <a:r>
              <a:rPr lang="en-US" sz="1600" dirty="0"/>
              <a:t>Unlimited cloud-hosted private Git and TFVC repos for your project.</a:t>
            </a:r>
          </a:p>
          <a:p>
            <a:r>
              <a:rPr lang="en-US" sz="2000" dirty="0"/>
              <a:t>Azure Boards	</a:t>
            </a:r>
          </a:p>
          <a:p>
            <a:pPr lvl="1"/>
            <a:r>
              <a:rPr lang="en-US" sz="1600" dirty="0"/>
              <a:t>Work tracking with Kanban boards, backlogs, team dashboards, and custom reporting.</a:t>
            </a:r>
          </a:p>
          <a:p>
            <a:r>
              <a:rPr lang="en-US" sz="2000" dirty="0"/>
              <a:t>Azure Test Plans	</a:t>
            </a:r>
          </a:p>
          <a:p>
            <a:pPr lvl="1"/>
            <a:r>
              <a:rPr lang="en-US" sz="1600" dirty="0"/>
              <a:t>All-in-one planned and exploratory testing solution.</a:t>
            </a:r>
          </a:p>
          <a:p>
            <a:r>
              <a:rPr lang="en-US" sz="2000" dirty="0"/>
              <a:t>Azure Artifacts	</a:t>
            </a:r>
          </a:p>
          <a:p>
            <a:pPr lvl="1"/>
            <a:r>
              <a:rPr lang="en-US" sz="1600" dirty="0"/>
              <a:t>Maven, </a:t>
            </a:r>
            <a:r>
              <a:rPr lang="en-US" sz="1600" dirty="0" err="1"/>
              <a:t>npm</a:t>
            </a:r>
            <a:r>
              <a:rPr lang="en-US" sz="1600" dirty="0"/>
              <a:t>, and NuGet package feeds from public and private sources.</a:t>
            </a:r>
          </a:p>
          <a:p>
            <a:r>
              <a:rPr lang="en-US" sz="2000" dirty="0"/>
              <a:t>Built-in wiki for sharing information with DevOps team</a:t>
            </a:r>
          </a:p>
          <a:p>
            <a:endParaRPr lang="en-US" sz="2000" dirty="0"/>
          </a:p>
        </p:txBody>
      </p:sp>
      <p:sp>
        <p:nvSpPr>
          <p:cNvPr id="4" name="Date Placeholder 3">
            <a:extLst>
              <a:ext uri="{FF2B5EF4-FFF2-40B4-BE49-F238E27FC236}">
                <a16:creationId xmlns:a16="http://schemas.microsoft.com/office/drawing/2014/main" id="{E08BAA3C-3E0E-4075-9087-AF3883A49154}"/>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A1AB5E8A-8E4E-4097-A17A-F465DF8B93EC}"/>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117AC682-32B1-4510-BF64-74A5EAAD392E}"/>
              </a:ext>
            </a:extLst>
          </p:cNvPr>
          <p:cNvSpPr>
            <a:spLocks noGrp="1"/>
          </p:cNvSpPr>
          <p:nvPr>
            <p:ph type="sldNum" sz="quarter" idx="12"/>
          </p:nvPr>
        </p:nvSpPr>
        <p:spPr/>
        <p:txBody>
          <a:bodyPr/>
          <a:lstStyle/>
          <a:p>
            <a:fld id="{5444D61A-D5EF-4AD7-8CFF-82B00AE13C42}" type="slidenum">
              <a:rPr lang="en-GB" smtClean="0"/>
              <a:pPr/>
              <a:t>87</a:t>
            </a:fld>
            <a:endParaRPr lang="en-GB"/>
          </a:p>
        </p:txBody>
      </p:sp>
    </p:spTree>
    <p:extLst>
      <p:ext uri="{BB962C8B-B14F-4D97-AF65-F5344CB8AC3E}">
        <p14:creationId xmlns:p14="http://schemas.microsoft.com/office/powerpoint/2010/main" val="371667543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079DC-2348-41E1-9E62-86EE8B3CA3C1}"/>
              </a:ext>
            </a:extLst>
          </p:cNvPr>
          <p:cNvSpPr>
            <a:spLocks noGrp="1"/>
          </p:cNvSpPr>
          <p:nvPr>
            <p:ph type="title"/>
          </p:nvPr>
        </p:nvSpPr>
        <p:spPr/>
        <p:txBody>
          <a:bodyPr/>
          <a:lstStyle/>
          <a:p>
            <a:r>
              <a:rPr lang="en-US" dirty="0"/>
              <a:t>Azure DevOps Processes</a:t>
            </a:r>
          </a:p>
        </p:txBody>
      </p:sp>
      <p:sp>
        <p:nvSpPr>
          <p:cNvPr id="3" name="Content Placeholder 2">
            <a:extLst>
              <a:ext uri="{FF2B5EF4-FFF2-40B4-BE49-F238E27FC236}">
                <a16:creationId xmlns:a16="http://schemas.microsoft.com/office/drawing/2014/main" id="{F89FE77D-B0F7-4A51-9FE2-6CACDC839C68}"/>
              </a:ext>
            </a:extLst>
          </p:cNvPr>
          <p:cNvSpPr>
            <a:spLocks noGrp="1"/>
          </p:cNvSpPr>
          <p:nvPr>
            <p:ph idx="1"/>
          </p:nvPr>
        </p:nvSpPr>
        <p:spPr/>
        <p:txBody>
          <a:bodyPr>
            <a:normAutofit/>
          </a:bodyPr>
          <a:lstStyle/>
          <a:p>
            <a:pPr marL="0" indent="0">
              <a:buNone/>
            </a:pPr>
            <a:r>
              <a:rPr lang="en-US" sz="2000" dirty="0"/>
              <a:t>Continuous integration (CI)</a:t>
            </a:r>
          </a:p>
          <a:p>
            <a:r>
              <a:rPr lang="en-US" sz="1800" dirty="0"/>
              <a:t>Take advantage of continuous integration to improve software development quality and speed. When you use Azure DevOps or Jenkins to build apps in the cloud and deploy to Azure, each time you commit code, it’s automatically built and tested—so bugs are detected faster.</a:t>
            </a:r>
          </a:p>
          <a:p>
            <a:pPr marL="0" indent="0">
              <a:buNone/>
            </a:pPr>
            <a:r>
              <a:rPr lang="en-US" sz="2000" dirty="0"/>
              <a:t>Continuous delivery (CD)</a:t>
            </a:r>
          </a:p>
          <a:p>
            <a:r>
              <a:rPr lang="en-US" sz="1800" dirty="0"/>
              <a:t>Ensure that code and infrastructure are always in a production-deployable state, with continuous delivery. By combining continuous integration and infrastructure as code (</a:t>
            </a:r>
            <a:r>
              <a:rPr lang="en-US" sz="1800" dirty="0" err="1"/>
              <a:t>IaC</a:t>
            </a:r>
            <a:r>
              <a:rPr lang="en-US" sz="1800" dirty="0"/>
              <a:t>), you’ll achieve identical deployments and the confidence you need to manually deploy to production at any time.</a:t>
            </a:r>
          </a:p>
          <a:p>
            <a:pPr marL="0" indent="0">
              <a:buNone/>
            </a:pPr>
            <a:r>
              <a:rPr lang="en-US" sz="2000" dirty="0"/>
              <a:t>Continuous deployment with CI/CD</a:t>
            </a:r>
          </a:p>
          <a:p>
            <a:r>
              <a:rPr lang="en-US" sz="1800" dirty="0"/>
              <a:t>With continuous deployment, you can automate the entire process from code commit to production if your CI/CD tests are successful. Using CI/CD practices, paired with monitoring tools, you’ll be able to safely deliver features to your customers as soon as they’re ready.</a:t>
            </a:r>
          </a:p>
        </p:txBody>
      </p:sp>
      <p:sp>
        <p:nvSpPr>
          <p:cNvPr id="4" name="Date Placeholder 3">
            <a:extLst>
              <a:ext uri="{FF2B5EF4-FFF2-40B4-BE49-F238E27FC236}">
                <a16:creationId xmlns:a16="http://schemas.microsoft.com/office/drawing/2014/main" id="{503F76C5-9602-46BE-9545-0441699A5D08}"/>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02FBA395-60F2-43BE-927E-EE87FF85AF7B}"/>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FC1E3352-4831-4BC8-8ACC-2340493209FC}"/>
              </a:ext>
            </a:extLst>
          </p:cNvPr>
          <p:cNvSpPr>
            <a:spLocks noGrp="1"/>
          </p:cNvSpPr>
          <p:nvPr>
            <p:ph type="sldNum" sz="quarter" idx="12"/>
          </p:nvPr>
        </p:nvSpPr>
        <p:spPr/>
        <p:txBody>
          <a:bodyPr/>
          <a:lstStyle/>
          <a:p>
            <a:fld id="{5444D61A-D5EF-4AD7-8CFF-82B00AE13C42}" type="slidenum">
              <a:rPr lang="en-GB" smtClean="0"/>
              <a:pPr/>
              <a:t>88</a:t>
            </a:fld>
            <a:endParaRPr lang="en-GB"/>
          </a:p>
        </p:txBody>
      </p:sp>
    </p:spTree>
    <p:extLst>
      <p:ext uri="{BB962C8B-B14F-4D97-AF65-F5344CB8AC3E}">
        <p14:creationId xmlns:p14="http://schemas.microsoft.com/office/powerpoint/2010/main" val="244118956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BEA67-84E6-4203-8587-13AC010860B5}"/>
              </a:ext>
            </a:extLst>
          </p:cNvPr>
          <p:cNvSpPr>
            <a:spLocks noGrp="1"/>
          </p:cNvSpPr>
          <p:nvPr>
            <p:ph type="title"/>
          </p:nvPr>
        </p:nvSpPr>
        <p:spPr/>
        <p:txBody>
          <a:bodyPr/>
          <a:lstStyle/>
          <a:p>
            <a:r>
              <a:rPr lang="en-US" dirty="0" err="1"/>
              <a:t>DataOps</a:t>
            </a:r>
            <a:endParaRPr lang="en-US" dirty="0"/>
          </a:p>
        </p:txBody>
      </p:sp>
      <p:sp>
        <p:nvSpPr>
          <p:cNvPr id="3" name="Content Placeholder 2">
            <a:extLst>
              <a:ext uri="{FF2B5EF4-FFF2-40B4-BE49-F238E27FC236}">
                <a16:creationId xmlns:a16="http://schemas.microsoft.com/office/drawing/2014/main" id="{C667B8E9-C115-435E-914E-E0529BF59567}"/>
              </a:ext>
            </a:extLst>
          </p:cNvPr>
          <p:cNvSpPr>
            <a:spLocks noGrp="1"/>
          </p:cNvSpPr>
          <p:nvPr>
            <p:ph idx="1"/>
          </p:nvPr>
        </p:nvSpPr>
        <p:spPr/>
        <p:txBody>
          <a:bodyPr>
            <a:normAutofit/>
          </a:bodyPr>
          <a:lstStyle/>
          <a:p>
            <a:r>
              <a:rPr lang="en-US" sz="2000" dirty="0" err="1"/>
              <a:t>DataOps</a:t>
            </a:r>
            <a:r>
              <a:rPr lang="en-US" sz="2000" dirty="0"/>
              <a:t> (data operations) is an emerging discipline that brings together DevOps teams with data engineer and data scientist roles to provide the tools, processes and organizational structures to support the data-focused enterprise.</a:t>
            </a:r>
          </a:p>
          <a:p>
            <a:r>
              <a:rPr lang="en-US" sz="2000" dirty="0" err="1"/>
              <a:t>DataOps</a:t>
            </a:r>
            <a:r>
              <a:rPr lang="en-US" sz="2000" dirty="0"/>
              <a:t> is a new approach to the end-to-end data lifecycle, which applies new processes and methodologies to data analytics. </a:t>
            </a:r>
          </a:p>
          <a:p>
            <a:r>
              <a:rPr lang="en-US" sz="2000" dirty="0"/>
              <a:t>Agile software development helps deliver new analytics faster and with higher quality. </a:t>
            </a:r>
          </a:p>
          <a:p>
            <a:r>
              <a:rPr lang="en-US" sz="2000" dirty="0"/>
              <a:t>DevOps automates the deployment of new analytics and data. </a:t>
            </a:r>
          </a:p>
          <a:p>
            <a:r>
              <a:rPr lang="en-US" sz="2000" dirty="0"/>
              <a:t>Statistical process controls, used in lean manufacturing, test and monitor the quality of data flowing through the data-analytics pipeline.</a:t>
            </a:r>
          </a:p>
          <a:p>
            <a:endParaRPr lang="en-US" sz="2000" dirty="0"/>
          </a:p>
        </p:txBody>
      </p:sp>
      <p:sp>
        <p:nvSpPr>
          <p:cNvPr id="4" name="Date Placeholder 3">
            <a:extLst>
              <a:ext uri="{FF2B5EF4-FFF2-40B4-BE49-F238E27FC236}">
                <a16:creationId xmlns:a16="http://schemas.microsoft.com/office/drawing/2014/main" id="{A6A54CE3-104E-4275-A85C-5722850B4541}"/>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25BF0018-6BD7-4C39-916D-E8516AB420B4}"/>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CCCC8103-9C82-4A1E-B41A-CF9D2E1146ED}"/>
              </a:ext>
            </a:extLst>
          </p:cNvPr>
          <p:cNvSpPr>
            <a:spLocks noGrp="1"/>
          </p:cNvSpPr>
          <p:nvPr>
            <p:ph type="sldNum" sz="quarter" idx="12"/>
          </p:nvPr>
        </p:nvSpPr>
        <p:spPr/>
        <p:txBody>
          <a:bodyPr/>
          <a:lstStyle/>
          <a:p>
            <a:fld id="{5444D61A-D5EF-4AD7-8CFF-82B00AE13C42}" type="slidenum">
              <a:rPr lang="en-GB" smtClean="0"/>
              <a:pPr/>
              <a:t>89</a:t>
            </a:fld>
            <a:endParaRPr lang="en-GB"/>
          </a:p>
        </p:txBody>
      </p:sp>
    </p:spTree>
    <p:extLst>
      <p:ext uri="{BB962C8B-B14F-4D97-AF65-F5344CB8AC3E}">
        <p14:creationId xmlns:p14="http://schemas.microsoft.com/office/powerpoint/2010/main" val="1803470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Definition: From 6V to 5 Parts (1) </a:t>
            </a:r>
          </a:p>
        </p:txBody>
      </p:sp>
      <p:sp>
        <p:nvSpPr>
          <p:cNvPr id="3" name="Content Placeholder 2"/>
          <p:cNvSpPr>
            <a:spLocks noGrp="1"/>
          </p:cNvSpPr>
          <p:nvPr>
            <p:ph idx="1"/>
          </p:nvPr>
        </p:nvSpPr>
        <p:spPr/>
        <p:txBody>
          <a:bodyPr>
            <a:normAutofit fontScale="70000" lnSpcReduction="20000"/>
          </a:bodyPr>
          <a:lstStyle/>
          <a:p>
            <a:pPr marL="0" indent="0">
              <a:buNone/>
            </a:pPr>
            <a:r>
              <a:rPr lang="en-US" dirty="0">
                <a:solidFill>
                  <a:srgbClr val="FF0000"/>
                </a:solidFill>
              </a:rPr>
              <a:t>(1) Big Data Properties: 5V</a:t>
            </a:r>
          </a:p>
          <a:p>
            <a:pPr lvl="1"/>
            <a:r>
              <a:rPr lang="en-US" dirty="0">
                <a:solidFill>
                  <a:srgbClr val="FF0000"/>
                </a:solidFill>
              </a:rPr>
              <a:t>Volume, Variety, Velocity, Value, Veracity</a:t>
            </a:r>
          </a:p>
          <a:p>
            <a:pPr lvl="1"/>
            <a:r>
              <a:rPr lang="en-US" dirty="0">
                <a:solidFill>
                  <a:srgbClr val="FF0000"/>
                </a:solidFill>
              </a:rPr>
              <a:t>Additionally: Data Dynamicity (Variability)</a:t>
            </a:r>
          </a:p>
          <a:p>
            <a:pPr marL="0" indent="0">
              <a:buNone/>
            </a:pPr>
            <a:r>
              <a:rPr lang="en-US" dirty="0">
                <a:solidFill>
                  <a:srgbClr val="FFC000"/>
                </a:solidFill>
              </a:rPr>
              <a:t>(2) New Data Models</a:t>
            </a:r>
          </a:p>
          <a:p>
            <a:pPr lvl="1"/>
            <a:r>
              <a:rPr lang="en-US" dirty="0">
                <a:solidFill>
                  <a:srgbClr val="FFC000"/>
                </a:solidFill>
              </a:rPr>
              <a:t>Data linking, provenance and referral integrity </a:t>
            </a:r>
          </a:p>
          <a:p>
            <a:pPr lvl="1"/>
            <a:r>
              <a:rPr lang="en-US" dirty="0">
                <a:solidFill>
                  <a:srgbClr val="FFC000"/>
                </a:solidFill>
              </a:rPr>
              <a:t>Data Lifecycle and Variability/Evolution</a:t>
            </a:r>
          </a:p>
          <a:p>
            <a:pPr marL="0" indent="0">
              <a:buNone/>
            </a:pPr>
            <a:r>
              <a:rPr lang="en-US" dirty="0">
                <a:solidFill>
                  <a:srgbClr val="0070C0"/>
                </a:solidFill>
              </a:rPr>
              <a:t>(3) New Analytics</a:t>
            </a:r>
          </a:p>
          <a:p>
            <a:pPr lvl="1" indent="-342900"/>
            <a:r>
              <a:rPr lang="en-US" dirty="0">
                <a:solidFill>
                  <a:srgbClr val="0070C0"/>
                </a:solidFill>
              </a:rPr>
              <a:t>Real-time/streaming analytics, interactive and machine learning analytics</a:t>
            </a:r>
          </a:p>
          <a:p>
            <a:pPr marL="0" indent="0">
              <a:buNone/>
            </a:pPr>
            <a:r>
              <a:rPr lang="en-US" dirty="0">
                <a:solidFill>
                  <a:schemeClr val="bg2">
                    <a:lumMod val="50000"/>
                  </a:schemeClr>
                </a:solidFill>
              </a:rPr>
              <a:t>(4) New Infrastructure and Tools</a:t>
            </a:r>
          </a:p>
          <a:p>
            <a:pPr lvl="1"/>
            <a:r>
              <a:rPr lang="en-US" dirty="0">
                <a:solidFill>
                  <a:schemeClr val="bg2">
                    <a:lumMod val="50000"/>
                  </a:schemeClr>
                </a:solidFill>
              </a:rPr>
              <a:t>High performance Computing, Storage, Network</a:t>
            </a:r>
          </a:p>
          <a:p>
            <a:pPr lvl="1"/>
            <a:r>
              <a:rPr lang="en-US" dirty="0">
                <a:solidFill>
                  <a:schemeClr val="bg2">
                    <a:lumMod val="50000"/>
                  </a:schemeClr>
                </a:solidFill>
              </a:rPr>
              <a:t>Heterogeneous multi-provider services integration</a:t>
            </a:r>
          </a:p>
          <a:p>
            <a:pPr lvl="1"/>
            <a:r>
              <a:rPr lang="en-US" dirty="0">
                <a:solidFill>
                  <a:schemeClr val="bg2">
                    <a:lumMod val="50000"/>
                  </a:schemeClr>
                </a:solidFill>
              </a:rPr>
              <a:t>New Data Centric (multi-stakeholder) service models</a:t>
            </a:r>
          </a:p>
          <a:p>
            <a:pPr lvl="1"/>
            <a:r>
              <a:rPr lang="en-US" dirty="0">
                <a:solidFill>
                  <a:schemeClr val="bg2">
                    <a:lumMod val="50000"/>
                  </a:schemeClr>
                </a:solidFill>
              </a:rPr>
              <a:t>New Data Centric security models for trusted infrastructure and data processing and storage</a:t>
            </a:r>
          </a:p>
          <a:p>
            <a:pPr marL="0" indent="0">
              <a:buNone/>
            </a:pPr>
            <a:r>
              <a:rPr lang="en-US" dirty="0">
                <a:solidFill>
                  <a:srgbClr val="00B050"/>
                </a:solidFill>
              </a:rPr>
              <a:t>(5) Source and Target</a:t>
            </a:r>
          </a:p>
          <a:p>
            <a:pPr lvl="1"/>
            <a:r>
              <a:rPr lang="en-US" dirty="0">
                <a:solidFill>
                  <a:srgbClr val="00B050"/>
                </a:solidFill>
              </a:rPr>
              <a:t>High velocity/speed data capture from variety of sensors and data sources</a:t>
            </a:r>
          </a:p>
          <a:p>
            <a:pPr lvl="1"/>
            <a:r>
              <a:rPr lang="en-US" dirty="0">
                <a:solidFill>
                  <a:srgbClr val="00B050"/>
                </a:solidFill>
              </a:rPr>
              <a:t>Data delivery to different </a:t>
            </a:r>
            <a:r>
              <a:rPr lang="en-US" dirty="0" err="1">
                <a:solidFill>
                  <a:srgbClr val="00B050"/>
                </a:solidFill>
              </a:rPr>
              <a:t>visualisation</a:t>
            </a:r>
            <a:r>
              <a:rPr lang="en-US" dirty="0">
                <a:solidFill>
                  <a:srgbClr val="00B050"/>
                </a:solidFill>
              </a:rPr>
              <a:t> and actionable systems and consumers </a:t>
            </a:r>
          </a:p>
          <a:p>
            <a:pPr lvl="1"/>
            <a:r>
              <a:rPr lang="en-US" dirty="0">
                <a:solidFill>
                  <a:srgbClr val="00B050"/>
                </a:solidFill>
              </a:rPr>
              <a:t>Full </a:t>
            </a:r>
            <a:r>
              <a:rPr lang="en-US" dirty="0" err="1">
                <a:solidFill>
                  <a:srgbClr val="00B050"/>
                </a:solidFill>
              </a:rPr>
              <a:t>digitised</a:t>
            </a:r>
            <a:r>
              <a:rPr lang="en-US" dirty="0">
                <a:solidFill>
                  <a:srgbClr val="00B050"/>
                </a:solidFill>
              </a:rPr>
              <a:t> input and output, (ubiquitous) sensor networks, full digital control</a:t>
            </a:r>
          </a:p>
        </p:txBody>
      </p:sp>
      <p:sp>
        <p:nvSpPr>
          <p:cNvPr id="4" name="Date Placeholder 3"/>
          <p:cNvSpPr>
            <a:spLocks noGrp="1"/>
          </p:cNvSpPr>
          <p:nvPr>
            <p:ph type="dt" sz="half" idx="10"/>
          </p:nvPr>
        </p:nvSpPr>
        <p:spPr/>
        <p:txBody>
          <a:bodyPr/>
          <a:lstStyle/>
          <a:p>
            <a:r>
              <a:rPr lang="en-US"/>
              <a:t>BD Wsh 2018, Windhoek</a:t>
            </a:r>
            <a:endParaRPr lang="en-GB" dirty="0"/>
          </a:p>
        </p:txBody>
      </p:sp>
      <p:sp>
        <p:nvSpPr>
          <p:cNvPr id="5" name="Footer Placeholder 4"/>
          <p:cNvSpPr>
            <a:spLocks noGrp="1"/>
          </p:cNvSpPr>
          <p:nvPr>
            <p:ph type="ftr" sz="quarter" idx="11"/>
          </p:nvPr>
        </p:nvSpPr>
        <p:spPr/>
        <p:txBody>
          <a:bodyPr/>
          <a:lstStyle/>
          <a:p>
            <a:r>
              <a:rPr lang="en-US"/>
              <a:t>Cloud and Big Data for Data Analytics</a:t>
            </a:r>
            <a:endParaRPr lang="en-GB"/>
          </a:p>
        </p:txBody>
      </p:sp>
      <p:sp>
        <p:nvSpPr>
          <p:cNvPr id="6" name="Slide Number Placeholder 5"/>
          <p:cNvSpPr>
            <a:spLocks noGrp="1"/>
          </p:cNvSpPr>
          <p:nvPr>
            <p:ph type="sldNum" sz="quarter" idx="12"/>
          </p:nvPr>
        </p:nvSpPr>
        <p:spPr/>
        <p:txBody>
          <a:bodyPr/>
          <a:lstStyle/>
          <a:p>
            <a:fld id="{5444D61A-D5EF-4AD7-8CFF-82B00AE13C42}" type="slidenum">
              <a:rPr lang="en-GB" smtClean="0"/>
              <a:pPr/>
              <a:t>9</a:t>
            </a:fld>
            <a:endParaRPr lang="en-GB"/>
          </a:p>
        </p:txBody>
      </p:sp>
    </p:spTree>
    <p:extLst>
      <p:ext uri="{BB962C8B-B14F-4D97-AF65-F5344CB8AC3E}">
        <p14:creationId xmlns:p14="http://schemas.microsoft.com/office/powerpoint/2010/main" val="120356610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B7F66-E1BD-4C61-BC36-8749DE4E394D}"/>
              </a:ext>
            </a:extLst>
          </p:cNvPr>
          <p:cNvSpPr>
            <a:spLocks noGrp="1"/>
          </p:cNvSpPr>
          <p:nvPr>
            <p:ph type="title"/>
          </p:nvPr>
        </p:nvSpPr>
        <p:spPr/>
        <p:txBody>
          <a:bodyPr/>
          <a:lstStyle/>
          <a:p>
            <a:r>
              <a:rPr lang="en-US" dirty="0"/>
              <a:t>Data Exchange and Data Markets</a:t>
            </a:r>
          </a:p>
        </p:txBody>
      </p:sp>
      <p:sp>
        <p:nvSpPr>
          <p:cNvPr id="3" name="Content Placeholder 2">
            <a:extLst>
              <a:ext uri="{FF2B5EF4-FFF2-40B4-BE49-F238E27FC236}">
                <a16:creationId xmlns:a16="http://schemas.microsoft.com/office/drawing/2014/main" id="{FADC1EA7-64DF-4ACC-B4C5-33775CAA2FCE}"/>
              </a:ext>
            </a:extLst>
          </p:cNvPr>
          <p:cNvSpPr>
            <a:spLocks noGrp="1"/>
          </p:cNvSpPr>
          <p:nvPr>
            <p:ph idx="1"/>
          </p:nvPr>
        </p:nvSpPr>
        <p:spPr/>
        <p:txBody>
          <a:bodyPr>
            <a:normAutofit/>
          </a:bodyPr>
          <a:lstStyle/>
          <a:p>
            <a:r>
              <a:rPr lang="en-US" sz="2400" dirty="0"/>
              <a:t>Next EU Horizon2020 Programme Call on Data Markets Infrastructure</a:t>
            </a:r>
            <a:br>
              <a:rPr lang="en-US" sz="2400" dirty="0"/>
            </a:br>
            <a:r>
              <a:rPr lang="en-US" sz="2000" dirty="0">
                <a:hlinkClick r:id="rId2"/>
              </a:rPr>
              <a:t>http://ec.europa.eu/research/participants/portal/desktop/en/opportunities/h2020/topics/ict-13-2018-2019.html</a:t>
            </a:r>
            <a:r>
              <a:rPr lang="en-US" sz="2000" dirty="0"/>
              <a:t> </a:t>
            </a:r>
          </a:p>
          <a:p>
            <a:pPr lvl="1"/>
            <a:endParaRPr lang="en-US" sz="2000" dirty="0"/>
          </a:p>
          <a:p>
            <a:r>
              <a:rPr lang="en-US" sz="2400" dirty="0"/>
              <a:t>BoF on Data property as economic goods at IDW2018 &amp; RDA12 Plenary on 5-8 Nov 2018 in Gaborone Botswana</a:t>
            </a:r>
            <a:br>
              <a:rPr lang="en-US" sz="2400" dirty="0"/>
            </a:br>
            <a:r>
              <a:rPr lang="en-US" sz="2000" dirty="0">
                <a:hlinkClick r:id="rId3"/>
              </a:rPr>
              <a:t>https://www.rd-alliance.org/bof-data-properties-economic-goods-rda-12th-plenary-meeting</a:t>
            </a:r>
            <a:r>
              <a:rPr lang="en-US" sz="2000" dirty="0"/>
              <a:t> </a:t>
            </a:r>
            <a:endParaRPr lang="en-US" sz="2400" dirty="0"/>
          </a:p>
        </p:txBody>
      </p:sp>
      <p:sp>
        <p:nvSpPr>
          <p:cNvPr id="4" name="Date Placeholder 3">
            <a:extLst>
              <a:ext uri="{FF2B5EF4-FFF2-40B4-BE49-F238E27FC236}">
                <a16:creationId xmlns:a16="http://schemas.microsoft.com/office/drawing/2014/main" id="{8E122DA5-852C-478E-B03D-464F5364804D}"/>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F6A4A5B7-033E-410B-919F-EEBACA64D487}"/>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6010B12B-A6C1-417D-990B-921F36201BA7}"/>
              </a:ext>
            </a:extLst>
          </p:cNvPr>
          <p:cNvSpPr>
            <a:spLocks noGrp="1"/>
          </p:cNvSpPr>
          <p:nvPr>
            <p:ph type="sldNum" sz="quarter" idx="12"/>
          </p:nvPr>
        </p:nvSpPr>
        <p:spPr/>
        <p:txBody>
          <a:bodyPr/>
          <a:lstStyle/>
          <a:p>
            <a:fld id="{5444D61A-D5EF-4AD7-8CFF-82B00AE13C42}" type="slidenum">
              <a:rPr lang="en-GB" smtClean="0"/>
              <a:pPr/>
              <a:t>90</a:t>
            </a:fld>
            <a:endParaRPr lang="en-GB"/>
          </a:p>
        </p:txBody>
      </p:sp>
    </p:spTree>
    <p:extLst>
      <p:ext uri="{BB962C8B-B14F-4D97-AF65-F5344CB8AC3E}">
        <p14:creationId xmlns:p14="http://schemas.microsoft.com/office/powerpoint/2010/main" val="23574917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52898-EC49-4E24-BF96-CA982BFBF9B8}"/>
              </a:ext>
            </a:extLst>
          </p:cNvPr>
          <p:cNvSpPr>
            <a:spLocks noGrp="1"/>
          </p:cNvSpPr>
          <p:nvPr>
            <p:ph type="title"/>
          </p:nvPr>
        </p:nvSpPr>
        <p:spPr/>
        <p:txBody>
          <a:bodyPr/>
          <a:lstStyle/>
          <a:p>
            <a:r>
              <a:rPr lang="en-US" dirty="0"/>
              <a:t>Data Exchange and Data Markets </a:t>
            </a:r>
          </a:p>
        </p:txBody>
      </p:sp>
      <p:sp>
        <p:nvSpPr>
          <p:cNvPr id="3" name="Content Placeholder 2">
            <a:extLst>
              <a:ext uri="{FF2B5EF4-FFF2-40B4-BE49-F238E27FC236}">
                <a16:creationId xmlns:a16="http://schemas.microsoft.com/office/drawing/2014/main" id="{003AFD1C-52AE-424C-ADA6-C1A52E00A253}"/>
              </a:ext>
            </a:extLst>
          </p:cNvPr>
          <p:cNvSpPr>
            <a:spLocks noGrp="1"/>
          </p:cNvSpPr>
          <p:nvPr>
            <p:ph idx="1"/>
          </p:nvPr>
        </p:nvSpPr>
        <p:spPr/>
        <p:txBody>
          <a:bodyPr>
            <a:normAutofit/>
          </a:bodyPr>
          <a:lstStyle/>
          <a:p>
            <a:r>
              <a:rPr lang="en-US" sz="2400" dirty="0"/>
              <a:t>IoT is considered as a key use case and a facilitator for Data Markets</a:t>
            </a:r>
          </a:p>
          <a:p>
            <a:pPr lvl="1"/>
            <a:r>
              <a:rPr lang="en-US" sz="2000" dirty="0"/>
              <a:t>Potentially many consumers for centrally or locally operated IoT infrastructure </a:t>
            </a:r>
          </a:p>
          <a:p>
            <a:pPr lvl="1"/>
            <a:r>
              <a:rPr lang="en-US" sz="2000" dirty="0"/>
              <a:t>IoT networks create valuable data that can be used for multiple purpose</a:t>
            </a:r>
          </a:p>
          <a:p>
            <a:pPr lvl="1"/>
            <a:r>
              <a:rPr lang="en-US" sz="2000" dirty="0"/>
              <a:t>IoT data can be exchanged and traded</a:t>
            </a:r>
          </a:p>
          <a:p>
            <a:r>
              <a:rPr lang="en-US" sz="2400" dirty="0"/>
              <a:t>Open and Public data</a:t>
            </a:r>
          </a:p>
          <a:p>
            <a:r>
              <a:rPr lang="en-US" sz="2400" dirty="0"/>
              <a:t>Current trading models are simple and in most cases are free or by subscription</a:t>
            </a:r>
          </a:p>
          <a:p>
            <a:r>
              <a:rPr lang="en-US" sz="2400" dirty="0"/>
              <a:t>Making data economical goods would require new operational models, infrastructure and tools</a:t>
            </a:r>
          </a:p>
        </p:txBody>
      </p:sp>
      <p:sp>
        <p:nvSpPr>
          <p:cNvPr id="4" name="Date Placeholder 3">
            <a:extLst>
              <a:ext uri="{FF2B5EF4-FFF2-40B4-BE49-F238E27FC236}">
                <a16:creationId xmlns:a16="http://schemas.microsoft.com/office/drawing/2014/main" id="{47D991D0-6816-4F0E-B9AE-70BCF899DC0B}"/>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2130831B-BE31-4593-83ED-392807296E98}"/>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585E6C4E-93C2-4EF1-A6FB-030EA0E71156}"/>
              </a:ext>
            </a:extLst>
          </p:cNvPr>
          <p:cNvSpPr>
            <a:spLocks noGrp="1"/>
          </p:cNvSpPr>
          <p:nvPr>
            <p:ph type="sldNum" sz="quarter" idx="12"/>
          </p:nvPr>
        </p:nvSpPr>
        <p:spPr/>
        <p:txBody>
          <a:bodyPr/>
          <a:lstStyle/>
          <a:p>
            <a:fld id="{5444D61A-D5EF-4AD7-8CFF-82B00AE13C42}" type="slidenum">
              <a:rPr lang="en-GB" smtClean="0"/>
              <a:pPr/>
              <a:t>91</a:t>
            </a:fld>
            <a:endParaRPr lang="en-GB"/>
          </a:p>
        </p:txBody>
      </p:sp>
    </p:spTree>
    <p:extLst>
      <p:ext uri="{BB962C8B-B14F-4D97-AF65-F5344CB8AC3E}">
        <p14:creationId xmlns:p14="http://schemas.microsoft.com/office/powerpoint/2010/main" val="296103632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93FA8-591E-4987-9D49-B3E8239494A2}"/>
              </a:ext>
            </a:extLst>
          </p:cNvPr>
          <p:cNvSpPr>
            <a:spLocks noGrp="1"/>
          </p:cNvSpPr>
          <p:nvPr>
            <p:ph type="title"/>
          </p:nvPr>
        </p:nvSpPr>
        <p:spPr/>
        <p:txBody>
          <a:bodyPr>
            <a:normAutofit/>
          </a:bodyPr>
          <a:lstStyle/>
          <a:p>
            <a:r>
              <a:rPr lang="en-US" dirty="0"/>
              <a:t>Modern data architecture vs Data Market</a:t>
            </a:r>
          </a:p>
        </p:txBody>
      </p:sp>
      <p:sp>
        <p:nvSpPr>
          <p:cNvPr id="3" name="Content Placeholder 2">
            <a:extLst>
              <a:ext uri="{FF2B5EF4-FFF2-40B4-BE49-F238E27FC236}">
                <a16:creationId xmlns:a16="http://schemas.microsoft.com/office/drawing/2014/main" id="{9DF51C71-3BF2-4F9F-9DD5-B48FCC20B822}"/>
              </a:ext>
            </a:extLst>
          </p:cNvPr>
          <p:cNvSpPr>
            <a:spLocks noGrp="1"/>
          </p:cNvSpPr>
          <p:nvPr>
            <p:ph idx="1"/>
          </p:nvPr>
        </p:nvSpPr>
        <p:spPr>
          <a:xfrm>
            <a:off x="179512" y="1268760"/>
            <a:ext cx="3960440" cy="5040560"/>
          </a:xfrm>
        </p:spPr>
        <p:txBody>
          <a:bodyPr>
            <a:normAutofit/>
          </a:bodyPr>
          <a:lstStyle/>
          <a:p>
            <a:pPr marL="0" indent="0">
              <a:buNone/>
            </a:pPr>
            <a:r>
              <a:rPr lang="en-US" sz="2000" dirty="0"/>
              <a:t>Characteristics of modern data architecture</a:t>
            </a:r>
          </a:p>
          <a:p>
            <a:pPr marL="514350" indent="-514350">
              <a:buFont typeface="+mj-lt"/>
              <a:buAutoNum type="arabicPeriod"/>
            </a:pPr>
            <a:r>
              <a:rPr lang="en-US" sz="1800" dirty="0"/>
              <a:t>Customer-centric </a:t>
            </a:r>
          </a:p>
          <a:p>
            <a:pPr marL="514350" indent="-514350">
              <a:buFont typeface="+mj-lt"/>
              <a:buAutoNum type="arabicPeriod"/>
            </a:pPr>
            <a:r>
              <a:rPr lang="en-US" sz="1800" dirty="0"/>
              <a:t>Automated </a:t>
            </a:r>
          </a:p>
          <a:p>
            <a:pPr marL="514350" indent="-514350">
              <a:buFont typeface="+mj-lt"/>
              <a:buAutoNum type="arabicPeriod"/>
            </a:pPr>
            <a:r>
              <a:rPr lang="en-US" sz="1800" dirty="0"/>
              <a:t>Smart</a:t>
            </a:r>
          </a:p>
          <a:p>
            <a:pPr marL="514350" indent="-514350">
              <a:buFont typeface="+mj-lt"/>
              <a:buAutoNum type="arabicPeriod"/>
            </a:pPr>
            <a:r>
              <a:rPr lang="en-US" sz="1800" dirty="0"/>
              <a:t>Adaptable, Agile</a:t>
            </a:r>
          </a:p>
          <a:p>
            <a:pPr marL="514350" indent="-514350">
              <a:buFont typeface="+mj-lt"/>
              <a:buAutoNum type="arabicPeriod"/>
            </a:pPr>
            <a:r>
              <a:rPr lang="en-US" sz="1800" dirty="0"/>
              <a:t>Cloud based, Elastic</a:t>
            </a:r>
          </a:p>
          <a:p>
            <a:pPr marL="514350" indent="-514350">
              <a:buFont typeface="+mj-lt"/>
              <a:buAutoNum type="arabicPeriod"/>
            </a:pPr>
            <a:r>
              <a:rPr lang="en-US" sz="1800" dirty="0"/>
              <a:t>Collaborative </a:t>
            </a:r>
          </a:p>
          <a:p>
            <a:pPr marL="514350" indent="-514350">
              <a:buFont typeface="+mj-lt"/>
              <a:buAutoNum type="arabicPeriod"/>
            </a:pPr>
            <a:r>
              <a:rPr lang="en-US" sz="1800" dirty="0"/>
              <a:t>Governed</a:t>
            </a:r>
          </a:p>
          <a:p>
            <a:pPr marL="514350" indent="-514350">
              <a:buFont typeface="+mj-lt"/>
              <a:buAutoNum type="arabicPeriod"/>
            </a:pPr>
            <a:r>
              <a:rPr lang="en-US" sz="1800" dirty="0"/>
              <a:t>Secure, Trusted </a:t>
            </a:r>
            <a:endParaRPr lang="en-US" sz="2000" dirty="0"/>
          </a:p>
        </p:txBody>
      </p:sp>
      <p:sp>
        <p:nvSpPr>
          <p:cNvPr id="4" name="Date Placeholder 3">
            <a:extLst>
              <a:ext uri="{FF2B5EF4-FFF2-40B4-BE49-F238E27FC236}">
                <a16:creationId xmlns:a16="http://schemas.microsoft.com/office/drawing/2014/main" id="{2992DA1C-CF82-47C2-B5AD-5591EE1E284B}"/>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13B50282-73F1-42B8-A0B7-72B3D1869DAD}"/>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85EEDFC1-C1DA-41C0-BAD3-197CB96229A5}"/>
              </a:ext>
            </a:extLst>
          </p:cNvPr>
          <p:cNvSpPr>
            <a:spLocks noGrp="1"/>
          </p:cNvSpPr>
          <p:nvPr>
            <p:ph type="sldNum" sz="quarter" idx="12"/>
          </p:nvPr>
        </p:nvSpPr>
        <p:spPr/>
        <p:txBody>
          <a:bodyPr/>
          <a:lstStyle/>
          <a:p>
            <a:fld id="{5444D61A-D5EF-4AD7-8CFF-82B00AE13C42}" type="slidenum">
              <a:rPr lang="en-GB" smtClean="0"/>
              <a:pPr/>
              <a:t>92</a:t>
            </a:fld>
            <a:endParaRPr lang="en-GB"/>
          </a:p>
        </p:txBody>
      </p:sp>
      <p:sp>
        <p:nvSpPr>
          <p:cNvPr id="8" name="Content Placeholder 2">
            <a:extLst>
              <a:ext uri="{FF2B5EF4-FFF2-40B4-BE49-F238E27FC236}">
                <a16:creationId xmlns:a16="http://schemas.microsoft.com/office/drawing/2014/main" id="{CA1B4D54-0AB9-4AFB-9A7A-36938CC2A2B0}"/>
              </a:ext>
            </a:extLst>
          </p:cNvPr>
          <p:cNvSpPr txBox="1">
            <a:spLocks/>
          </p:cNvSpPr>
          <p:nvPr/>
        </p:nvSpPr>
        <p:spPr>
          <a:xfrm>
            <a:off x="4896036" y="1268760"/>
            <a:ext cx="3960440" cy="50405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000" dirty="0"/>
              <a:t>Characteristics of emerging data markets</a:t>
            </a:r>
          </a:p>
          <a:p>
            <a:pPr marL="514350" indent="-514350">
              <a:buFont typeface="+mj-lt"/>
              <a:buAutoNum type="arabicPeriod"/>
            </a:pPr>
            <a:r>
              <a:rPr lang="en-US" sz="1800" dirty="0"/>
              <a:t>Customer-centric </a:t>
            </a:r>
          </a:p>
          <a:p>
            <a:pPr marL="514350" indent="-514350">
              <a:buFont typeface="+mj-lt"/>
              <a:buAutoNum type="arabicPeriod"/>
            </a:pPr>
            <a:r>
              <a:rPr lang="en-US" sz="1800" dirty="0"/>
              <a:t>Automated </a:t>
            </a:r>
          </a:p>
          <a:p>
            <a:pPr marL="514350" indent="-514350">
              <a:buFont typeface="+mj-lt"/>
              <a:buAutoNum type="arabicPeriod"/>
            </a:pPr>
            <a:r>
              <a:rPr lang="en-US" sz="1800" dirty="0"/>
              <a:t>Smart</a:t>
            </a:r>
          </a:p>
          <a:p>
            <a:pPr marL="514350" indent="-514350">
              <a:buFont typeface="+mj-lt"/>
              <a:buAutoNum type="arabicPeriod"/>
            </a:pPr>
            <a:r>
              <a:rPr lang="en-US" sz="1800" dirty="0"/>
              <a:t>Regional/sectoral specialised</a:t>
            </a:r>
          </a:p>
          <a:p>
            <a:pPr marL="514350" indent="-514350">
              <a:buFont typeface="+mj-lt"/>
              <a:buAutoNum type="arabicPeriod"/>
            </a:pPr>
            <a:r>
              <a:rPr lang="en-US" sz="1800" dirty="0"/>
              <a:t>Cloud powered/integrated</a:t>
            </a:r>
          </a:p>
          <a:p>
            <a:pPr marL="514350" indent="-514350">
              <a:buFont typeface="+mj-lt"/>
              <a:buAutoNum type="arabicPeriod"/>
            </a:pPr>
            <a:r>
              <a:rPr lang="en-US" sz="1800" dirty="0"/>
              <a:t>Collaborative </a:t>
            </a:r>
          </a:p>
          <a:p>
            <a:pPr marL="514350" indent="-514350">
              <a:buFont typeface="+mj-lt"/>
              <a:buAutoNum type="arabicPeriod"/>
            </a:pPr>
            <a:r>
              <a:rPr lang="en-US" sz="1800" dirty="0"/>
              <a:t>Governed</a:t>
            </a:r>
          </a:p>
          <a:p>
            <a:pPr marL="514350" indent="-514350">
              <a:buFont typeface="+mj-lt"/>
              <a:buAutoNum type="arabicPeriod"/>
            </a:pPr>
            <a:r>
              <a:rPr lang="en-US" sz="1800" dirty="0"/>
              <a:t>Secure, Trusted </a:t>
            </a:r>
            <a:endParaRPr lang="en-US" sz="2000" dirty="0"/>
          </a:p>
          <a:p>
            <a:pPr marL="514350" indent="-514350">
              <a:buFont typeface="+mj-lt"/>
              <a:buAutoNum type="arabicPeriod"/>
            </a:pPr>
            <a:r>
              <a:rPr lang="en-US" sz="1800" dirty="0">
                <a:solidFill>
                  <a:srgbClr val="002060"/>
                </a:solidFill>
              </a:rPr>
              <a:t>Auditable</a:t>
            </a:r>
          </a:p>
          <a:p>
            <a:pPr marL="514350" indent="-514350">
              <a:buFont typeface="+mj-lt"/>
              <a:buAutoNum type="arabicPeriod"/>
            </a:pPr>
            <a:r>
              <a:rPr lang="en-US" sz="1800" dirty="0">
                <a:solidFill>
                  <a:srgbClr val="002060"/>
                </a:solidFill>
              </a:rPr>
              <a:t>Transparent</a:t>
            </a:r>
          </a:p>
          <a:p>
            <a:pPr marL="514350" indent="-514350">
              <a:buFont typeface="+mj-lt"/>
              <a:buAutoNum type="arabicPeriod"/>
            </a:pPr>
            <a:r>
              <a:rPr lang="en-US" sz="1800" dirty="0">
                <a:solidFill>
                  <a:srgbClr val="002060"/>
                </a:solidFill>
              </a:rPr>
              <a:t>Commoditised/</a:t>
            </a:r>
            <a:r>
              <a:rPr lang="en-US" sz="1800" dirty="0" err="1">
                <a:solidFill>
                  <a:srgbClr val="002060"/>
                </a:solidFill>
              </a:rPr>
              <a:t>Monetised</a:t>
            </a:r>
            <a:endParaRPr lang="en-US" sz="1800" dirty="0">
              <a:solidFill>
                <a:srgbClr val="002060"/>
              </a:solidFill>
            </a:endParaRPr>
          </a:p>
          <a:p>
            <a:pPr marL="514350" indent="-514350">
              <a:buFont typeface="+mj-lt"/>
              <a:buAutoNum type="arabicPeriod"/>
            </a:pPr>
            <a:r>
              <a:rPr lang="en-US" sz="1800" dirty="0">
                <a:solidFill>
                  <a:srgbClr val="002060"/>
                </a:solidFill>
              </a:rPr>
              <a:t>Combining data and algorithms (as part of containers)</a:t>
            </a:r>
          </a:p>
        </p:txBody>
      </p:sp>
    </p:spTree>
    <p:extLst>
      <p:ext uri="{BB962C8B-B14F-4D97-AF65-F5344CB8AC3E}">
        <p14:creationId xmlns:p14="http://schemas.microsoft.com/office/powerpoint/2010/main" val="47002206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0EAE7-4078-4444-BC12-16E272269F5F}"/>
              </a:ext>
            </a:extLst>
          </p:cNvPr>
          <p:cNvSpPr>
            <a:spLocks noGrp="1"/>
          </p:cNvSpPr>
          <p:nvPr>
            <p:ph type="title"/>
          </p:nvPr>
        </p:nvSpPr>
        <p:spPr>
          <a:xfrm>
            <a:off x="899591" y="148168"/>
            <a:ext cx="7787209" cy="672100"/>
          </a:xfrm>
        </p:spPr>
        <p:txBody>
          <a:bodyPr/>
          <a:lstStyle/>
          <a:p>
            <a:r>
              <a:rPr lang="en-US" dirty="0"/>
              <a:t>Data Properties as Economic Goods</a:t>
            </a:r>
          </a:p>
        </p:txBody>
      </p:sp>
      <p:sp>
        <p:nvSpPr>
          <p:cNvPr id="3" name="Content Placeholder 2">
            <a:extLst>
              <a:ext uri="{FF2B5EF4-FFF2-40B4-BE49-F238E27FC236}">
                <a16:creationId xmlns:a16="http://schemas.microsoft.com/office/drawing/2014/main" id="{5F4BD0DA-7533-4A09-9234-491E1916DD3F}"/>
              </a:ext>
            </a:extLst>
          </p:cNvPr>
          <p:cNvSpPr>
            <a:spLocks noGrp="1"/>
          </p:cNvSpPr>
          <p:nvPr>
            <p:ph idx="1"/>
          </p:nvPr>
        </p:nvSpPr>
        <p:spPr/>
        <p:txBody>
          <a:bodyPr>
            <a:normAutofit lnSpcReduction="10000"/>
          </a:bodyPr>
          <a:lstStyle/>
          <a:p>
            <a:pPr marL="0" indent="0">
              <a:buNone/>
            </a:pPr>
            <a:r>
              <a:rPr lang="en-US" sz="2000" dirty="0">
                <a:solidFill>
                  <a:srgbClr val="C00000"/>
                </a:solidFill>
              </a:rPr>
              <a:t>STREAM data principles for industrial and </a:t>
            </a:r>
            <a:r>
              <a:rPr lang="en-US" sz="2000" dirty="0" err="1">
                <a:solidFill>
                  <a:srgbClr val="C00000"/>
                </a:solidFill>
              </a:rPr>
              <a:t>commoditised</a:t>
            </a:r>
            <a:r>
              <a:rPr lang="en-US" sz="2000" dirty="0">
                <a:solidFill>
                  <a:srgbClr val="C00000"/>
                </a:solidFill>
              </a:rPr>
              <a:t> data</a:t>
            </a:r>
          </a:p>
          <a:p>
            <a:r>
              <a:rPr lang="en-US" sz="2000" b="1" dirty="0">
                <a:solidFill>
                  <a:srgbClr val="C00000"/>
                </a:solidFill>
              </a:rPr>
              <a:t>[S] Sovereign</a:t>
            </a:r>
          </a:p>
          <a:p>
            <a:r>
              <a:rPr lang="en-US" sz="2000" b="1" dirty="0">
                <a:solidFill>
                  <a:srgbClr val="C00000"/>
                </a:solidFill>
              </a:rPr>
              <a:t>[T] Trusted</a:t>
            </a:r>
          </a:p>
          <a:p>
            <a:r>
              <a:rPr lang="en-US" sz="2000" b="1" dirty="0">
                <a:solidFill>
                  <a:srgbClr val="C00000"/>
                </a:solidFill>
              </a:rPr>
              <a:t>[R] Reusable</a:t>
            </a:r>
          </a:p>
          <a:p>
            <a:r>
              <a:rPr lang="en-US" sz="2000" b="1" dirty="0">
                <a:solidFill>
                  <a:srgbClr val="C00000"/>
                </a:solidFill>
              </a:rPr>
              <a:t>[E] Exchangeable</a:t>
            </a:r>
          </a:p>
          <a:p>
            <a:r>
              <a:rPr lang="en-US" sz="2000" b="1" dirty="0">
                <a:solidFill>
                  <a:srgbClr val="C00000"/>
                </a:solidFill>
              </a:rPr>
              <a:t>[A] Actionable</a:t>
            </a:r>
          </a:p>
          <a:p>
            <a:r>
              <a:rPr lang="en-US" sz="2000" b="1" dirty="0">
                <a:solidFill>
                  <a:srgbClr val="C00000"/>
                </a:solidFill>
              </a:rPr>
              <a:t>[M] Measurable</a:t>
            </a:r>
          </a:p>
          <a:p>
            <a:pPr lvl="1"/>
            <a:endParaRPr lang="en-US" sz="1800" dirty="0"/>
          </a:p>
          <a:p>
            <a:r>
              <a:rPr lang="en-US" sz="2000" dirty="0"/>
              <a:t>Other data properties: Important </a:t>
            </a:r>
            <a:r>
              <a:rPr lang="en-US" sz="2000" b="1" i="1" dirty="0"/>
              <a:t>to </a:t>
            </a:r>
            <a:r>
              <a:rPr lang="en-US" sz="2000" b="1" i="1" dirty="0" err="1"/>
              <a:t>commoditise</a:t>
            </a:r>
            <a:r>
              <a:rPr lang="en-US" sz="2000" b="1" i="1" dirty="0"/>
              <a:t> </a:t>
            </a:r>
            <a:r>
              <a:rPr lang="en-US" sz="2000" dirty="0"/>
              <a:t>data</a:t>
            </a:r>
          </a:p>
          <a:p>
            <a:pPr lvl="1"/>
            <a:r>
              <a:rPr lang="en-US" sz="1800" dirty="0"/>
              <a:t>Quality, Valuable, Auditable/Trackable, Brandable, Authentic</a:t>
            </a:r>
          </a:p>
          <a:p>
            <a:pPr lvl="1"/>
            <a:r>
              <a:rPr lang="en-US" sz="1800" dirty="0"/>
              <a:t>Interoperable, Findable, Accessible, not-Rival, Composable</a:t>
            </a:r>
          </a:p>
          <a:p>
            <a:pPr lvl="1"/>
            <a:r>
              <a:rPr lang="en-US" sz="1800" dirty="0"/>
              <a:t>Ownership and IPR</a:t>
            </a:r>
          </a:p>
          <a:p>
            <a:pPr lvl="1"/>
            <a:endParaRPr lang="en-US" sz="1800" dirty="0"/>
          </a:p>
          <a:p>
            <a:r>
              <a:rPr lang="en-US" sz="2200" dirty="0"/>
              <a:t>Leverages FAIR principles for research data</a:t>
            </a:r>
          </a:p>
          <a:p>
            <a:pPr lvl="1"/>
            <a:r>
              <a:rPr lang="en-US" sz="1800" dirty="0"/>
              <a:t>Findable – Accessible – Interoperable - Reusable</a:t>
            </a:r>
          </a:p>
        </p:txBody>
      </p:sp>
      <p:sp>
        <p:nvSpPr>
          <p:cNvPr id="4" name="Date Placeholder 3">
            <a:extLst>
              <a:ext uri="{FF2B5EF4-FFF2-40B4-BE49-F238E27FC236}">
                <a16:creationId xmlns:a16="http://schemas.microsoft.com/office/drawing/2014/main" id="{C3B6F48F-A076-489F-8CC9-61AEF4538C98}"/>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5F884B48-C5AC-480A-95A9-26C5F962DBBA}"/>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57A04DE6-1D89-4531-B33E-68AF69036EA6}"/>
              </a:ext>
            </a:extLst>
          </p:cNvPr>
          <p:cNvSpPr>
            <a:spLocks noGrp="1"/>
          </p:cNvSpPr>
          <p:nvPr>
            <p:ph type="sldNum" sz="quarter" idx="12"/>
          </p:nvPr>
        </p:nvSpPr>
        <p:spPr/>
        <p:txBody>
          <a:bodyPr/>
          <a:lstStyle/>
          <a:p>
            <a:fld id="{5444D61A-D5EF-4AD7-8CFF-82B00AE13C42}" type="slidenum">
              <a:rPr lang="en-GB" smtClean="0"/>
              <a:pPr/>
              <a:t>93</a:t>
            </a:fld>
            <a:endParaRPr lang="en-GB"/>
          </a:p>
        </p:txBody>
      </p:sp>
    </p:spTree>
    <p:extLst>
      <p:ext uri="{BB962C8B-B14F-4D97-AF65-F5344CB8AC3E}">
        <p14:creationId xmlns:p14="http://schemas.microsoft.com/office/powerpoint/2010/main" val="106540715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10F35-00C5-47C1-9CA0-36DA99763817}"/>
              </a:ext>
            </a:extLst>
          </p:cNvPr>
          <p:cNvSpPr>
            <a:spLocks noGrp="1"/>
          </p:cNvSpPr>
          <p:nvPr>
            <p:ph type="title"/>
          </p:nvPr>
        </p:nvSpPr>
        <p:spPr/>
        <p:txBody>
          <a:bodyPr/>
          <a:lstStyle/>
          <a:p>
            <a:r>
              <a:rPr lang="en-US" dirty="0"/>
              <a:t>Data Market Architecture components</a:t>
            </a:r>
          </a:p>
        </p:txBody>
      </p:sp>
      <p:sp>
        <p:nvSpPr>
          <p:cNvPr id="3" name="Content Placeholder 2">
            <a:extLst>
              <a:ext uri="{FF2B5EF4-FFF2-40B4-BE49-F238E27FC236}">
                <a16:creationId xmlns:a16="http://schemas.microsoft.com/office/drawing/2014/main" id="{C8DD128B-3A93-47C4-9349-822549C298A2}"/>
              </a:ext>
            </a:extLst>
          </p:cNvPr>
          <p:cNvSpPr>
            <a:spLocks noGrp="1"/>
          </p:cNvSpPr>
          <p:nvPr>
            <p:ph idx="1"/>
          </p:nvPr>
        </p:nvSpPr>
        <p:spPr>
          <a:xfrm>
            <a:off x="179512" y="1268760"/>
            <a:ext cx="6156684" cy="5040560"/>
          </a:xfrm>
        </p:spPr>
        <p:txBody>
          <a:bodyPr>
            <a:normAutofit fontScale="55000" lnSpcReduction="20000"/>
          </a:bodyPr>
          <a:lstStyle/>
          <a:p>
            <a:r>
              <a:rPr lang="en-US" b="1" dirty="0"/>
              <a:t>Data Source </a:t>
            </a:r>
            <a:r>
              <a:rPr lang="en-US" dirty="0"/>
              <a:t>(producer/seller/publisher) – Supply side</a:t>
            </a:r>
          </a:p>
          <a:p>
            <a:r>
              <a:rPr lang="en-US" b="1" dirty="0"/>
              <a:t>Data Target </a:t>
            </a:r>
            <a:r>
              <a:rPr lang="en-US" dirty="0"/>
              <a:t>(consumer, buyer, subscriber) – Demand side</a:t>
            </a:r>
          </a:p>
          <a:p>
            <a:r>
              <a:rPr lang="en-US" b="1" dirty="0"/>
              <a:t>Data Broker</a:t>
            </a:r>
          </a:p>
          <a:p>
            <a:pPr lvl="1"/>
            <a:r>
              <a:rPr lang="en-US" dirty="0"/>
              <a:t>Data/Value Broker</a:t>
            </a:r>
          </a:p>
          <a:p>
            <a:pPr lvl="1"/>
            <a:r>
              <a:rPr lang="en-US" dirty="0"/>
              <a:t>Trust Broker or Trusted Introducer</a:t>
            </a:r>
          </a:p>
          <a:p>
            <a:r>
              <a:rPr lang="en-US" b="1" dirty="0"/>
              <a:t>Directory or Catalog service</a:t>
            </a:r>
          </a:p>
          <a:p>
            <a:pPr lvl="1"/>
            <a:r>
              <a:rPr lang="en-US" dirty="0"/>
              <a:t>Including data (quality) ranking</a:t>
            </a:r>
          </a:p>
          <a:p>
            <a:pPr lvl="1"/>
            <a:r>
              <a:rPr lang="en-US" dirty="0"/>
              <a:t>Including API link or repository</a:t>
            </a:r>
          </a:p>
          <a:p>
            <a:r>
              <a:rPr lang="en-US" b="1" dirty="0"/>
              <a:t>Data Exchange</a:t>
            </a:r>
          </a:p>
          <a:p>
            <a:pPr lvl="1"/>
            <a:r>
              <a:rPr lang="en-US" dirty="0"/>
              <a:t>Infrastructure component vs peer-to-peer customer network</a:t>
            </a:r>
          </a:p>
          <a:p>
            <a:pPr lvl="1"/>
            <a:r>
              <a:rPr lang="en-US" dirty="0"/>
              <a:t>Provenance and transactions control issue </a:t>
            </a:r>
          </a:p>
          <a:p>
            <a:r>
              <a:rPr lang="en-US" b="1" dirty="0"/>
              <a:t>Data Storage</a:t>
            </a:r>
            <a:r>
              <a:rPr lang="en-US" dirty="0"/>
              <a:t>/Cache Data Delivery Network</a:t>
            </a:r>
          </a:p>
          <a:p>
            <a:pPr lvl="1"/>
            <a:r>
              <a:rPr lang="en-US" dirty="0"/>
              <a:t>Data Lake (HDFS based and SQL/NoSQL)</a:t>
            </a:r>
          </a:p>
          <a:p>
            <a:pPr lvl="1"/>
            <a:r>
              <a:rPr lang="en-US" dirty="0"/>
              <a:t>Caching for traffic optimisation in DDN</a:t>
            </a:r>
          </a:p>
          <a:p>
            <a:r>
              <a:rPr lang="en-US" b="1" dirty="0"/>
              <a:t>Open/Public Data </a:t>
            </a:r>
            <a:r>
              <a:rPr lang="en-US" dirty="0"/>
              <a:t>access and storage</a:t>
            </a:r>
          </a:p>
          <a:p>
            <a:pPr lvl="1"/>
            <a:r>
              <a:rPr lang="en-US" dirty="0"/>
              <a:t>Can be stored to offer as part of DM storage </a:t>
            </a:r>
          </a:p>
          <a:p>
            <a:pPr lvl="1"/>
            <a:r>
              <a:rPr lang="en-US" dirty="0"/>
              <a:t>Facilitate quality of data analytics</a:t>
            </a:r>
          </a:p>
          <a:p>
            <a:r>
              <a:rPr lang="en-US" dirty="0"/>
              <a:t>Data Transfer vs Data Access</a:t>
            </a:r>
          </a:p>
          <a:p>
            <a:pPr lvl="1"/>
            <a:r>
              <a:rPr lang="en-US" dirty="0"/>
              <a:t>Scenario: App container vs Data container</a:t>
            </a:r>
          </a:p>
          <a:p>
            <a:pPr lvl="1"/>
            <a:r>
              <a:rPr lang="en-US" dirty="0"/>
              <a:t>Container security using Intel TXT or SGX technology</a:t>
            </a:r>
          </a:p>
          <a:p>
            <a:r>
              <a:rPr lang="en-US" dirty="0"/>
              <a:t>(Optional) Secure data processing </a:t>
            </a:r>
          </a:p>
          <a:p>
            <a:pPr lvl="1"/>
            <a:r>
              <a:rPr lang="en-US" dirty="0"/>
              <a:t>Used for data quality inspection (e.g. P.I.D., or IP), auditing, composition</a:t>
            </a:r>
          </a:p>
          <a:p>
            <a:pPr lvl="1"/>
            <a:r>
              <a:rPr lang="en-US" dirty="0"/>
              <a:t>Data preparation/conditioning</a:t>
            </a:r>
          </a:p>
          <a:p>
            <a:endParaRPr lang="en-US" dirty="0"/>
          </a:p>
        </p:txBody>
      </p:sp>
      <p:sp>
        <p:nvSpPr>
          <p:cNvPr id="4" name="Date Placeholder 3">
            <a:extLst>
              <a:ext uri="{FF2B5EF4-FFF2-40B4-BE49-F238E27FC236}">
                <a16:creationId xmlns:a16="http://schemas.microsoft.com/office/drawing/2014/main" id="{45C6F3AE-1E3F-4532-AE26-026B42AA60B7}"/>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9B3F7231-F2E9-4B88-AF2B-A033D97B07D6}"/>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4443766F-1AC3-45FD-BE46-2783B886B53B}"/>
              </a:ext>
            </a:extLst>
          </p:cNvPr>
          <p:cNvSpPr>
            <a:spLocks noGrp="1"/>
          </p:cNvSpPr>
          <p:nvPr>
            <p:ph type="sldNum" sz="quarter" idx="12"/>
          </p:nvPr>
        </p:nvSpPr>
        <p:spPr/>
        <p:txBody>
          <a:bodyPr/>
          <a:lstStyle/>
          <a:p>
            <a:fld id="{5444D61A-D5EF-4AD7-8CFF-82B00AE13C42}" type="slidenum">
              <a:rPr lang="en-GB" smtClean="0"/>
              <a:pPr/>
              <a:t>94</a:t>
            </a:fld>
            <a:endParaRPr lang="en-GB"/>
          </a:p>
        </p:txBody>
      </p:sp>
      <p:sp>
        <p:nvSpPr>
          <p:cNvPr id="7" name="Content Placeholder 2">
            <a:extLst>
              <a:ext uri="{FF2B5EF4-FFF2-40B4-BE49-F238E27FC236}">
                <a16:creationId xmlns:a16="http://schemas.microsoft.com/office/drawing/2014/main" id="{59A03AFA-FAD6-4FC4-99D1-122275123ADB}"/>
              </a:ext>
            </a:extLst>
          </p:cNvPr>
          <p:cNvSpPr txBox="1">
            <a:spLocks/>
          </p:cNvSpPr>
          <p:nvPr/>
        </p:nvSpPr>
        <p:spPr>
          <a:xfrm>
            <a:off x="6024488" y="2456892"/>
            <a:ext cx="2995418" cy="1476164"/>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dirty="0">
                <a:solidFill>
                  <a:srgbClr val="0070C0"/>
                </a:solidFill>
              </a:rPr>
              <a:t>Re-using experience of Internet </a:t>
            </a:r>
            <a:r>
              <a:rPr lang="en-US" sz="1600" dirty="0" err="1">
                <a:solidFill>
                  <a:srgbClr val="0070C0"/>
                </a:solidFill>
              </a:rPr>
              <a:t>eXchange</a:t>
            </a:r>
            <a:r>
              <a:rPr lang="en-US" sz="1600" dirty="0">
                <a:solidFill>
                  <a:srgbClr val="0070C0"/>
                </a:solidFill>
              </a:rPr>
              <a:t>, Cloud </a:t>
            </a:r>
            <a:r>
              <a:rPr lang="en-US" sz="1600" dirty="0" err="1">
                <a:solidFill>
                  <a:srgbClr val="0070C0"/>
                </a:solidFill>
              </a:rPr>
              <a:t>eXchange</a:t>
            </a:r>
            <a:r>
              <a:rPr lang="en-US" sz="1600" dirty="0">
                <a:solidFill>
                  <a:srgbClr val="0070C0"/>
                </a:solidFill>
              </a:rPr>
              <a:t> and Financial Exchanges </a:t>
            </a:r>
          </a:p>
        </p:txBody>
      </p:sp>
    </p:spTree>
    <p:extLst>
      <p:ext uri="{BB962C8B-B14F-4D97-AF65-F5344CB8AC3E}">
        <p14:creationId xmlns:p14="http://schemas.microsoft.com/office/powerpoint/2010/main" val="3470791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D5763-05D3-4C03-A331-04912CE36328}"/>
              </a:ext>
            </a:extLst>
          </p:cNvPr>
          <p:cNvSpPr>
            <a:spLocks noGrp="1"/>
          </p:cNvSpPr>
          <p:nvPr>
            <p:ph type="title"/>
          </p:nvPr>
        </p:nvSpPr>
        <p:spPr/>
        <p:txBody>
          <a:bodyPr>
            <a:normAutofit/>
          </a:bodyPr>
          <a:lstStyle/>
          <a:p>
            <a:r>
              <a:rPr lang="en-US" dirty="0"/>
              <a:t>International Data Space Association</a:t>
            </a:r>
          </a:p>
        </p:txBody>
      </p:sp>
      <p:sp>
        <p:nvSpPr>
          <p:cNvPr id="3" name="Content Placeholder 2">
            <a:extLst>
              <a:ext uri="{FF2B5EF4-FFF2-40B4-BE49-F238E27FC236}">
                <a16:creationId xmlns:a16="http://schemas.microsoft.com/office/drawing/2014/main" id="{A185A25D-907D-4D09-952C-80FEBEF512A9}"/>
              </a:ext>
            </a:extLst>
          </p:cNvPr>
          <p:cNvSpPr>
            <a:spLocks noGrp="1"/>
          </p:cNvSpPr>
          <p:nvPr>
            <p:ph idx="1"/>
          </p:nvPr>
        </p:nvSpPr>
        <p:spPr/>
        <p:txBody>
          <a:bodyPr>
            <a:normAutofit fontScale="70000" lnSpcReduction="20000"/>
          </a:bodyPr>
          <a:lstStyle/>
          <a:p>
            <a:r>
              <a:rPr lang="en-US" dirty="0"/>
              <a:t>Started 2016 as Industrial Data Space initiative (supported by German project)</a:t>
            </a:r>
          </a:p>
          <a:p>
            <a:r>
              <a:rPr lang="en-US" dirty="0"/>
              <a:t>Re-defined as International Data Space Association (IDSA)</a:t>
            </a:r>
          </a:p>
          <a:p>
            <a:pPr lvl="1"/>
            <a:r>
              <a:rPr lang="en-US" dirty="0"/>
              <a:t>Published International Data Space Architecture Version 2.0 (2018) </a:t>
            </a:r>
          </a:p>
          <a:p>
            <a:pPr lvl="1"/>
            <a:r>
              <a:rPr lang="en-US" dirty="0"/>
              <a:t>Whitepaper and use cases</a:t>
            </a:r>
          </a:p>
          <a:p>
            <a:r>
              <a:rPr lang="en-US" dirty="0"/>
              <a:t>Associated H2020 projects</a:t>
            </a:r>
          </a:p>
          <a:p>
            <a:pPr lvl="1"/>
            <a:r>
              <a:rPr lang="en-US" dirty="0"/>
              <a:t>Boost4.0 – Big Data for Factories (20 Mln (100 Mln private), 3yrs, 50 partners, 16 countries)</a:t>
            </a:r>
          </a:p>
          <a:p>
            <a:pPr lvl="1"/>
            <a:r>
              <a:rPr lang="en-US" dirty="0"/>
              <a:t>MIDIH – Manufacturing Industry Digital Innovation Hub (22 partners, 12 countries) </a:t>
            </a:r>
          </a:p>
          <a:p>
            <a:pPr lvl="2"/>
            <a:r>
              <a:rPr lang="en-US" dirty="0"/>
              <a:t>Services: technological, business, skills building</a:t>
            </a:r>
          </a:p>
          <a:p>
            <a:pPr lvl="2"/>
            <a:r>
              <a:rPr lang="en-US" dirty="0"/>
              <a:t>Open calls</a:t>
            </a:r>
          </a:p>
          <a:p>
            <a:pPr lvl="1"/>
            <a:r>
              <a:rPr lang="en-US" dirty="0"/>
              <a:t>Close cooperation with FIWARE Foundation (cloud like infrastructure resulted from Future Internet program)</a:t>
            </a:r>
          </a:p>
          <a:p>
            <a:pPr lvl="2"/>
            <a:r>
              <a:rPr lang="en-US" dirty="0"/>
              <a:t>Positions itself against IoT and Open-Data solutions in the areas of smart cities, Industry 4.0 and agriculture</a:t>
            </a:r>
          </a:p>
          <a:p>
            <a:r>
              <a:rPr lang="en-US" dirty="0"/>
              <a:t>Ongoing active outreach developments</a:t>
            </a:r>
          </a:p>
          <a:p>
            <a:pPr lvl="1"/>
            <a:r>
              <a:rPr lang="en-US" dirty="0"/>
              <a:t>Data Sovereignty and Secure Data Exchange model</a:t>
            </a:r>
          </a:p>
          <a:p>
            <a:pPr lvl="1"/>
            <a:r>
              <a:rPr lang="en-US" dirty="0"/>
              <a:t>Data Markets</a:t>
            </a:r>
          </a:p>
          <a:p>
            <a:pPr lvl="1"/>
            <a:r>
              <a:rPr lang="en-US" dirty="0"/>
              <a:t>Trusted platforms </a:t>
            </a:r>
          </a:p>
        </p:txBody>
      </p:sp>
      <p:sp>
        <p:nvSpPr>
          <p:cNvPr id="4" name="Date Placeholder 3">
            <a:extLst>
              <a:ext uri="{FF2B5EF4-FFF2-40B4-BE49-F238E27FC236}">
                <a16:creationId xmlns:a16="http://schemas.microsoft.com/office/drawing/2014/main" id="{F3AF9DFF-4963-42F4-A7B7-E65716194381}"/>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291977E3-1D7C-4DA0-B7EE-071F78DC1A33}"/>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C5EF580E-139C-4F65-8629-7EE9CBA51B7F}"/>
              </a:ext>
            </a:extLst>
          </p:cNvPr>
          <p:cNvSpPr>
            <a:spLocks noGrp="1"/>
          </p:cNvSpPr>
          <p:nvPr>
            <p:ph type="sldNum" sz="quarter" idx="12"/>
          </p:nvPr>
        </p:nvSpPr>
        <p:spPr/>
        <p:txBody>
          <a:bodyPr/>
          <a:lstStyle/>
          <a:p>
            <a:fld id="{5444D61A-D5EF-4AD7-8CFF-82B00AE13C42}" type="slidenum">
              <a:rPr lang="en-GB" smtClean="0"/>
              <a:pPr/>
              <a:t>95</a:t>
            </a:fld>
            <a:endParaRPr lang="en-GB"/>
          </a:p>
        </p:txBody>
      </p:sp>
    </p:spTree>
    <p:extLst>
      <p:ext uri="{BB962C8B-B14F-4D97-AF65-F5344CB8AC3E}">
        <p14:creationId xmlns:p14="http://schemas.microsoft.com/office/powerpoint/2010/main" val="318093711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A01BC-86F2-4EA2-827F-AC1B3936E4D1}"/>
              </a:ext>
            </a:extLst>
          </p:cNvPr>
          <p:cNvSpPr>
            <a:spLocks noGrp="1"/>
          </p:cNvSpPr>
          <p:nvPr>
            <p:ph type="title"/>
          </p:nvPr>
        </p:nvSpPr>
        <p:spPr/>
        <p:txBody>
          <a:bodyPr/>
          <a:lstStyle/>
          <a:p>
            <a:r>
              <a:rPr lang="en-US" dirty="0"/>
              <a:t>General Structure of IDS Architecture </a:t>
            </a:r>
          </a:p>
        </p:txBody>
      </p:sp>
      <p:sp>
        <p:nvSpPr>
          <p:cNvPr id="3" name="Content Placeholder 2">
            <a:extLst>
              <a:ext uri="{FF2B5EF4-FFF2-40B4-BE49-F238E27FC236}">
                <a16:creationId xmlns:a16="http://schemas.microsoft.com/office/drawing/2014/main" id="{9AA3D5E0-E7C2-4CE4-A9AC-D06FF0DE2226}"/>
              </a:ext>
            </a:extLst>
          </p:cNvPr>
          <p:cNvSpPr>
            <a:spLocks noGrp="1"/>
          </p:cNvSpPr>
          <p:nvPr>
            <p:ph idx="1"/>
          </p:nvPr>
        </p:nvSpPr>
        <p:spPr>
          <a:xfrm>
            <a:off x="179512" y="5481228"/>
            <a:ext cx="8784976" cy="828092"/>
          </a:xfrm>
        </p:spPr>
        <p:txBody>
          <a:bodyPr>
            <a:normAutofit fontScale="70000" lnSpcReduction="20000"/>
          </a:bodyPr>
          <a:lstStyle/>
          <a:p>
            <a:r>
              <a:rPr lang="en-US" dirty="0"/>
              <a:t>Specification defines functionalities by layers</a:t>
            </a:r>
          </a:p>
          <a:p>
            <a:r>
              <a:rPr lang="en-US" dirty="0"/>
              <a:t>Details are sufficient to define processes, functional components and API</a:t>
            </a:r>
          </a:p>
        </p:txBody>
      </p:sp>
      <p:sp>
        <p:nvSpPr>
          <p:cNvPr id="4" name="Date Placeholder 3">
            <a:extLst>
              <a:ext uri="{FF2B5EF4-FFF2-40B4-BE49-F238E27FC236}">
                <a16:creationId xmlns:a16="http://schemas.microsoft.com/office/drawing/2014/main" id="{DA563C38-F7F3-474F-BAF5-7AF2B9F6F54B}"/>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4D1C337A-4B7E-4185-A02A-F70090980C3D}"/>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1D71A227-9270-4759-9484-2BD0AB84ED32}"/>
              </a:ext>
            </a:extLst>
          </p:cNvPr>
          <p:cNvSpPr>
            <a:spLocks noGrp="1"/>
          </p:cNvSpPr>
          <p:nvPr>
            <p:ph type="sldNum" sz="quarter" idx="12"/>
          </p:nvPr>
        </p:nvSpPr>
        <p:spPr/>
        <p:txBody>
          <a:bodyPr/>
          <a:lstStyle/>
          <a:p>
            <a:fld id="{5444D61A-D5EF-4AD7-8CFF-82B00AE13C42}" type="slidenum">
              <a:rPr lang="en-GB" smtClean="0"/>
              <a:pPr/>
              <a:t>96</a:t>
            </a:fld>
            <a:endParaRPr lang="en-GB"/>
          </a:p>
        </p:txBody>
      </p:sp>
      <p:pic>
        <p:nvPicPr>
          <p:cNvPr id="7" name="Picture 6">
            <a:extLst>
              <a:ext uri="{FF2B5EF4-FFF2-40B4-BE49-F238E27FC236}">
                <a16:creationId xmlns:a16="http://schemas.microsoft.com/office/drawing/2014/main" id="{8FAB7051-FFB0-4575-AA1D-BAB10D611398}"/>
              </a:ext>
            </a:extLst>
          </p:cNvPr>
          <p:cNvPicPr>
            <a:picLocks noChangeAspect="1"/>
          </p:cNvPicPr>
          <p:nvPr/>
        </p:nvPicPr>
        <p:blipFill>
          <a:blip r:embed="rId2"/>
          <a:stretch>
            <a:fillRect/>
          </a:stretch>
        </p:blipFill>
        <p:spPr>
          <a:xfrm>
            <a:off x="1007604" y="1120698"/>
            <a:ext cx="7004533" cy="4177746"/>
          </a:xfrm>
          <a:prstGeom prst="rect">
            <a:avLst/>
          </a:prstGeom>
        </p:spPr>
      </p:pic>
    </p:spTree>
    <p:extLst>
      <p:ext uri="{BB962C8B-B14F-4D97-AF65-F5344CB8AC3E}">
        <p14:creationId xmlns:p14="http://schemas.microsoft.com/office/powerpoint/2010/main" val="171068297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00F3F-87C9-461A-B64A-3D930F417DD5}"/>
              </a:ext>
            </a:extLst>
          </p:cNvPr>
          <p:cNvSpPr>
            <a:spLocks noGrp="1"/>
          </p:cNvSpPr>
          <p:nvPr>
            <p:ph type="title"/>
          </p:nvPr>
        </p:nvSpPr>
        <p:spPr/>
        <p:txBody>
          <a:bodyPr>
            <a:normAutofit fontScale="90000"/>
          </a:bodyPr>
          <a:lstStyle/>
          <a:p>
            <a:r>
              <a:rPr lang="en-US" dirty="0"/>
              <a:t>Cloud based IDS infrastructure for Data Exchange and Trading</a:t>
            </a:r>
          </a:p>
        </p:txBody>
      </p:sp>
      <p:sp>
        <p:nvSpPr>
          <p:cNvPr id="3" name="Content Placeholder 2">
            <a:extLst>
              <a:ext uri="{FF2B5EF4-FFF2-40B4-BE49-F238E27FC236}">
                <a16:creationId xmlns:a16="http://schemas.microsoft.com/office/drawing/2014/main" id="{C17D10AE-A72E-4855-BD94-7593D6EE8433}"/>
              </a:ext>
            </a:extLst>
          </p:cNvPr>
          <p:cNvSpPr>
            <a:spLocks noGrp="1"/>
          </p:cNvSpPr>
          <p:nvPr>
            <p:ph idx="1"/>
          </p:nvPr>
        </p:nvSpPr>
        <p:spPr>
          <a:xfrm>
            <a:off x="166327" y="5899403"/>
            <a:ext cx="8784976" cy="581404"/>
          </a:xfrm>
        </p:spPr>
        <p:txBody>
          <a:bodyPr>
            <a:normAutofit fontScale="55000" lnSpcReduction="20000"/>
          </a:bodyPr>
          <a:lstStyle/>
          <a:p>
            <a:r>
              <a:rPr lang="en-US" dirty="0"/>
              <a:t>IDS Connector is the main functional component</a:t>
            </a:r>
          </a:p>
          <a:p>
            <a:r>
              <a:rPr lang="en-US" dirty="0"/>
              <a:t>No specifically defined common infrastructure services </a:t>
            </a:r>
          </a:p>
        </p:txBody>
      </p:sp>
      <p:sp>
        <p:nvSpPr>
          <p:cNvPr id="4" name="Date Placeholder 3">
            <a:extLst>
              <a:ext uri="{FF2B5EF4-FFF2-40B4-BE49-F238E27FC236}">
                <a16:creationId xmlns:a16="http://schemas.microsoft.com/office/drawing/2014/main" id="{23E946FA-C246-4B95-B316-235AAB2D712B}"/>
              </a:ext>
            </a:extLst>
          </p:cNvPr>
          <p:cNvSpPr>
            <a:spLocks noGrp="1"/>
          </p:cNvSpPr>
          <p:nvPr>
            <p:ph type="dt" sz="half" idx="10"/>
          </p:nvPr>
        </p:nvSpPr>
        <p:spPr/>
        <p:txBody>
          <a:bodyPr/>
          <a:lstStyle/>
          <a:p>
            <a:r>
              <a:rPr lang="en-US"/>
              <a:t>BD Wsh 2018, Windhoek</a:t>
            </a:r>
            <a:endParaRPr lang="en-GB"/>
          </a:p>
        </p:txBody>
      </p:sp>
      <p:sp>
        <p:nvSpPr>
          <p:cNvPr id="5" name="Footer Placeholder 4">
            <a:extLst>
              <a:ext uri="{FF2B5EF4-FFF2-40B4-BE49-F238E27FC236}">
                <a16:creationId xmlns:a16="http://schemas.microsoft.com/office/drawing/2014/main" id="{A8448339-0D77-4321-AB80-840CCBA4259B}"/>
              </a:ext>
            </a:extLst>
          </p:cNvPr>
          <p:cNvSpPr>
            <a:spLocks noGrp="1"/>
          </p:cNvSpPr>
          <p:nvPr>
            <p:ph type="ftr" sz="quarter" idx="11"/>
          </p:nvPr>
        </p:nvSpPr>
        <p:spPr/>
        <p:txBody>
          <a:bodyPr/>
          <a:lstStyle/>
          <a:p>
            <a:r>
              <a:rPr lang="en-US"/>
              <a:t>Cloud and Big Data for Data Analytics</a:t>
            </a:r>
            <a:endParaRPr lang="en-GB"/>
          </a:p>
        </p:txBody>
      </p:sp>
      <p:sp>
        <p:nvSpPr>
          <p:cNvPr id="6" name="Slide Number Placeholder 5">
            <a:extLst>
              <a:ext uri="{FF2B5EF4-FFF2-40B4-BE49-F238E27FC236}">
                <a16:creationId xmlns:a16="http://schemas.microsoft.com/office/drawing/2014/main" id="{E140F3B5-D7BA-41EA-BBCB-538B340E9BD4}"/>
              </a:ext>
            </a:extLst>
          </p:cNvPr>
          <p:cNvSpPr>
            <a:spLocks noGrp="1"/>
          </p:cNvSpPr>
          <p:nvPr>
            <p:ph type="sldNum" sz="quarter" idx="12"/>
          </p:nvPr>
        </p:nvSpPr>
        <p:spPr/>
        <p:txBody>
          <a:bodyPr/>
          <a:lstStyle/>
          <a:p>
            <a:fld id="{5444D61A-D5EF-4AD7-8CFF-82B00AE13C42}" type="slidenum">
              <a:rPr lang="en-GB" smtClean="0"/>
              <a:pPr/>
              <a:t>97</a:t>
            </a:fld>
            <a:endParaRPr lang="en-GB"/>
          </a:p>
        </p:txBody>
      </p:sp>
      <p:pic>
        <p:nvPicPr>
          <p:cNvPr id="7" name="Picture 6">
            <a:extLst>
              <a:ext uri="{FF2B5EF4-FFF2-40B4-BE49-F238E27FC236}">
                <a16:creationId xmlns:a16="http://schemas.microsoft.com/office/drawing/2014/main" id="{90BE5268-3CD3-4C21-B766-DF8AE08F9496}"/>
              </a:ext>
            </a:extLst>
          </p:cNvPr>
          <p:cNvPicPr>
            <a:picLocks noChangeAspect="1"/>
          </p:cNvPicPr>
          <p:nvPr/>
        </p:nvPicPr>
        <p:blipFill>
          <a:blip r:embed="rId2"/>
          <a:stretch>
            <a:fillRect/>
          </a:stretch>
        </p:blipFill>
        <p:spPr>
          <a:xfrm>
            <a:off x="114299" y="914500"/>
            <a:ext cx="8670169" cy="4890670"/>
          </a:xfrm>
          <a:prstGeom prst="rect">
            <a:avLst/>
          </a:prstGeom>
        </p:spPr>
      </p:pic>
    </p:spTree>
    <p:extLst>
      <p:ext uri="{BB962C8B-B14F-4D97-AF65-F5344CB8AC3E}">
        <p14:creationId xmlns:p14="http://schemas.microsoft.com/office/powerpoint/2010/main" val="145138380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T_TILE" val="YES"/>
</p:tagLst>
</file>

<file path=ppt/tags/tag10.xml><?xml version="1.0" encoding="utf-8"?>
<p:tagLst xmlns:a="http://schemas.openxmlformats.org/drawingml/2006/main" xmlns:r="http://schemas.openxmlformats.org/officeDocument/2006/relationships" xmlns:p="http://schemas.openxmlformats.org/presentationml/2006/main">
  <p:tag name="MT_TILE" val="YES"/>
</p:tagLst>
</file>

<file path=ppt/tags/tag11.xml><?xml version="1.0" encoding="utf-8"?>
<p:tagLst xmlns:a="http://schemas.openxmlformats.org/drawingml/2006/main" xmlns:r="http://schemas.openxmlformats.org/officeDocument/2006/relationships" xmlns:p="http://schemas.openxmlformats.org/presentationml/2006/main">
  <p:tag name="MT_TILE" val="YES"/>
</p:tagLst>
</file>

<file path=ppt/tags/tag12.xml><?xml version="1.0" encoding="utf-8"?>
<p:tagLst xmlns:a="http://schemas.openxmlformats.org/drawingml/2006/main" xmlns:r="http://schemas.openxmlformats.org/officeDocument/2006/relationships" xmlns:p="http://schemas.openxmlformats.org/presentationml/2006/main">
  <p:tag name="MT_TILE" val="YES"/>
</p:tagLst>
</file>

<file path=ppt/tags/tag13.xml><?xml version="1.0" encoding="utf-8"?>
<p:tagLst xmlns:a="http://schemas.openxmlformats.org/drawingml/2006/main" xmlns:r="http://schemas.openxmlformats.org/officeDocument/2006/relationships" xmlns:p="http://schemas.openxmlformats.org/presentationml/2006/main">
  <p:tag name="MT_TILE" val="YES"/>
</p:tagLst>
</file>

<file path=ppt/tags/tag14.xml><?xml version="1.0" encoding="utf-8"?>
<p:tagLst xmlns:a="http://schemas.openxmlformats.org/drawingml/2006/main" xmlns:r="http://schemas.openxmlformats.org/officeDocument/2006/relationships" xmlns:p="http://schemas.openxmlformats.org/presentationml/2006/main">
  <p:tag name="MT_TILE" val="YES"/>
</p:tagLst>
</file>

<file path=ppt/tags/tag15.xml><?xml version="1.0" encoding="utf-8"?>
<p:tagLst xmlns:a="http://schemas.openxmlformats.org/drawingml/2006/main" xmlns:r="http://schemas.openxmlformats.org/officeDocument/2006/relationships" xmlns:p="http://schemas.openxmlformats.org/presentationml/2006/main">
  <p:tag name="MT_TILE" val="YES"/>
</p:tagLst>
</file>

<file path=ppt/tags/tag16.xml><?xml version="1.0" encoding="utf-8"?>
<p:tagLst xmlns:a="http://schemas.openxmlformats.org/drawingml/2006/main" xmlns:r="http://schemas.openxmlformats.org/officeDocument/2006/relationships" xmlns:p="http://schemas.openxmlformats.org/presentationml/2006/main">
  <p:tag name="MT_TILE" val="YES"/>
</p:tagLst>
</file>

<file path=ppt/tags/tag17.xml><?xml version="1.0" encoding="utf-8"?>
<p:tagLst xmlns:a="http://schemas.openxmlformats.org/drawingml/2006/main" xmlns:r="http://schemas.openxmlformats.org/officeDocument/2006/relationships" xmlns:p="http://schemas.openxmlformats.org/presentationml/2006/main">
  <p:tag name="MT_TILE" val="YES"/>
</p:tagLst>
</file>

<file path=ppt/tags/tag18.xml><?xml version="1.0" encoding="utf-8"?>
<p:tagLst xmlns:a="http://schemas.openxmlformats.org/drawingml/2006/main" xmlns:r="http://schemas.openxmlformats.org/officeDocument/2006/relationships" xmlns:p="http://schemas.openxmlformats.org/presentationml/2006/main">
  <p:tag name="MT_TILE" val="YES"/>
</p:tagLst>
</file>

<file path=ppt/tags/tag19.xml><?xml version="1.0" encoding="utf-8"?>
<p:tagLst xmlns:a="http://schemas.openxmlformats.org/drawingml/2006/main" xmlns:r="http://schemas.openxmlformats.org/officeDocument/2006/relationships" xmlns:p="http://schemas.openxmlformats.org/presentationml/2006/main">
  <p:tag name="MT_TILE" val="YES"/>
</p:tagLst>
</file>

<file path=ppt/tags/tag2.xml><?xml version="1.0" encoding="utf-8"?>
<p:tagLst xmlns:a="http://schemas.openxmlformats.org/drawingml/2006/main" xmlns:r="http://schemas.openxmlformats.org/officeDocument/2006/relationships" xmlns:p="http://schemas.openxmlformats.org/presentationml/2006/main">
  <p:tag name="MT_TILE" val="YES"/>
</p:tagLst>
</file>

<file path=ppt/tags/tag20.xml><?xml version="1.0" encoding="utf-8"?>
<p:tagLst xmlns:a="http://schemas.openxmlformats.org/drawingml/2006/main" xmlns:r="http://schemas.openxmlformats.org/officeDocument/2006/relationships" xmlns:p="http://schemas.openxmlformats.org/presentationml/2006/main">
  <p:tag name="MT_TILE" val="YES"/>
</p:tagLst>
</file>

<file path=ppt/tags/tag21.xml><?xml version="1.0" encoding="utf-8"?>
<p:tagLst xmlns:a="http://schemas.openxmlformats.org/drawingml/2006/main" xmlns:r="http://schemas.openxmlformats.org/officeDocument/2006/relationships" xmlns:p="http://schemas.openxmlformats.org/presentationml/2006/main">
  <p:tag name="MT_TILE" val="YES"/>
</p:tagLst>
</file>

<file path=ppt/tags/tag22.xml><?xml version="1.0" encoding="utf-8"?>
<p:tagLst xmlns:a="http://schemas.openxmlformats.org/drawingml/2006/main" xmlns:r="http://schemas.openxmlformats.org/officeDocument/2006/relationships" xmlns:p="http://schemas.openxmlformats.org/presentationml/2006/main">
  <p:tag name="MT_TILE" val="YES"/>
</p:tagLst>
</file>

<file path=ppt/tags/tag23.xml><?xml version="1.0" encoding="utf-8"?>
<p:tagLst xmlns:a="http://schemas.openxmlformats.org/drawingml/2006/main" xmlns:r="http://schemas.openxmlformats.org/officeDocument/2006/relationships" xmlns:p="http://schemas.openxmlformats.org/presentationml/2006/main">
  <p:tag name="MT_TILE" val="YES"/>
</p:tagLst>
</file>

<file path=ppt/tags/tag24.xml><?xml version="1.0" encoding="utf-8"?>
<p:tagLst xmlns:a="http://schemas.openxmlformats.org/drawingml/2006/main" xmlns:r="http://schemas.openxmlformats.org/officeDocument/2006/relationships" xmlns:p="http://schemas.openxmlformats.org/presentationml/2006/main">
  <p:tag name="MT_TILE" val="YES"/>
</p:tagLst>
</file>

<file path=ppt/tags/tag25.xml><?xml version="1.0" encoding="utf-8"?>
<p:tagLst xmlns:a="http://schemas.openxmlformats.org/drawingml/2006/main" xmlns:r="http://schemas.openxmlformats.org/officeDocument/2006/relationships" xmlns:p="http://schemas.openxmlformats.org/presentationml/2006/main">
  <p:tag name="MT_TILE" val="YES"/>
</p:tagLst>
</file>

<file path=ppt/tags/tag26.xml><?xml version="1.0" encoding="utf-8"?>
<p:tagLst xmlns:a="http://schemas.openxmlformats.org/drawingml/2006/main" xmlns:r="http://schemas.openxmlformats.org/officeDocument/2006/relationships" xmlns:p="http://schemas.openxmlformats.org/presentationml/2006/main">
  <p:tag name="MT_TILE" val="YES"/>
</p:tagLst>
</file>

<file path=ppt/tags/tag3.xml><?xml version="1.0" encoding="utf-8"?>
<p:tagLst xmlns:a="http://schemas.openxmlformats.org/drawingml/2006/main" xmlns:r="http://schemas.openxmlformats.org/officeDocument/2006/relationships" xmlns:p="http://schemas.openxmlformats.org/presentationml/2006/main">
  <p:tag name="MT_TILE" val="YES"/>
</p:tagLst>
</file>

<file path=ppt/tags/tag4.xml><?xml version="1.0" encoding="utf-8"?>
<p:tagLst xmlns:a="http://schemas.openxmlformats.org/drawingml/2006/main" xmlns:r="http://schemas.openxmlformats.org/officeDocument/2006/relationships" xmlns:p="http://schemas.openxmlformats.org/presentationml/2006/main">
  <p:tag name="MT_TILE" val="YES"/>
</p:tagLst>
</file>

<file path=ppt/tags/tag5.xml><?xml version="1.0" encoding="utf-8"?>
<p:tagLst xmlns:a="http://schemas.openxmlformats.org/drawingml/2006/main" xmlns:r="http://schemas.openxmlformats.org/officeDocument/2006/relationships" xmlns:p="http://schemas.openxmlformats.org/presentationml/2006/main">
  <p:tag name="MT_TILE" val="YES"/>
</p:tagLst>
</file>

<file path=ppt/tags/tag6.xml><?xml version="1.0" encoding="utf-8"?>
<p:tagLst xmlns:a="http://schemas.openxmlformats.org/drawingml/2006/main" xmlns:r="http://schemas.openxmlformats.org/officeDocument/2006/relationships" xmlns:p="http://schemas.openxmlformats.org/presentationml/2006/main">
  <p:tag name="MT_TILE" val="YES"/>
</p:tagLst>
</file>

<file path=ppt/tags/tag7.xml><?xml version="1.0" encoding="utf-8"?>
<p:tagLst xmlns:a="http://schemas.openxmlformats.org/drawingml/2006/main" xmlns:r="http://schemas.openxmlformats.org/officeDocument/2006/relationships" xmlns:p="http://schemas.openxmlformats.org/presentationml/2006/main">
  <p:tag name="MT_TILE" val="YES"/>
</p:tagLst>
</file>

<file path=ppt/tags/tag8.xml><?xml version="1.0" encoding="utf-8"?>
<p:tagLst xmlns:a="http://schemas.openxmlformats.org/drawingml/2006/main" xmlns:r="http://schemas.openxmlformats.org/officeDocument/2006/relationships" xmlns:p="http://schemas.openxmlformats.org/presentationml/2006/main">
  <p:tag name="MT_TILE" val="YES"/>
</p:tagLst>
</file>

<file path=ppt/tags/tag9.xml><?xml version="1.0" encoding="utf-8"?>
<p:tagLst xmlns:a="http://schemas.openxmlformats.org/drawingml/2006/main" xmlns:r="http://schemas.openxmlformats.org/officeDocument/2006/relationships" xmlns:p="http://schemas.openxmlformats.org/presentationml/2006/main">
  <p:tag name="MT_TILE" val="YES"/>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85236</TotalTime>
  <Words>10721</Words>
  <Application>Microsoft Office PowerPoint</Application>
  <PresentationFormat>On-screen Show (4:3)</PresentationFormat>
  <Paragraphs>1792</Paragraphs>
  <Slides>97</Slides>
  <Notes>37</Notes>
  <HiddenSlides>0</HiddenSlides>
  <MMClips>0</MMClips>
  <ScaleCrop>false</ScaleCrop>
  <HeadingPairs>
    <vt:vector size="8" baseType="variant">
      <vt:variant>
        <vt:lpstr>Fonts Used</vt:lpstr>
      </vt:variant>
      <vt:variant>
        <vt:i4>20</vt:i4>
      </vt:variant>
      <vt:variant>
        <vt:lpstr>Theme</vt:lpstr>
      </vt:variant>
      <vt:variant>
        <vt:i4>1</vt:i4>
      </vt:variant>
      <vt:variant>
        <vt:lpstr>Embedded OLE Servers</vt:lpstr>
      </vt:variant>
      <vt:variant>
        <vt:i4>1</vt:i4>
      </vt:variant>
      <vt:variant>
        <vt:lpstr>Slide Titles</vt:lpstr>
      </vt:variant>
      <vt:variant>
        <vt:i4>97</vt:i4>
      </vt:variant>
    </vt:vector>
  </HeadingPairs>
  <TitlesOfParts>
    <vt:vector size="119" baseType="lpstr">
      <vt:lpstr>Arial Unicode MS</vt:lpstr>
      <vt:lpstr>ＭＳ Ｐゴシック</vt:lpstr>
      <vt:lpstr>ＭＳ Ｐゴシック</vt:lpstr>
      <vt:lpstr>新細明體</vt:lpstr>
      <vt:lpstr>Arial</vt:lpstr>
      <vt:lpstr>Arial</vt:lpstr>
      <vt:lpstr>Calibri</vt:lpstr>
      <vt:lpstr>Cambria</vt:lpstr>
      <vt:lpstr>Courier New</vt:lpstr>
      <vt:lpstr>Helvetica Neue</vt:lpstr>
      <vt:lpstr>Lato</vt:lpstr>
      <vt:lpstr>Segoe</vt:lpstr>
      <vt:lpstr>Segoe Light</vt:lpstr>
      <vt:lpstr>Segoe UI</vt:lpstr>
      <vt:lpstr>Segoe UI Light</vt:lpstr>
      <vt:lpstr>Segoe UI Semibold</vt:lpstr>
      <vt:lpstr>Segoe UI Semilight</vt:lpstr>
      <vt:lpstr>Times New Roman</vt:lpstr>
      <vt:lpstr>Verdana</vt:lpstr>
      <vt:lpstr>Wingdings</vt:lpstr>
      <vt:lpstr>Office Theme</vt:lpstr>
      <vt:lpstr>Image</vt:lpstr>
      <vt:lpstr>PowerPoint Presentation</vt:lpstr>
      <vt:lpstr>Outline</vt:lpstr>
      <vt:lpstr>Yuri Demchenko,  Senior Researcher, Lecturer, UvA </vt:lpstr>
      <vt:lpstr>Multiple aspects of Big Data </vt:lpstr>
      <vt:lpstr>Big Data and multiple sources of data</vt:lpstr>
      <vt:lpstr>Gartner Technology Hypercycle (August 2017)</vt:lpstr>
      <vt:lpstr>Gartner Technology Hypercycle (August 2017)</vt:lpstr>
      <vt:lpstr>Big Data Properties: 6 (3+3) V’s of Big Data</vt:lpstr>
      <vt:lpstr>Big Data Definition: From 6V to 5 Parts (1) </vt:lpstr>
      <vt:lpstr>Big Data technology drivers - Examples</vt:lpstr>
      <vt:lpstr>Cloud Computing, Big Data, Data Science</vt:lpstr>
      <vt:lpstr>Technology Maturity and Standardisation</vt:lpstr>
      <vt:lpstr>NIST Big Data Working Group (NBD-WG) and ISO/IEC JTC1 Study Group on Big Data (SGBD)</vt:lpstr>
      <vt:lpstr>NIST Big Data Reference Architecture (2018)</vt:lpstr>
      <vt:lpstr>NIST Reference Architecture Taxonomy (2018)</vt:lpstr>
      <vt:lpstr>Data Lifecycle/Transformation Model</vt:lpstr>
      <vt:lpstr>SQL and NoSQL</vt:lpstr>
      <vt:lpstr>NoSQL Distinguishing Characteristics</vt:lpstr>
      <vt:lpstr>Brewer’s CAP Theorem</vt:lpstr>
      <vt:lpstr>Main NoSQL Database Types and Existing Implementations</vt:lpstr>
      <vt:lpstr>Visualizing the CAP Theorem and it’s members</vt:lpstr>
      <vt:lpstr>Modern Cloud Databases and CAP Theorem Challenges</vt:lpstr>
      <vt:lpstr>Cloud Spanner - Mission Critical RDBMS</vt:lpstr>
      <vt:lpstr>Amazon Aurora – Big SQL database</vt:lpstr>
      <vt:lpstr>Azure CosmosDB (former DocumentDB) –  Multi-model global distributed database</vt:lpstr>
      <vt:lpstr>CosmosDB: Consistency and latency</vt:lpstr>
      <vt:lpstr>CosmosDB: Consistency levels and guarantees</vt:lpstr>
      <vt:lpstr>MapReduce and Hadoop ecosystem</vt:lpstr>
      <vt:lpstr>MapReduce Programming Model</vt:lpstr>
      <vt:lpstr>Three Forms of MapReduce</vt:lpstr>
      <vt:lpstr>Word Count Operations Allocation to Map/Reduce</vt:lpstr>
      <vt:lpstr>Hadoop Cluster operation on MapReduce</vt:lpstr>
      <vt:lpstr>MapReduce and Hadoop</vt:lpstr>
      <vt:lpstr>Apache Hadoop (Release 2.2+)</vt:lpstr>
      <vt:lpstr>Hadoop Ecosystem – Layered view</vt:lpstr>
      <vt:lpstr>Zoo style Hadoop Ecosystem</vt:lpstr>
      <vt:lpstr>Hadoop Ecosystem – Layered by functional groups</vt:lpstr>
      <vt:lpstr>Hadoop Cluster Architecture – “Physical” view</vt:lpstr>
      <vt:lpstr>Hadoop Cluster Architecture - Operation</vt:lpstr>
      <vt:lpstr>HDFS Architecture</vt:lpstr>
      <vt:lpstr>YARN vs MapReduce – MapReduce Hadoop v1.0</vt:lpstr>
      <vt:lpstr>YARN since Hadoop v2.0</vt:lpstr>
      <vt:lpstr>YARN components</vt:lpstr>
      <vt:lpstr>Jobs Submission in YARN</vt:lpstr>
      <vt:lpstr>Apache Tez</vt:lpstr>
      <vt:lpstr>Apache Tez – Further improvement with LLAP by Hortonworks</vt:lpstr>
      <vt:lpstr>Hive, Pig Latin, Oozie</vt:lpstr>
      <vt:lpstr>Summary and take away</vt:lpstr>
      <vt:lpstr>Cloud based Storage for Big Data</vt:lpstr>
      <vt:lpstr>PowerPoint Presentation</vt:lpstr>
      <vt:lpstr>Hadoop Distributed File System (HDFS)</vt:lpstr>
      <vt:lpstr>Data Lakes - Definition</vt:lpstr>
      <vt:lpstr>Data Lake layers</vt:lpstr>
      <vt:lpstr>AWS Data Lake Storage Architecture</vt:lpstr>
      <vt:lpstr>Azure Data Lake</vt:lpstr>
      <vt:lpstr>Cloud based Big Data Platforms and Solutions</vt:lpstr>
      <vt:lpstr>Google, AWS, Azure Big Data Stacks</vt:lpstr>
      <vt:lpstr>Amazon EC2 HPC oriented AMI instances</vt:lpstr>
      <vt:lpstr>AWS Cloud Big Data Services</vt:lpstr>
      <vt:lpstr>Google Cloud Platform (GCP)</vt:lpstr>
      <vt:lpstr>Google Cloud Platform (GCP) structure</vt:lpstr>
      <vt:lpstr>PowerPoint Presentation</vt:lpstr>
      <vt:lpstr>Machine Learning Focus </vt:lpstr>
      <vt:lpstr>Google Machine Learning</vt:lpstr>
      <vt:lpstr>Microsoft Azure Big Data Services</vt:lpstr>
      <vt:lpstr>Traditional business analytics process</vt:lpstr>
      <vt:lpstr>New Big Data thinking: All data has value</vt:lpstr>
      <vt:lpstr>Two approaches to information management for analytics: Top-down and bottom-up</vt:lpstr>
      <vt:lpstr>Data Warehousing uses a top-down approach</vt:lpstr>
      <vt:lpstr>The Data Lake uses a bottom-up approach</vt:lpstr>
      <vt:lpstr>What is Azure Data Lake (ADL) Store?</vt:lpstr>
      <vt:lpstr>Azure Data Lake</vt:lpstr>
      <vt:lpstr>Hybrid Data Lake Model in Azure</vt:lpstr>
      <vt:lpstr>PowerPoint Presentation</vt:lpstr>
      <vt:lpstr>PowerPoint Presentation</vt:lpstr>
      <vt:lpstr>Hortonworks Data Platform (HDP) http://hortonworks.com/ </vt:lpstr>
      <vt:lpstr>Hortonworks Data Platform Architecture [ref]</vt:lpstr>
      <vt:lpstr>HortonWorks Sandbox VM</vt:lpstr>
      <vt:lpstr>Cloudera Hadoop Cluster Architecture https://www.cloudera.com/downloads/quickstart_vms/5-13.html  </vt:lpstr>
      <vt:lpstr>Cloudera Hadoop cluster on cloud</vt:lpstr>
      <vt:lpstr>Cloudera Quickstart VM for VirtualBox https://www.cloudera.com/downloads/quickstart_vms/5-13.html </vt:lpstr>
      <vt:lpstr>Summary and take away</vt:lpstr>
      <vt:lpstr>Additional Materials</vt:lpstr>
      <vt:lpstr>DevOps</vt:lpstr>
      <vt:lpstr>DevOps Toolchain</vt:lpstr>
      <vt:lpstr>Cloud-powered Services Development Lifecycle</vt:lpstr>
      <vt:lpstr>Azure DevOps Services  (since 10 Sept 2018, former VSTS)</vt:lpstr>
      <vt:lpstr>Azure DevOps Processes</vt:lpstr>
      <vt:lpstr>DataOps</vt:lpstr>
      <vt:lpstr>Data Exchange and Data Markets</vt:lpstr>
      <vt:lpstr>Data Exchange and Data Markets </vt:lpstr>
      <vt:lpstr>Modern data architecture vs Data Market</vt:lpstr>
      <vt:lpstr>Data Properties as Economic Goods</vt:lpstr>
      <vt:lpstr>Data Market Architecture components</vt:lpstr>
      <vt:lpstr>International Data Space Association</vt:lpstr>
      <vt:lpstr>General Structure of IDS Architecture </vt:lpstr>
      <vt:lpstr>Cloud based IDS infrastructure for Data Exchange and Trading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Infrastructure Technologies for Data Analytics and Cloud based platforms</dc:title>
  <dc:creator>demch</dc:creator>
  <cp:lastModifiedBy>demch</cp:lastModifiedBy>
  <cp:revision>684</cp:revision>
  <cp:lastPrinted>2018-10-15T13:07:57Z</cp:lastPrinted>
  <dcterms:created xsi:type="dcterms:W3CDTF">2010-12-21T20:41:30Z</dcterms:created>
  <dcterms:modified xsi:type="dcterms:W3CDTF">2018-11-20T19:49:36Z</dcterms:modified>
</cp:coreProperties>
</file>